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8.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1.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12.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893" r:id="rId2"/>
    <p:sldMasterId id="2147483930" r:id="rId3"/>
    <p:sldMasterId id="2147484004" r:id="rId4"/>
    <p:sldMasterId id="2147484041" r:id="rId5"/>
    <p:sldMasterId id="2147484078" r:id="rId6"/>
    <p:sldMasterId id="2147484152" r:id="rId7"/>
    <p:sldMasterId id="2147484189" r:id="rId8"/>
    <p:sldMasterId id="2147484226" r:id="rId9"/>
    <p:sldMasterId id="2147484300" r:id="rId10"/>
    <p:sldMasterId id="2147484337" r:id="rId11"/>
    <p:sldMasterId id="2147484374" r:id="rId12"/>
    <p:sldMasterId id="2147484460" r:id="rId13"/>
  </p:sldMasterIdLst>
  <p:notesMasterIdLst>
    <p:notesMasterId r:id="rId32"/>
  </p:notesMasterIdLst>
  <p:handoutMasterIdLst>
    <p:handoutMasterId r:id="rId33"/>
  </p:handoutMasterIdLst>
  <p:sldIdLst>
    <p:sldId id="319" r:id="rId14"/>
    <p:sldId id="361" r:id="rId15"/>
    <p:sldId id="347" r:id="rId16"/>
    <p:sldId id="340" r:id="rId17"/>
    <p:sldId id="356" r:id="rId18"/>
    <p:sldId id="346" r:id="rId19"/>
    <p:sldId id="352" r:id="rId20"/>
    <p:sldId id="349" r:id="rId21"/>
    <p:sldId id="363" r:id="rId22"/>
    <p:sldId id="351" r:id="rId23"/>
    <p:sldId id="355" r:id="rId24"/>
    <p:sldId id="357" r:id="rId25"/>
    <p:sldId id="354" r:id="rId26"/>
    <p:sldId id="364" r:id="rId27"/>
    <p:sldId id="365" r:id="rId28"/>
    <p:sldId id="359" r:id="rId29"/>
    <p:sldId id="360" r:id="rId30"/>
    <p:sldId id="358" r:id="rId31"/>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Schaafsma, Evan" initials="SE" lastIdx="3" clrIdx="9">
    <p:extLst>
      <p:ext uri="{19B8F6BF-5375-455C-9EA6-DF929625EA0E}">
        <p15:presenceInfo xmlns:p15="http://schemas.microsoft.com/office/powerpoint/2012/main" userId="Schaafsma, Evan" providerId="None"/>
      </p:ext>
    </p:extLst>
  </p:cmAuthor>
  <p:cmAuthor id="4" name="Arnout Drenthel" initials="AD [4]" lastIdx="1" clrIdx="3"/>
  <p:cmAuthor id="11" name="Kroesbergen, Steven" initials="SK" lastIdx="4" clrIdx="10">
    <p:extLst>
      <p:ext uri="{19B8F6BF-5375-455C-9EA6-DF929625EA0E}">
        <p15:presenceInfo xmlns:p15="http://schemas.microsoft.com/office/powerpoint/2012/main" userId="Kroesbergen, Steven" providerId="None"/>
      </p:ext>
    </p:extLst>
  </p:cmAuthor>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D52A1C"/>
    <a:srgbClr val="D52B1E"/>
    <a:srgbClr val="38870D"/>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66279" autoAdjust="0"/>
  </p:normalViewPr>
  <p:slideViewPr>
    <p:cSldViewPr snapToGrid="0">
      <p:cViewPr varScale="1">
        <p:scale>
          <a:sx n="47" d="100"/>
          <a:sy n="47" d="100"/>
        </p:scale>
        <p:origin x="1416" y="60"/>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650" tIns="47325" rIns="94650" bIns="47325" rtlCol="0"/>
          <a:lstStyle>
            <a:lvl1pPr algn="l">
              <a:defRPr sz="1200"/>
            </a:lvl1pPr>
          </a:lstStyle>
          <a:p>
            <a:endParaRPr lang="nl-NL"/>
          </a:p>
        </p:txBody>
      </p:sp>
      <p:sp>
        <p:nvSpPr>
          <p:cNvPr id="3" name="Tijdelijke aanduiding voor datum 2"/>
          <p:cNvSpPr>
            <a:spLocks noGrp="1"/>
          </p:cNvSpPr>
          <p:nvPr>
            <p:ph type="dt" sz="quarter" idx="1"/>
          </p:nvPr>
        </p:nvSpPr>
        <p:spPr>
          <a:xfrm>
            <a:off x="4023992" y="0"/>
            <a:ext cx="3078427" cy="513508"/>
          </a:xfrm>
          <a:prstGeom prst="rect">
            <a:avLst/>
          </a:prstGeom>
        </p:spPr>
        <p:txBody>
          <a:bodyPr vert="horz" lIns="94650" tIns="47325" rIns="94650" bIns="47325" rtlCol="0"/>
          <a:lstStyle>
            <a:lvl1pPr algn="r">
              <a:defRPr sz="1200"/>
            </a:lvl1pPr>
          </a:lstStyle>
          <a:p>
            <a:fld id="{4C6709BA-0250-418B-A227-469BF0F69AD3}" type="datetimeFigureOut">
              <a:rPr lang="nl-NL" smtClean="0"/>
              <a:pPr/>
              <a:t>8-10-2021</a:t>
            </a:fld>
            <a:endParaRPr lang="nl-NL"/>
          </a:p>
        </p:txBody>
      </p:sp>
      <p:sp>
        <p:nvSpPr>
          <p:cNvPr id="4" name="Tijdelijke aanduiding voor voettekst 3"/>
          <p:cNvSpPr>
            <a:spLocks noGrp="1"/>
          </p:cNvSpPr>
          <p:nvPr>
            <p:ph type="ftr" sz="quarter" idx="2"/>
          </p:nvPr>
        </p:nvSpPr>
        <p:spPr>
          <a:xfrm>
            <a:off x="1" y="9721108"/>
            <a:ext cx="3078427" cy="513507"/>
          </a:xfrm>
          <a:prstGeom prst="rect">
            <a:avLst/>
          </a:prstGeom>
        </p:spPr>
        <p:txBody>
          <a:bodyPr vert="horz" lIns="94650" tIns="47325" rIns="94650" bIns="4732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992" y="9721108"/>
            <a:ext cx="3078427" cy="513507"/>
          </a:xfrm>
          <a:prstGeom prst="rect">
            <a:avLst/>
          </a:prstGeom>
        </p:spPr>
        <p:txBody>
          <a:bodyPr vert="horz" lIns="94650" tIns="47325" rIns="94650" bIns="47325"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650" tIns="47325" rIns="94650" bIns="47325" rtlCol="0"/>
          <a:lstStyle>
            <a:lvl1pPr algn="l">
              <a:defRPr sz="12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4650" tIns="47325" rIns="94650" bIns="47325" rtlCol="0"/>
          <a:lstStyle>
            <a:lvl1pPr algn="r">
              <a:defRPr sz="1200"/>
            </a:lvl1pPr>
          </a:lstStyle>
          <a:p>
            <a:fld id="{FAD30240-3B76-4E52-B42B-C39F5C218F4D}" type="datetimeFigureOut">
              <a:rPr lang="nl-NL" smtClean="0"/>
              <a:pPr/>
              <a:t>8-10-2021</a:t>
            </a:fld>
            <a:endParaRPr lang="nl-NL"/>
          </a:p>
        </p:txBody>
      </p:sp>
      <p:sp>
        <p:nvSpPr>
          <p:cNvPr id="4" name="Tijdelijke aanduiding voor dia-afbeelding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0" tIns="47325" rIns="94650" bIns="47325" rtlCol="0" anchor="ctr"/>
          <a:lstStyle/>
          <a:p>
            <a:endParaRPr lang="nl-NL"/>
          </a:p>
        </p:txBody>
      </p:sp>
      <p:sp>
        <p:nvSpPr>
          <p:cNvPr id="5" name="Tijdelijke aanduiding voor notities 4"/>
          <p:cNvSpPr>
            <a:spLocks noGrp="1"/>
          </p:cNvSpPr>
          <p:nvPr>
            <p:ph type="body" sz="quarter" idx="3"/>
          </p:nvPr>
        </p:nvSpPr>
        <p:spPr>
          <a:xfrm>
            <a:off x="710407" y="4925408"/>
            <a:ext cx="5683250" cy="4029878"/>
          </a:xfrm>
          <a:prstGeom prst="rect">
            <a:avLst/>
          </a:prstGeom>
        </p:spPr>
        <p:txBody>
          <a:bodyPr vert="horz" lIns="94650" tIns="47325" rIns="94650" bIns="47325"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8"/>
            <a:ext cx="3078427" cy="513507"/>
          </a:xfrm>
          <a:prstGeom prst="rect">
            <a:avLst/>
          </a:prstGeom>
        </p:spPr>
        <p:txBody>
          <a:bodyPr vert="horz" lIns="94650" tIns="47325" rIns="94650" bIns="47325"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2" y="9721108"/>
            <a:ext cx="3078427" cy="513507"/>
          </a:xfrm>
          <a:prstGeom prst="rect">
            <a:avLst/>
          </a:prstGeom>
        </p:spPr>
        <p:txBody>
          <a:bodyPr vert="horz" lIns="94650" tIns="47325" rIns="94650" bIns="47325"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369386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denken dat we allemaal zelf onze keuzes maken, maar van de ruim tweehonderd voedselkeuzes die we per dag maken is de meerderheid onbewust. We worden daarin echt gestuurd door onze omgeving. Daar moet veel meer aan gebeuren door met name de overheid.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9657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1919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u="sng" baseline="0" dirty="0"/>
              <a:t>Startproces in een notendop</a:t>
            </a:r>
            <a:endParaRPr lang="nl-NL" baseline="0" dirty="0"/>
          </a:p>
          <a:p>
            <a:pPr marL="228600" indent="-228600">
              <a:buAutoNum type="arabicParenR"/>
            </a:pPr>
            <a:r>
              <a:rPr lang="nl-NL" baseline="0" dirty="0"/>
              <a:t>‘Het gaat éérst om het stellen van een </a:t>
            </a:r>
            <a:r>
              <a:rPr lang="nl-NL" u="sng" baseline="0" dirty="0"/>
              <a:t>gezamenlijk doel</a:t>
            </a:r>
            <a:r>
              <a:rPr lang="nl-NL" u="none" baseline="0" dirty="0"/>
              <a:t> i.p.v. het bepalen van de weg.’</a:t>
            </a:r>
          </a:p>
          <a:p>
            <a:pPr marL="228600" indent="-228600">
              <a:buAutoNum type="arabicParenR"/>
            </a:pPr>
            <a:r>
              <a:rPr lang="nl-NL" u="none" baseline="0" dirty="0"/>
              <a:t>Welke steden doen mee? Andere partners? Welke departementen?</a:t>
            </a:r>
          </a:p>
          <a:p>
            <a:pPr marL="228600" indent="-228600">
              <a:buAutoNum type="arabicParenR"/>
            </a:pPr>
            <a:r>
              <a:rPr lang="nl-NL" u="none" baseline="0" dirty="0"/>
              <a:t>Wie wordt onze aansprekende projectleider?</a:t>
            </a:r>
          </a:p>
          <a:p>
            <a:pPr marL="228600" indent="-228600">
              <a:buAutoNum type="arabicParenR"/>
            </a:pPr>
            <a:r>
              <a:rPr lang="nl-NL" u="none" baseline="0" dirty="0"/>
              <a:t>Proces naar ondertekening Deal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u="none" baseline="0" dirty="0"/>
              <a:t>Voor verdere procesinhoud zie: Handboek City Deals (Koen Haer en Steven Kroesbergen)</a:t>
            </a:r>
          </a:p>
          <a:p>
            <a:pPr marL="0" indent="0">
              <a:buNone/>
            </a:pPr>
            <a:endParaRPr lang="nl-NL" u="none"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46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Agenderende</a:t>
            </a:r>
            <a:r>
              <a:rPr lang="nl-NL" b="1" baseline="0" dirty="0"/>
              <a:t> werking </a:t>
            </a:r>
            <a:r>
              <a:rPr lang="nl-NL" baseline="0" dirty="0"/>
              <a:t>door o.a. aansprekende ambassadeurs (zie: Pieter Hilhorst – CD Inclusieve Stad of Jan Willem Wesselink – CD Smart </a:t>
            </a:r>
            <a:r>
              <a:rPr lang="nl-NL" baseline="0" dirty="0" err="1"/>
              <a:t>Cities</a:t>
            </a:r>
            <a:r>
              <a:rPr lang="nl-NL" baseline="0" dirty="0"/>
              <a:t>)</a:t>
            </a:r>
          </a:p>
          <a:p>
            <a:endParaRPr lang="nl-NL" baseline="0" dirty="0"/>
          </a:p>
          <a:p>
            <a:r>
              <a:rPr lang="nl-NL" b="0" baseline="0" dirty="0"/>
              <a:t>Voorkom het </a:t>
            </a:r>
            <a:r>
              <a:rPr lang="nl-NL" b="1" i="1" baseline="0" dirty="0"/>
              <a:t>‘</a:t>
            </a:r>
            <a:r>
              <a:rPr lang="nl-NL" b="1" i="1" baseline="0" dirty="0" err="1"/>
              <a:t>Not</a:t>
            </a:r>
            <a:r>
              <a:rPr lang="nl-NL" b="1" i="1" baseline="0" dirty="0"/>
              <a:t> </a:t>
            </a:r>
            <a:r>
              <a:rPr lang="nl-NL" b="1" i="1" baseline="0" dirty="0" err="1"/>
              <a:t>invented</a:t>
            </a:r>
            <a:r>
              <a:rPr lang="nl-NL" b="1" i="1" baseline="0" dirty="0"/>
              <a:t> here syndroom!’</a:t>
            </a:r>
            <a:r>
              <a:rPr lang="nl-NL" b="0" i="1" baseline="0" dirty="0"/>
              <a:t> –</a:t>
            </a:r>
            <a:r>
              <a:rPr lang="nl-NL" b="0" i="0" baseline="0" dirty="0"/>
              <a:t> Werk samen met meerdere departementen/afdelingen </a:t>
            </a:r>
            <a:r>
              <a:rPr lang="nl-NL" b="0" i="0" baseline="0" dirty="0" err="1"/>
              <a:t>domeinoverschrijdend</a:t>
            </a:r>
            <a:r>
              <a:rPr lang="nl-NL" b="0" i="0" baseline="0" dirty="0"/>
              <a:t>.</a:t>
            </a:r>
          </a:p>
          <a:p>
            <a:endParaRPr lang="nl-NL" b="0" i="0" baseline="0" dirty="0"/>
          </a:p>
          <a:p>
            <a:r>
              <a:rPr lang="nl-NL" b="0" i="0" baseline="0" dirty="0"/>
              <a:t>Binnen de gemeentelijke organisatie geeft een </a:t>
            </a:r>
            <a:r>
              <a:rPr lang="nl-NL" b="1" i="0" baseline="0" dirty="0"/>
              <a:t>City Deal aanleiding/mandaat </a:t>
            </a:r>
            <a:r>
              <a:rPr lang="nl-NL" b="0" i="0" baseline="0" dirty="0"/>
              <a:t>om met meerdere afdelingen samen aan een dossier te werken.</a:t>
            </a:r>
            <a:endParaRPr lang="nl-NL" b="0" baseline="0" dirty="0"/>
          </a:p>
          <a:p>
            <a:endParaRPr lang="nl-NL" baseline="0" dirty="0"/>
          </a:p>
          <a:p>
            <a:r>
              <a:rPr lang="nl-NL" b="1" baseline="0" dirty="0"/>
              <a:t>Experimenteel bestuur</a:t>
            </a:r>
            <a:r>
              <a:rPr lang="nl-NL" b="0" baseline="0" dirty="0"/>
              <a:t>: ‘van mogelijke ideeën naar haalbare praktijken’ – Suzanne Potjer</a:t>
            </a:r>
          </a:p>
          <a:p>
            <a:endParaRPr lang="nl-NL" b="0" baseline="0" dirty="0"/>
          </a:p>
          <a:p>
            <a:endParaRPr lang="nl-NL" baseline="0" dirty="0"/>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7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3395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87D34612-DF11-4FD6-9B67-AF4303590F80}"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0ECE85CF-19E5-4525-8D6E-7AD4439B65C3}"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58134B6-6043-4083-AC6F-A57D6D2A9B0B}"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27 februari 2017 | 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7B13911A-25E6-48B6-939C-9C6596F325E0}"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3644B285-0C69-4675-9536-8EF0DCE2E6E4}"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5B6AAF2B-AF0B-4194-B5A9-FCA7BFB44B8C}" type="datetime4">
              <a:rPr lang="nl-NL" smtClean="0"/>
              <a:pPr/>
              <a:t>8 oktober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2A6A312-8330-45FA-8478-BE231086A333}" type="datetime4">
              <a:rPr lang="nl-NL" smtClean="0"/>
              <a:pPr/>
              <a:t>8 oktober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dirty="0"/>
              <a:t>Klik om tekst of beeld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27 februari 2017 | 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76745480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4385103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149934071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7C7FE3D-74EA-44BA-B210-804CBAB9BD5E}" type="datetimeFigureOut">
              <a:rPr lang="nl-NL" smtClean="0"/>
              <a:t>8-10-2021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255261555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7C7FE3D-74EA-44BA-B210-804CBAB9BD5E}" type="datetimeFigureOut">
              <a:rPr lang="nl-NL" smtClean="0"/>
              <a:t>8-10-2021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253589010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7C7FE3D-74EA-44BA-B210-804CBAB9BD5E}" type="datetimeFigureOut">
              <a:rPr lang="nl-NL" smtClean="0"/>
              <a:t>8-10-2021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127989314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7C7FE3D-74EA-44BA-B210-804CBAB9BD5E}" type="datetimeFigureOut">
              <a:rPr lang="nl-NL" smtClean="0"/>
              <a:t>8-10-2021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70095945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7C7FE3D-74EA-44BA-B210-804CBAB9BD5E}" type="datetimeFigureOut">
              <a:rPr lang="nl-NL" smtClean="0"/>
              <a:t>8-10-2021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1713939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7C7FE3D-74EA-44BA-B210-804CBAB9BD5E}" type="datetimeFigureOut">
              <a:rPr lang="nl-NL" smtClean="0"/>
              <a:t>8-10-2021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4078655583"/>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28476849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15D7AE6-07C1-43AD-9E63-19477101FAB4}" type="slidenum">
              <a:rPr lang="nl-NL" smtClean="0"/>
              <a:t>‹nr.›</a:t>
            </a:fld>
            <a:endParaRPr lang="nl-NL"/>
          </a:p>
        </p:txBody>
      </p:sp>
    </p:spTree>
    <p:extLst>
      <p:ext uri="{BB962C8B-B14F-4D97-AF65-F5344CB8AC3E}">
        <p14:creationId xmlns:p14="http://schemas.microsoft.com/office/powerpoint/2010/main" val="3430232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70C39E7E-B30A-4BEB-8CB8-A2DF389F666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met titel">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BC202EE1-32A0-4EA9-A629-9F30F6C31AA8}"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C">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8 oktober 2021</a:t>
            </a:fld>
            <a:r>
              <a:rPr lang="en-US" dirty="0"/>
              <a:t> | </a:t>
            </a:r>
            <a:r>
              <a:rPr lang="en-US" dirty="0" err="1"/>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DBA5E0FA-9490-48F2-980B-B1A0CFFB9C0F}"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ote tekst A">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ADCA06F1-BCC8-460B-97C9-DC7CFF7F4338}"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kleur">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8 oktober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39.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1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3" Type="http://schemas.openxmlformats.org/officeDocument/2006/relationships/slideLayout" Target="../slideLayouts/slideLayout255.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4448"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7FE3D-74EA-44BA-B210-804CBAB9BD5E}" type="datetimeFigureOut">
              <a:rPr lang="nl-NL" smtClean="0"/>
              <a:t>8-10-2021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D7AE6-07C1-43AD-9E63-19477101FAB4}" type="slidenum">
              <a:rPr lang="nl-NL" smtClean="0"/>
              <a:t>‹nr.›</a:t>
            </a:fld>
            <a:endParaRPr lang="nl-NL"/>
          </a:p>
        </p:txBody>
      </p:sp>
    </p:spTree>
    <p:extLst>
      <p:ext uri="{BB962C8B-B14F-4D97-AF65-F5344CB8AC3E}">
        <p14:creationId xmlns:p14="http://schemas.microsoft.com/office/powerpoint/2010/main" val="3082378679"/>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8 oktober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3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gendastad.nl/city-deal-elektrische-deelmobiliteit-leidt-tot-wereldprimeur-voor-utrecht/" TargetMode="External"/><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edagvandestad.nl/"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184233" y="2007691"/>
            <a:ext cx="5920136" cy="3350121"/>
          </a:xfrm>
        </p:spPr>
        <p:txBody>
          <a:bodyPr>
            <a:normAutofit fontScale="90000"/>
          </a:bodyPr>
          <a:lstStyle/>
          <a:p>
            <a:r>
              <a:rPr lang="nl-NL" b="1" i="1" dirty="0"/>
              <a:t>Presentatie City Deals </a:t>
            </a:r>
            <a:br>
              <a:rPr lang="nl-NL" i="1" dirty="0"/>
            </a:br>
            <a:br>
              <a:rPr lang="nl-NL" i="1" dirty="0"/>
            </a:br>
            <a:r>
              <a:rPr lang="nl-NL" i="1" dirty="0"/>
              <a:t>M50-leden bijeenkomst</a:t>
            </a:r>
            <a:br>
              <a:rPr lang="nl-NL" i="1" dirty="0"/>
            </a:br>
            <a:br>
              <a:rPr lang="nl-NL" i="1" dirty="0"/>
            </a:br>
            <a:br>
              <a:rPr lang="nl-NL" i="1" dirty="0"/>
            </a:br>
            <a:r>
              <a:rPr lang="nl-NL" sz="2200" i="1" dirty="0"/>
              <a:t>8 oktober 2021, Zeist</a:t>
            </a:r>
            <a:br>
              <a:rPr lang="nl-NL" i="1" dirty="0"/>
            </a:br>
            <a:br>
              <a:rPr lang="nl-NL" i="1" dirty="0"/>
            </a:br>
            <a:br>
              <a:rPr lang="en-GB" i="1" dirty="0"/>
            </a:br>
            <a:br>
              <a:rPr lang="nl-NL" i="1" dirty="0"/>
            </a:br>
            <a:br>
              <a:rPr lang="nl-NL" i="1" dirty="0"/>
            </a:br>
            <a:br>
              <a:rPr lang="nl-NL" i="1" dirty="0"/>
            </a:br>
            <a:endParaRPr lang="nl-NL" i="1" dirty="0"/>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24872" t="7666" r="5971" b="8045"/>
          <a:stretch/>
        </p:blipFill>
        <p:spPr>
          <a:xfrm>
            <a:off x="261865" y="1851743"/>
            <a:ext cx="5613155" cy="4469130"/>
          </a:xfrm>
          <a:prstGeom prst="rect">
            <a:avLst/>
          </a:prstGeom>
        </p:spPr>
      </p:pic>
      <p:pic>
        <p:nvPicPr>
          <p:cNvPr id="6" name="Afbeelding 5" descr="C:\Users\Kroesbergen\AppData\Local\Microsoft\Windows\INetCache\Content.Word\Agenda Stad en Regio i.o. v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995" y="541057"/>
            <a:ext cx="2625090" cy="720090"/>
          </a:xfrm>
          <a:prstGeom prst="rect">
            <a:avLst/>
          </a:prstGeom>
          <a:noFill/>
          <a:ln>
            <a:noFill/>
          </a:ln>
        </p:spPr>
      </p:pic>
      <p:sp>
        <p:nvSpPr>
          <p:cNvPr id="7" name="Tekstvak 6"/>
          <p:cNvSpPr txBox="1"/>
          <p:nvPr/>
        </p:nvSpPr>
        <p:spPr>
          <a:xfrm>
            <a:off x="365760" y="5806440"/>
            <a:ext cx="5394960" cy="923330"/>
          </a:xfrm>
          <a:prstGeom prst="rect">
            <a:avLst/>
          </a:prstGeom>
          <a:noFill/>
        </p:spPr>
        <p:txBody>
          <a:bodyPr wrap="square" rtlCol="0">
            <a:spAutoFit/>
          </a:bodyPr>
          <a:lstStyle/>
          <a:p>
            <a:br>
              <a:rPr lang="nl-NL" dirty="0"/>
            </a:br>
            <a:r>
              <a:rPr lang="nl-NL" dirty="0"/>
              <a:t>Frank Reniers &amp; Steven Kroesbergen</a:t>
            </a:r>
          </a:p>
          <a:p>
            <a:r>
              <a:rPr lang="nl-NL" dirty="0"/>
              <a:t>Ministerie van BZK</a:t>
            </a:r>
          </a:p>
        </p:txBody>
      </p:sp>
    </p:spTree>
    <p:extLst>
      <p:ext uri="{BB962C8B-B14F-4D97-AF65-F5344CB8AC3E}">
        <p14:creationId xmlns:p14="http://schemas.microsoft.com/office/powerpoint/2010/main" val="373045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City Deals - overzicht</a:t>
            </a:r>
          </a:p>
        </p:txBody>
      </p:sp>
      <p:sp>
        <p:nvSpPr>
          <p:cNvPr id="6" name="Tekstvak 5"/>
          <p:cNvSpPr txBox="1"/>
          <p:nvPr/>
        </p:nvSpPr>
        <p:spPr>
          <a:xfrm>
            <a:off x="448903" y="2042125"/>
            <a:ext cx="3306805" cy="2585323"/>
          </a:xfrm>
          <a:prstGeom prst="rect">
            <a:avLst/>
          </a:prstGeom>
          <a:noFill/>
        </p:spPr>
        <p:txBody>
          <a:bodyPr wrap="square" rtlCol="0">
            <a:spAutoFit/>
          </a:bodyPr>
          <a:lstStyle/>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Roadmap</a:t>
            </a:r>
            <a:r>
              <a:rPr lang="nl-NL" dirty="0">
                <a:latin typeface="Calibri" panose="020F0502020204030204" pitchFamily="34" charset="0"/>
                <a:cs typeface="Calibri" panose="020F0502020204030204" pitchFamily="34" charset="0"/>
              </a:rPr>
              <a:t> Next </a:t>
            </a:r>
            <a:r>
              <a:rPr lang="nl-NL" dirty="0" err="1">
                <a:latin typeface="Calibri" panose="020F0502020204030204" pitchFamily="34" charset="0"/>
                <a:cs typeface="Calibri" panose="020F0502020204030204" pitchFamily="34" charset="0"/>
              </a:rPr>
              <a:t>Economy</a:t>
            </a: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Eurolab</a:t>
            </a:r>
            <a:r>
              <a:rPr lang="nl-NL" dirty="0">
                <a:latin typeface="Calibri" panose="020F0502020204030204" pitchFamily="34" charset="0"/>
                <a:cs typeface="Calibri" panose="020F0502020204030204" pitchFamily="34" charset="0"/>
              </a:rPr>
              <a:t> Grensoverschrijdend werken en ondernemen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Clean Tech</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Voedsel op de stedelijke agenda</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Zicht op Ondermijning</a:t>
            </a:r>
          </a:p>
          <a:p>
            <a:pPr marL="285750" indent="-285750">
              <a:buFont typeface="Arial" panose="020B0604020202020204" pitchFamily="34" charset="0"/>
              <a:buChar char="•"/>
            </a:pPr>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dirty="0"/>
          </a:p>
        </p:txBody>
      </p:sp>
      <p:sp>
        <p:nvSpPr>
          <p:cNvPr id="7" name="Tekstvak 6"/>
          <p:cNvSpPr txBox="1"/>
          <p:nvPr/>
        </p:nvSpPr>
        <p:spPr>
          <a:xfrm>
            <a:off x="3666808" y="2042125"/>
            <a:ext cx="3336325" cy="2031325"/>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Warm Welkom Talent</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Naar een digitale woonomgeving</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Circulaire Stad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Waarden van Groen en Blauw in de Stad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Kennis Maken</a:t>
            </a:r>
          </a:p>
        </p:txBody>
      </p:sp>
      <p:sp>
        <p:nvSpPr>
          <p:cNvPr id="8" name="Tekstvak 7"/>
          <p:cNvSpPr txBox="1"/>
          <p:nvPr/>
        </p:nvSpPr>
        <p:spPr>
          <a:xfrm>
            <a:off x="6958854" y="2042125"/>
            <a:ext cx="2854411" cy="1754326"/>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Binnenstedelijk Bouwen en Transformatie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Electrische deelmobiliteit</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Health Hub</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Stedelijke veiligheid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Woningabonnement</a:t>
            </a:r>
          </a:p>
        </p:txBody>
      </p:sp>
      <p:sp>
        <p:nvSpPr>
          <p:cNvPr id="9" name="Tekstvak 8"/>
          <p:cNvSpPr txBox="1"/>
          <p:nvPr/>
        </p:nvSpPr>
        <p:spPr>
          <a:xfrm>
            <a:off x="9813265" y="2042125"/>
            <a:ext cx="2224216" cy="2308324"/>
          </a:xfrm>
          <a:prstGeom prst="rect">
            <a:avLst/>
          </a:prstGeom>
          <a:noFill/>
        </p:spPr>
        <p:txBody>
          <a:bodyPr wrap="square" rtlCol="0">
            <a:spAutoFit/>
          </a:bodyPr>
          <a:lstStyle/>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De Inclusieve Stad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Gelrestad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Klimaatadaptatie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Zorg voor Veiligheid in de Stad</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Eenvoudig Maatwerk</a:t>
            </a:r>
          </a:p>
        </p:txBody>
      </p:sp>
      <p:sp>
        <p:nvSpPr>
          <p:cNvPr id="10" name="Tekstvak 9"/>
          <p:cNvSpPr txBox="1"/>
          <p:nvPr/>
        </p:nvSpPr>
        <p:spPr>
          <a:xfrm>
            <a:off x="448903" y="4732518"/>
            <a:ext cx="3788961" cy="1754326"/>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Nieuwe City Deals 2020: </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Een Slimme Stad, Zo doe je dat</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Ruimte voor Lopen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Openbare Ruimte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Lokale Weerbaarheid Cybercrime</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Circulair en Conceptueel Bouwen</a:t>
            </a:r>
            <a:endParaRPr lang="nl-NL" dirty="0"/>
          </a:p>
        </p:txBody>
      </p:sp>
      <p:sp>
        <p:nvSpPr>
          <p:cNvPr id="11" name="Tekstvak 10"/>
          <p:cNvSpPr txBox="1"/>
          <p:nvPr/>
        </p:nvSpPr>
        <p:spPr>
          <a:xfrm>
            <a:off x="4423989" y="4732518"/>
            <a:ext cx="4248956" cy="1200329"/>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Nieuwe City Deals 2021: </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Energieke wijken, duurzaam en sociaal</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Impact Ondernemen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Gezonde en duurzame voedselomgeving</a:t>
            </a:r>
          </a:p>
        </p:txBody>
      </p:sp>
      <p:sp>
        <p:nvSpPr>
          <p:cNvPr id="12" name="Tekstvak 11"/>
          <p:cNvSpPr txBox="1"/>
          <p:nvPr/>
        </p:nvSpPr>
        <p:spPr>
          <a:xfrm>
            <a:off x="8696770" y="4732518"/>
            <a:ext cx="3495230" cy="1754326"/>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In verkenning:</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Vitale binnensteden</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Aantrekkelijk woon- en vestigingsklimaat</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Slim Maatwerk</a:t>
            </a:r>
          </a:p>
          <a:p>
            <a:pPr marL="285750" indent="-285750">
              <a:buFont typeface="Arial" panose="020B0604020202020204" pitchFamily="34" charset="0"/>
              <a:buChar char="•"/>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1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12">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12">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1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err="1"/>
              <a:t>Voorwaarden</a:t>
            </a:r>
            <a:r>
              <a:rPr lang="en-GB" dirty="0"/>
              <a:t> om City Deal te </a:t>
            </a:r>
            <a:r>
              <a:rPr lang="en-GB" dirty="0" err="1"/>
              <a:t>starten</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sp>
        <p:nvSpPr>
          <p:cNvPr id="6" name="Tijdelijke aanduiding voor inhoud 1"/>
          <p:cNvSpPr>
            <a:spLocks noGrp="1"/>
          </p:cNvSpPr>
          <p:nvPr>
            <p:ph idx="1"/>
          </p:nvPr>
        </p:nvSpPr>
        <p:spPr>
          <a:xfrm>
            <a:off x="635000" y="1866575"/>
            <a:ext cx="10923588" cy="3931928"/>
          </a:xfrm>
        </p:spPr>
        <p:txBody>
          <a:bodyPr numCol="1">
            <a:normAutofit fontScale="92500" lnSpcReduction="20000"/>
          </a:bodyPr>
          <a:lstStyle/>
          <a:p>
            <a:pPr marL="457200" indent="-457200">
              <a:lnSpc>
                <a:spcPct val="120000"/>
              </a:lnSpc>
              <a:buFont typeface="+mj-lt"/>
              <a:buAutoNum type="arabicPeriod"/>
            </a:pPr>
            <a:r>
              <a:rPr lang="nl-NL" b="1" dirty="0"/>
              <a:t>Lokaal urgent vraagstuk</a:t>
            </a:r>
            <a:br>
              <a:rPr lang="nl-NL" dirty="0"/>
            </a:br>
            <a:r>
              <a:rPr lang="nl-NL" sz="1900" dirty="0"/>
              <a:t>Meerdere gemeenten/provincies voelen urgentie en willen samenwerken op dit onderwerp.</a:t>
            </a:r>
            <a:endParaRPr lang="nl-NL" sz="1900" b="1" dirty="0"/>
          </a:p>
          <a:p>
            <a:pPr marL="457200" indent="-457200">
              <a:lnSpc>
                <a:spcPct val="120000"/>
              </a:lnSpc>
              <a:buFont typeface="+mj-lt"/>
              <a:buAutoNum type="arabicPeriod"/>
            </a:pPr>
            <a:r>
              <a:rPr lang="nl-NL" b="1" dirty="0"/>
              <a:t>Innovatief</a:t>
            </a:r>
            <a:br>
              <a:rPr lang="nl-NL" b="1" dirty="0"/>
            </a:br>
            <a:r>
              <a:rPr lang="nl-NL" sz="1900" dirty="0"/>
              <a:t>City Deals worden ingezet om innovatie teweeg te brengen op transitiethema’s of om tot oplossingen te komen bij nieuwe vraagstukken waar een reguliere aanpak niet volstaat.</a:t>
            </a:r>
          </a:p>
          <a:p>
            <a:pPr marL="457200" indent="-457200">
              <a:lnSpc>
                <a:spcPct val="120000"/>
              </a:lnSpc>
              <a:buFont typeface="+mj-lt"/>
              <a:buAutoNum type="arabicPeriod"/>
            </a:pPr>
            <a:r>
              <a:rPr lang="nl-NL" b="1" dirty="0" err="1"/>
              <a:t>Multi-disciplinair</a:t>
            </a:r>
            <a:br>
              <a:rPr lang="nl-NL" dirty="0"/>
            </a:br>
            <a:r>
              <a:rPr lang="nl-NL" sz="1900" dirty="0"/>
              <a:t>Het vraagstuk raakt hierdoor aan het beleid van meerdere departementen alsook meerdere gemeentelijke afdelingen.</a:t>
            </a:r>
          </a:p>
          <a:p>
            <a:pPr marL="0" indent="0">
              <a:lnSpc>
                <a:spcPct val="120000"/>
              </a:lnSpc>
              <a:buNone/>
            </a:pPr>
            <a:br>
              <a:rPr lang="nl-NL" sz="2000" dirty="0"/>
            </a:br>
            <a:endParaRPr lang="nl-NL" sz="2000" dirty="0"/>
          </a:p>
          <a:p>
            <a:pPr>
              <a:lnSpc>
                <a:spcPct val="120000"/>
              </a:lnSpc>
            </a:pPr>
            <a:endParaRPr lang="nl-NL" sz="2000" dirty="0"/>
          </a:p>
          <a:p>
            <a:pPr>
              <a:lnSpc>
                <a:spcPct val="120000"/>
              </a:lnSpc>
            </a:pPr>
            <a:endParaRPr lang="nl-NL" sz="2000" dirty="0"/>
          </a:p>
        </p:txBody>
      </p:sp>
    </p:spTree>
    <p:extLst>
      <p:ext uri="{BB962C8B-B14F-4D97-AF65-F5344CB8AC3E}">
        <p14:creationId xmlns:p14="http://schemas.microsoft.com/office/powerpoint/2010/main" val="372255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err="1"/>
              <a:t>Voorwaarden</a:t>
            </a:r>
            <a:r>
              <a:rPr lang="en-GB" dirty="0"/>
              <a:t> </a:t>
            </a:r>
            <a:r>
              <a:rPr lang="en-GB" dirty="0" err="1"/>
              <a:t>deelname</a:t>
            </a:r>
            <a:r>
              <a:rPr lang="en-GB" dirty="0"/>
              <a:t> City Deal</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sp>
        <p:nvSpPr>
          <p:cNvPr id="6" name="Tijdelijke aanduiding voor inhoud 1"/>
          <p:cNvSpPr>
            <a:spLocks noGrp="1"/>
          </p:cNvSpPr>
          <p:nvPr>
            <p:ph idx="1"/>
          </p:nvPr>
        </p:nvSpPr>
        <p:spPr>
          <a:xfrm>
            <a:off x="635000" y="1866575"/>
            <a:ext cx="11238132" cy="3931928"/>
          </a:xfrm>
        </p:spPr>
        <p:txBody>
          <a:bodyPr numCol="1">
            <a:normAutofit fontScale="85000" lnSpcReduction="20000"/>
          </a:bodyPr>
          <a:lstStyle/>
          <a:p>
            <a:pPr marL="457200" indent="-457200">
              <a:lnSpc>
                <a:spcPct val="120000"/>
              </a:lnSpc>
              <a:buFont typeface="+mj-lt"/>
              <a:buAutoNum type="arabicPeriod"/>
            </a:pPr>
            <a:r>
              <a:rPr lang="nl-NL" sz="2600" b="1" dirty="0"/>
              <a:t>Bestuurlijk commitment</a:t>
            </a:r>
            <a:br>
              <a:rPr lang="nl-NL" dirty="0"/>
            </a:br>
            <a:r>
              <a:rPr lang="nl-NL" sz="2100" dirty="0"/>
              <a:t>Ondertekening van de dealtekst en bestuurlijk ambassadeurschap van de City Deal.</a:t>
            </a:r>
            <a:endParaRPr lang="nl-NL" sz="2100" b="1" dirty="0"/>
          </a:p>
          <a:p>
            <a:pPr marL="457200" indent="-457200">
              <a:lnSpc>
                <a:spcPct val="120000"/>
              </a:lnSpc>
              <a:buFont typeface="+mj-lt"/>
              <a:buAutoNum type="arabicPeriod"/>
            </a:pPr>
            <a:r>
              <a:rPr lang="en-GB" sz="2600" b="1" dirty="0" err="1"/>
              <a:t>Ambtelijke</a:t>
            </a:r>
            <a:r>
              <a:rPr lang="en-GB" sz="2600" b="1" dirty="0"/>
              <a:t> </a:t>
            </a:r>
            <a:r>
              <a:rPr lang="en-GB" sz="2600" b="1" dirty="0" err="1"/>
              <a:t>inzet</a:t>
            </a:r>
            <a:br>
              <a:rPr lang="en-GB" b="1" dirty="0"/>
            </a:br>
            <a:r>
              <a:rPr lang="en-GB" sz="2100" dirty="0"/>
              <a:t>Van de </a:t>
            </a:r>
            <a:r>
              <a:rPr lang="en-GB" sz="2100" dirty="0" err="1"/>
              <a:t>deelnemende</a:t>
            </a:r>
            <a:r>
              <a:rPr lang="en-GB" sz="2100" dirty="0"/>
              <a:t> </a:t>
            </a:r>
            <a:r>
              <a:rPr lang="en-GB" sz="2100" dirty="0" err="1"/>
              <a:t>partijen</a:t>
            </a:r>
            <a:r>
              <a:rPr lang="en-GB" sz="2100" dirty="0"/>
              <a:t> </a:t>
            </a:r>
            <a:r>
              <a:rPr lang="en-GB" sz="2100" dirty="0" err="1"/>
              <a:t>wordt</a:t>
            </a:r>
            <a:r>
              <a:rPr lang="en-GB" sz="2100" dirty="0"/>
              <a:t> </a:t>
            </a:r>
            <a:r>
              <a:rPr lang="en-GB" sz="2100" dirty="0" err="1"/>
              <a:t>een</a:t>
            </a:r>
            <a:r>
              <a:rPr lang="en-GB" sz="2100" dirty="0"/>
              <a:t> </a:t>
            </a:r>
            <a:r>
              <a:rPr lang="en-GB" sz="2100" dirty="0" err="1"/>
              <a:t>inzet</a:t>
            </a:r>
            <a:r>
              <a:rPr lang="en-GB" sz="2100" dirty="0"/>
              <a:t> van </a:t>
            </a:r>
            <a:r>
              <a:rPr lang="en-GB" sz="2100" dirty="0" err="1"/>
              <a:t>ongeveer</a:t>
            </a:r>
            <a:r>
              <a:rPr lang="en-GB" sz="2100" dirty="0"/>
              <a:t> 2 </a:t>
            </a:r>
            <a:r>
              <a:rPr lang="en-GB" sz="2100" dirty="0" err="1"/>
              <a:t>dagen</a:t>
            </a:r>
            <a:r>
              <a:rPr lang="en-GB" sz="2100" dirty="0"/>
              <a:t> per </a:t>
            </a:r>
            <a:r>
              <a:rPr lang="en-GB" sz="2100" dirty="0" err="1"/>
              <a:t>maand</a:t>
            </a:r>
            <a:r>
              <a:rPr lang="en-GB" sz="2100" dirty="0"/>
              <a:t> </a:t>
            </a:r>
            <a:r>
              <a:rPr lang="en-GB" sz="2100" dirty="0" err="1"/>
              <a:t>verwacht</a:t>
            </a:r>
            <a:r>
              <a:rPr lang="en-GB" sz="2100" dirty="0"/>
              <a:t> </a:t>
            </a:r>
            <a:r>
              <a:rPr lang="en-GB" sz="2100" dirty="0" err="1"/>
              <a:t>voor</a:t>
            </a:r>
            <a:r>
              <a:rPr lang="en-GB" sz="2100" dirty="0"/>
              <a:t> City Deal </a:t>
            </a:r>
            <a:r>
              <a:rPr lang="nl-NL" sz="2100" dirty="0"/>
              <a:t>werkzaamheden</a:t>
            </a:r>
            <a:r>
              <a:rPr lang="en-GB" sz="2100" dirty="0"/>
              <a:t>. </a:t>
            </a:r>
            <a:r>
              <a:rPr lang="en-GB" sz="2100" dirty="0" err="1"/>
              <a:t>Uitgangspunt</a:t>
            </a:r>
            <a:r>
              <a:rPr lang="en-GB" sz="2100" dirty="0"/>
              <a:t> </a:t>
            </a:r>
            <a:r>
              <a:rPr lang="en-GB" sz="2100" dirty="0" err="1"/>
              <a:t>hierbij</a:t>
            </a:r>
            <a:r>
              <a:rPr lang="en-GB" sz="2100" dirty="0"/>
              <a:t> is: </a:t>
            </a:r>
            <a:r>
              <a:rPr lang="en-GB" sz="2100" dirty="0" err="1"/>
              <a:t>werk</a:t>
            </a:r>
            <a:r>
              <a:rPr lang="en-GB" sz="2100" dirty="0"/>
              <a:t> met </a:t>
            </a:r>
            <a:r>
              <a:rPr lang="en-GB" sz="2100" dirty="0" err="1"/>
              <a:t>werk</a:t>
            </a:r>
            <a:r>
              <a:rPr lang="en-GB" sz="2100" dirty="0"/>
              <a:t> </a:t>
            </a:r>
            <a:r>
              <a:rPr lang="en-GB" sz="2100" dirty="0" err="1"/>
              <a:t>maken</a:t>
            </a:r>
            <a:r>
              <a:rPr lang="en-GB" sz="2100" dirty="0"/>
              <a:t>.</a:t>
            </a:r>
            <a:endParaRPr lang="nl-NL" sz="2100" b="1" dirty="0"/>
          </a:p>
          <a:p>
            <a:pPr marL="457200" indent="-457200">
              <a:lnSpc>
                <a:spcPct val="120000"/>
              </a:lnSpc>
              <a:buFont typeface="+mj-lt"/>
              <a:buAutoNum type="arabicPeriod"/>
            </a:pPr>
            <a:r>
              <a:rPr lang="nl-NL" sz="2600" b="1" dirty="0"/>
              <a:t>Financiële bijdrage</a:t>
            </a:r>
            <a:br>
              <a:rPr lang="nl-NL" b="1" dirty="0"/>
            </a:br>
            <a:r>
              <a:rPr lang="nl-NL" b="1" dirty="0"/>
              <a:t>- </a:t>
            </a:r>
            <a:r>
              <a:rPr lang="nl-NL" sz="2100" dirty="0"/>
              <a:t>City Deals worden </a:t>
            </a:r>
            <a:r>
              <a:rPr lang="nl-NL" sz="2100" dirty="0" err="1"/>
              <a:t>gefinancieerd</a:t>
            </a:r>
            <a:r>
              <a:rPr lang="nl-NL" sz="2100" dirty="0"/>
              <a:t> via cofinanciering van de deelnemende partijen. </a:t>
            </a:r>
            <a:br>
              <a:rPr lang="nl-NL" sz="2100" dirty="0"/>
            </a:br>
            <a:r>
              <a:rPr lang="nl-NL" sz="2100" b="1" dirty="0"/>
              <a:t>-</a:t>
            </a:r>
            <a:r>
              <a:rPr lang="nl-NL" sz="2100" dirty="0"/>
              <a:t> Elke gemeente draagt jaarlijks 10-15k bij en per departementen 20-30k.</a:t>
            </a:r>
            <a:br>
              <a:rPr lang="nl-NL" sz="2100" dirty="0"/>
            </a:br>
            <a:r>
              <a:rPr lang="nl-NL" sz="2100" b="1" dirty="0"/>
              <a:t>- </a:t>
            </a:r>
            <a:r>
              <a:rPr lang="nl-NL" sz="2100" dirty="0"/>
              <a:t>Met kleinere en middelgrote gemeente kan een staffel worden afgesproken in verhouding tot het aantal inwoners</a:t>
            </a:r>
            <a:br>
              <a:rPr lang="nl-NL" sz="1900" dirty="0"/>
            </a:br>
            <a:br>
              <a:rPr lang="nl-NL" sz="2000" dirty="0"/>
            </a:br>
            <a:endParaRPr lang="nl-NL" sz="2000" dirty="0"/>
          </a:p>
          <a:p>
            <a:pPr>
              <a:lnSpc>
                <a:spcPct val="120000"/>
              </a:lnSpc>
            </a:pPr>
            <a:endParaRPr lang="nl-NL" sz="2000" dirty="0"/>
          </a:p>
          <a:p>
            <a:pPr>
              <a:lnSpc>
                <a:spcPct val="120000"/>
              </a:lnSpc>
            </a:pPr>
            <a:endParaRPr lang="nl-NL" sz="2000" dirty="0"/>
          </a:p>
        </p:txBody>
      </p:sp>
    </p:spTree>
    <p:extLst>
      <p:ext uri="{BB962C8B-B14F-4D97-AF65-F5344CB8AC3E}">
        <p14:creationId xmlns:p14="http://schemas.microsoft.com/office/powerpoint/2010/main" val="367392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met pijl 2"/>
          <p:cNvCxnSpPr/>
          <p:nvPr/>
        </p:nvCxnSpPr>
        <p:spPr>
          <a:xfrm flipV="1">
            <a:off x="-231886" y="3398024"/>
            <a:ext cx="12364332" cy="71389"/>
          </a:xfrm>
          <a:prstGeom prst="straightConnector1">
            <a:avLst/>
          </a:prstGeom>
          <a:ln w="63500">
            <a:solidFill>
              <a:schemeClr val="accent4">
                <a:lumMod val="40000"/>
                <a:lumOff val="60000"/>
              </a:schemeClr>
            </a:solidFill>
            <a:prstDash val="solid"/>
            <a:round/>
            <a:tailEnd type="triangle" w="lg" len="lg"/>
          </a:ln>
        </p:spPr>
        <p:style>
          <a:lnRef idx="1">
            <a:schemeClr val="accent1"/>
          </a:lnRef>
          <a:fillRef idx="0">
            <a:schemeClr val="accent1"/>
          </a:fillRef>
          <a:effectRef idx="0">
            <a:schemeClr val="accent1"/>
          </a:effectRef>
          <a:fontRef idx="minor">
            <a:schemeClr val="tx1"/>
          </a:fontRef>
        </p:style>
      </p:cxnSp>
      <p:sp>
        <p:nvSpPr>
          <p:cNvPr id="4" name="Ovaal 3"/>
          <p:cNvSpPr/>
          <p:nvPr/>
        </p:nvSpPr>
        <p:spPr>
          <a:xfrm>
            <a:off x="11188910" y="3170774"/>
            <a:ext cx="525888" cy="525888"/>
          </a:xfrm>
          <a:prstGeom prst="ellipse">
            <a:avLst/>
          </a:prstGeom>
          <a:solidFill>
            <a:schemeClr val="accent1"/>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ekstvak 4"/>
          <p:cNvSpPr txBox="1"/>
          <p:nvPr/>
        </p:nvSpPr>
        <p:spPr>
          <a:xfrm>
            <a:off x="10065219" y="5149147"/>
            <a:ext cx="1718252" cy="1138773"/>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Opschaling/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Calibri" panose="020F0502020204030204"/>
                <a:ea typeface="+mn-ea"/>
                <a:cs typeface="+mn-cs"/>
              </a:rPr>
              <a:t>Inbedding impact: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Regelgeving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Financiering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Kennisdeling</a:t>
            </a:r>
          </a:p>
        </p:txBody>
      </p:sp>
      <p:sp>
        <p:nvSpPr>
          <p:cNvPr id="6" name="Tekstvak 5"/>
          <p:cNvSpPr txBox="1"/>
          <p:nvPr/>
        </p:nvSpPr>
        <p:spPr>
          <a:xfrm>
            <a:off x="4092558" y="1235806"/>
            <a:ext cx="5533681" cy="46166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Looptijd City Deal</a:t>
            </a:r>
          </a:p>
        </p:txBody>
      </p:sp>
      <p:sp>
        <p:nvSpPr>
          <p:cNvPr id="7" name="Tekstvak 6"/>
          <p:cNvSpPr txBox="1"/>
          <p:nvPr/>
        </p:nvSpPr>
        <p:spPr>
          <a:xfrm>
            <a:off x="126774" y="1235806"/>
            <a:ext cx="3855311" cy="46166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Voorbereiding</a:t>
            </a:r>
          </a:p>
        </p:txBody>
      </p:sp>
      <p:cxnSp>
        <p:nvCxnSpPr>
          <p:cNvPr id="8" name="Rechte verbindingslijn 7"/>
          <p:cNvCxnSpPr/>
          <p:nvPr/>
        </p:nvCxnSpPr>
        <p:spPr>
          <a:xfrm>
            <a:off x="4028831" y="365760"/>
            <a:ext cx="0" cy="64922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9626239" y="263525"/>
            <a:ext cx="27242" cy="69306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9716244" y="1237129"/>
            <a:ext cx="2416202" cy="46166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Implementatie</a:t>
            </a:r>
          </a:p>
        </p:txBody>
      </p:sp>
      <p:cxnSp>
        <p:nvCxnSpPr>
          <p:cNvPr id="12" name="Rechte verbindingslijn met pijl 11"/>
          <p:cNvCxnSpPr/>
          <p:nvPr/>
        </p:nvCxnSpPr>
        <p:spPr>
          <a:xfrm flipH="1" flipV="1">
            <a:off x="390087" y="3750152"/>
            <a:ext cx="8803" cy="443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11451854" y="3785161"/>
            <a:ext cx="3770" cy="1363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flipV="1">
            <a:off x="10735550" y="3779617"/>
            <a:ext cx="10200" cy="1096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endCxn id="17" idx="4"/>
          </p:cNvCxnSpPr>
          <p:nvPr/>
        </p:nvCxnSpPr>
        <p:spPr>
          <a:xfrm flipH="1" flipV="1">
            <a:off x="1175575" y="3763222"/>
            <a:ext cx="141177" cy="96651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Ring 15"/>
          <p:cNvSpPr/>
          <p:nvPr/>
        </p:nvSpPr>
        <p:spPr>
          <a:xfrm>
            <a:off x="8909506" y="2627239"/>
            <a:ext cx="1453867" cy="1453867"/>
          </a:xfrm>
          <a:prstGeom prst="donut">
            <a:avLst>
              <a:gd name="adj" fmla="val 20000"/>
            </a:avLst>
          </a:prstGeom>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al 16"/>
          <p:cNvSpPr/>
          <p:nvPr/>
        </p:nvSpPr>
        <p:spPr>
          <a:xfrm>
            <a:off x="834575" y="3081223"/>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al 17"/>
          <p:cNvSpPr/>
          <p:nvPr/>
        </p:nvSpPr>
        <p:spPr>
          <a:xfrm>
            <a:off x="43597" y="3069548"/>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kstvak 18"/>
          <p:cNvSpPr txBox="1"/>
          <p:nvPr/>
        </p:nvSpPr>
        <p:spPr>
          <a:xfrm>
            <a:off x="9876252" y="4630338"/>
            <a:ext cx="1260887" cy="369332"/>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Evaluatie</a:t>
            </a:r>
          </a:p>
        </p:txBody>
      </p:sp>
      <p:sp>
        <p:nvSpPr>
          <p:cNvPr id="20" name="Ovaal 19"/>
          <p:cNvSpPr/>
          <p:nvPr/>
        </p:nvSpPr>
        <p:spPr>
          <a:xfrm>
            <a:off x="9292855" y="2999557"/>
            <a:ext cx="681999" cy="681999"/>
          </a:xfrm>
          <a:prstGeom prst="ellipse">
            <a:avLst/>
          </a:prstGeom>
          <a:solidFill>
            <a:schemeClr val="accent4"/>
          </a:solidFill>
          <a:ln>
            <a:solidFill>
              <a:schemeClr val="tx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kstvak 20"/>
          <p:cNvSpPr txBox="1"/>
          <p:nvPr/>
        </p:nvSpPr>
        <p:spPr>
          <a:xfrm>
            <a:off x="53385" y="4178367"/>
            <a:ext cx="1122190" cy="369332"/>
          </a:xfrm>
          <a:prstGeom prst="rect">
            <a:avLst/>
          </a:prstGeom>
          <a:solidFill>
            <a:schemeClr val="accent4"/>
          </a:solidFill>
          <a:ln w="571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Uitvraag</a:t>
            </a:r>
          </a:p>
        </p:txBody>
      </p:sp>
      <p:sp>
        <p:nvSpPr>
          <p:cNvPr id="22" name="Tekstvak 21"/>
          <p:cNvSpPr txBox="1"/>
          <p:nvPr/>
        </p:nvSpPr>
        <p:spPr>
          <a:xfrm>
            <a:off x="236929" y="4706415"/>
            <a:ext cx="1928477" cy="369332"/>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Proces met steden</a:t>
            </a:r>
          </a:p>
        </p:txBody>
      </p:sp>
      <p:sp>
        <p:nvSpPr>
          <p:cNvPr id="24" name="Tekstvak 23"/>
          <p:cNvSpPr txBox="1"/>
          <p:nvPr/>
        </p:nvSpPr>
        <p:spPr>
          <a:xfrm>
            <a:off x="4092558" y="1808500"/>
            <a:ext cx="54847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Project organisatie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kstvak 24"/>
          <p:cNvSpPr txBox="1"/>
          <p:nvPr/>
        </p:nvSpPr>
        <p:spPr>
          <a:xfrm>
            <a:off x="1155739" y="1817057"/>
            <a:ext cx="23499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Kwartiermake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sp>
        <p:nvSpPr>
          <p:cNvPr id="26" name="Tekstvak 25"/>
          <p:cNvSpPr txBox="1"/>
          <p:nvPr/>
        </p:nvSpPr>
        <p:spPr>
          <a:xfrm>
            <a:off x="9864606" y="1820318"/>
            <a:ext cx="187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Vervolg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vaal 30"/>
          <p:cNvSpPr/>
          <p:nvPr/>
        </p:nvSpPr>
        <p:spPr>
          <a:xfrm>
            <a:off x="1623787" y="3077041"/>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Tekstvak 31"/>
          <p:cNvSpPr txBox="1"/>
          <p:nvPr/>
        </p:nvSpPr>
        <p:spPr>
          <a:xfrm>
            <a:off x="1508960" y="4183423"/>
            <a:ext cx="1194428" cy="369332"/>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Partners</a:t>
            </a:r>
          </a:p>
        </p:txBody>
      </p:sp>
      <p:cxnSp>
        <p:nvCxnSpPr>
          <p:cNvPr id="33" name="Rechte verbindingslijn met pijl 32"/>
          <p:cNvCxnSpPr>
            <a:endCxn id="31" idx="4"/>
          </p:cNvCxnSpPr>
          <p:nvPr/>
        </p:nvCxnSpPr>
        <p:spPr>
          <a:xfrm flipV="1">
            <a:off x="1964786" y="3759040"/>
            <a:ext cx="1" cy="43091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8" name="Ring 37"/>
          <p:cNvSpPr/>
          <p:nvPr/>
        </p:nvSpPr>
        <p:spPr>
          <a:xfrm>
            <a:off x="2773678" y="2807008"/>
            <a:ext cx="1253420" cy="1253420"/>
          </a:xfrm>
          <a:prstGeom prst="donut">
            <a:avLst>
              <a:gd name="adj" fmla="val 20000"/>
            </a:avLst>
          </a:prstGeom>
          <a:solidFill>
            <a:schemeClr val="accent1"/>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Ovaal 38"/>
          <p:cNvSpPr/>
          <p:nvPr/>
        </p:nvSpPr>
        <p:spPr>
          <a:xfrm>
            <a:off x="3083410" y="3100735"/>
            <a:ext cx="634610" cy="63461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vak 39"/>
          <p:cNvSpPr txBox="1"/>
          <p:nvPr/>
        </p:nvSpPr>
        <p:spPr>
          <a:xfrm flipH="1">
            <a:off x="2181951" y="2369893"/>
            <a:ext cx="1741318" cy="369332"/>
          </a:xfrm>
          <a:prstGeom prst="rect">
            <a:avLst/>
          </a:prstGeom>
          <a:solidFill>
            <a:schemeClr val="accent4"/>
          </a:solidFill>
          <a:ln w="762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Plan van aanpak</a:t>
            </a:r>
          </a:p>
        </p:txBody>
      </p:sp>
      <p:sp>
        <p:nvSpPr>
          <p:cNvPr id="41" name="Tekstvak 40"/>
          <p:cNvSpPr txBox="1"/>
          <p:nvPr/>
        </p:nvSpPr>
        <p:spPr>
          <a:xfrm flipH="1">
            <a:off x="8905034" y="2171311"/>
            <a:ext cx="1442410" cy="369332"/>
          </a:xfrm>
          <a:prstGeom prst="rect">
            <a:avLst/>
          </a:prstGeom>
          <a:solidFill>
            <a:schemeClr val="accent4"/>
          </a:solidFill>
          <a:ln w="7620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Afronding</a:t>
            </a:r>
          </a:p>
        </p:txBody>
      </p:sp>
      <p:sp>
        <p:nvSpPr>
          <p:cNvPr id="42" name="Tekstvak 41"/>
          <p:cNvSpPr txBox="1"/>
          <p:nvPr/>
        </p:nvSpPr>
        <p:spPr>
          <a:xfrm>
            <a:off x="2305786" y="4719227"/>
            <a:ext cx="1681713" cy="707886"/>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Analyse vraagstuk</a:t>
            </a:r>
          </a:p>
        </p:txBody>
      </p:sp>
      <p:cxnSp>
        <p:nvCxnSpPr>
          <p:cNvPr id="43" name="Rechte verbindingslijn met pijl 42"/>
          <p:cNvCxnSpPr/>
          <p:nvPr/>
        </p:nvCxnSpPr>
        <p:spPr>
          <a:xfrm flipV="1">
            <a:off x="1608211" y="3896104"/>
            <a:ext cx="1338551" cy="1557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522733" y="3063704"/>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ekstvak 45"/>
          <p:cNvSpPr txBox="1"/>
          <p:nvPr/>
        </p:nvSpPr>
        <p:spPr>
          <a:xfrm>
            <a:off x="4037812" y="4168068"/>
            <a:ext cx="2480333" cy="707886"/>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Ondertekening + Publicatie City Deal</a:t>
            </a:r>
          </a:p>
        </p:txBody>
      </p:sp>
      <p:cxnSp>
        <p:nvCxnSpPr>
          <p:cNvPr id="47" name="Rechte verbindingslijn met pijl 46"/>
          <p:cNvCxnSpPr/>
          <p:nvPr/>
        </p:nvCxnSpPr>
        <p:spPr>
          <a:xfrm flipV="1">
            <a:off x="4863732" y="3735346"/>
            <a:ext cx="0" cy="43272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5800117" y="2627239"/>
            <a:ext cx="1450511" cy="1450511"/>
          </a:xfrm>
          <a:prstGeom prst="ellipse">
            <a:avLst/>
          </a:prstGeom>
          <a:ln>
            <a:solidFill>
              <a:schemeClr val="accent2"/>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vak 49"/>
          <p:cNvSpPr txBox="1"/>
          <p:nvPr/>
        </p:nvSpPr>
        <p:spPr>
          <a:xfrm>
            <a:off x="5590692" y="4975902"/>
            <a:ext cx="2191636" cy="830997"/>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Mijlpalen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Resultaten</a:t>
            </a:r>
          </a:p>
        </p:txBody>
      </p:sp>
      <p:sp>
        <p:nvSpPr>
          <p:cNvPr id="51" name="Tekstvak 50"/>
          <p:cNvSpPr txBox="1"/>
          <p:nvPr/>
        </p:nvSpPr>
        <p:spPr>
          <a:xfrm>
            <a:off x="7224292" y="4300849"/>
            <a:ext cx="1820658" cy="400110"/>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Aanpassingen</a:t>
            </a:r>
          </a:p>
        </p:txBody>
      </p:sp>
      <p:sp>
        <p:nvSpPr>
          <p:cNvPr id="54" name="Ovaal 53"/>
          <p:cNvSpPr/>
          <p:nvPr/>
        </p:nvSpPr>
        <p:spPr>
          <a:xfrm>
            <a:off x="7724350" y="3071794"/>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55" name="Rechte verbindingslijn met pijl 54"/>
          <p:cNvCxnSpPr/>
          <p:nvPr/>
        </p:nvCxnSpPr>
        <p:spPr>
          <a:xfrm flipV="1">
            <a:off x="8065349" y="3757236"/>
            <a:ext cx="0" cy="48924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p:cNvCxnSpPr>
            <a:stCxn id="50" idx="0"/>
          </p:cNvCxnSpPr>
          <p:nvPr/>
        </p:nvCxnSpPr>
        <p:spPr>
          <a:xfrm flipV="1">
            <a:off x="6686510" y="4087664"/>
            <a:ext cx="4191" cy="8882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10377455" y="3096092"/>
            <a:ext cx="681999" cy="681999"/>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Tekstvak 59"/>
          <p:cNvSpPr txBox="1"/>
          <p:nvPr/>
        </p:nvSpPr>
        <p:spPr>
          <a:xfrm flipH="1">
            <a:off x="753259" y="5242447"/>
            <a:ext cx="1741318" cy="369332"/>
          </a:xfrm>
          <a:prstGeom prst="rect">
            <a:avLst/>
          </a:prstGeom>
          <a:solidFill>
            <a:schemeClr val="accent4"/>
          </a:solidFill>
          <a:ln w="76200">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Procesafspraken</a:t>
            </a:r>
          </a:p>
        </p:txBody>
      </p:sp>
      <p:cxnSp>
        <p:nvCxnSpPr>
          <p:cNvPr id="64" name="Rechte verbindingslijn met pijl 63"/>
          <p:cNvCxnSpPr/>
          <p:nvPr/>
        </p:nvCxnSpPr>
        <p:spPr>
          <a:xfrm flipV="1">
            <a:off x="3384784" y="4060430"/>
            <a:ext cx="12668" cy="74725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9" name="Tekstvak 68"/>
          <p:cNvSpPr txBox="1"/>
          <p:nvPr/>
        </p:nvSpPr>
        <p:spPr>
          <a:xfrm>
            <a:off x="413118" y="5855346"/>
            <a:ext cx="3835206"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sng" strike="noStrike" kern="1200" cap="none" spc="0" normalizeH="0" baseline="0" noProof="0" dirty="0">
                <a:ln>
                  <a:noFill/>
                </a:ln>
                <a:solidFill>
                  <a:prstClr val="black"/>
                </a:solidFill>
                <a:effectLst/>
                <a:uLnTx/>
                <a:uFillTx/>
                <a:latin typeface="Calibri" panose="020F0502020204030204"/>
                <a:ea typeface="+mn-ea"/>
                <a:cs typeface="+mn-cs"/>
              </a:rPr>
              <a:t>Verdere p</a:t>
            </a:r>
            <a:r>
              <a:rPr kumimoji="0" lang="nl-NL" sz="1600" b="0" i="0" u="sng" strike="noStrike" kern="1200" cap="none" spc="0" normalizeH="0" baseline="0" noProof="0" dirty="0" err="1">
                <a:ln>
                  <a:noFill/>
                </a:ln>
                <a:solidFill>
                  <a:prstClr val="black"/>
                </a:solidFill>
                <a:effectLst/>
                <a:uLnTx/>
                <a:uFillTx/>
                <a:latin typeface="Calibri" panose="020F0502020204030204"/>
                <a:ea typeface="+mn-ea"/>
                <a:cs typeface="+mn-cs"/>
              </a:rPr>
              <a:t>roducten</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Scope bepaling: </a:t>
            </a:r>
            <a:r>
              <a:rPr kumimoji="0" lang="nl-NL" sz="1600" b="0" i="1" u="none" strike="noStrike" kern="1200" cap="none" spc="0" normalizeH="0" baseline="0" noProof="0" dirty="0" err="1">
                <a:ln>
                  <a:noFill/>
                </a:ln>
                <a:solidFill>
                  <a:prstClr val="black"/>
                </a:solidFill>
                <a:effectLst/>
                <a:uLnTx/>
                <a:uFillTx/>
                <a:latin typeface="Calibri" panose="020F0502020204030204"/>
                <a:ea typeface="+mn-ea"/>
                <a:cs typeface="+mn-cs"/>
              </a:rPr>
              <a:t>two</a:t>
            </a:r>
            <a:r>
              <a:rPr kumimoji="0" lang="nl-NL" sz="1600" b="0" i="1" u="none" strike="noStrike" kern="1200" cap="none" spc="0" normalizeH="0" baseline="0" noProof="0" dirty="0">
                <a:ln>
                  <a:noFill/>
                </a:ln>
                <a:solidFill>
                  <a:prstClr val="black"/>
                </a:solidFill>
                <a:effectLst/>
                <a:uLnTx/>
                <a:uFillTx/>
                <a:latin typeface="Calibri" panose="020F0502020204030204"/>
                <a:ea typeface="+mn-ea"/>
                <a:cs typeface="+mn-cs"/>
              </a:rPr>
              <a:t> pager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Convenant tekst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kstvak 69"/>
          <p:cNvSpPr txBox="1"/>
          <p:nvPr/>
        </p:nvSpPr>
        <p:spPr>
          <a:xfrm>
            <a:off x="4096178" y="5561289"/>
            <a:ext cx="4858387"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sng" strike="noStrike" kern="1200" cap="none" spc="0" normalizeH="0" baseline="0" noProof="0" dirty="0">
                <a:ln>
                  <a:noFill/>
                </a:ln>
                <a:solidFill>
                  <a:prstClr val="black"/>
                </a:solidFill>
                <a:effectLst/>
                <a:uLnTx/>
                <a:uFillTx/>
                <a:latin typeface="Calibri" panose="020F0502020204030204"/>
                <a:ea typeface="+mn-ea"/>
                <a:cs typeface="+mn-cs"/>
              </a:rPr>
              <a:t>Producten</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Convenant in Staatscourant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Voortgangsrapportages (periodiek)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Communicatie binnenring/buitenring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Eindresultaat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itel 2"/>
          <p:cNvSpPr txBox="1">
            <a:spLocks/>
          </p:cNvSpPr>
          <p:nvPr/>
        </p:nvSpPr>
        <p:spPr>
          <a:xfrm>
            <a:off x="488486" y="434329"/>
            <a:ext cx="10923588" cy="94804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err="1">
                <a:ln>
                  <a:noFill/>
                </a:ln>
                <a:solidFill>
                  <a:srgbClr val="017BC6"/>
                </a:solidFill>
                <a:effectLst/>
                <a:uLnTx/>
                <a:uFillTx/>
                <a:latin typeface="Verdana"/>
                <a:ea typeface="+mj-ea"/>
                <a:cs typeface="+mj-cs"/>
              </a:rPr>
              <a:t>Proces</a:t>
            </a:r>
            <a:r>
              <a:rPr kumimoji="0" lang="en-GB" sz="3600" b="0" i="0" u="none" strike="noStrike" kern="1200" cap="none" spc="0" normalizeH="0" baseline="0" noProof="0" dirty="0">
                <a:ln>
                  <a:noFill/>
                </a:ln>
                <a:solidFill>
                  <a:srgbClr val="017BC6"/>
                </a:solidFill>
                <a:effectLst/>
                <a:uLnTx/>
                <a:uFillTx/>
                <a:latin typeface="Verdana"/>
                <a:ea typeface="+mj-ea"/>
                <a:cs typeface="+mj-cs"/>
              </a:rPr>
              <a:t> City Deal</a:t>
            </a:r>
            <a:endParaRPr kumimoji="0" lang="nl-NL" sz="3600" b="0" i="0" u="none" strike="noStrike" kern="1200" cap="none" spc="0" normalizeH="0" baseline="0" noProof="0" dirty="0">
              <a:ln>
                <a:noFill/>
              </a:ln>
              <a:solidFill>
                <a:srgbClr val="017BC6"/>
              </a:solidFill>
              <a:effectLst/>
              <a:uLnTx/>
              <a:uFillTx/>
              <a:latin typeface="Verdana"/>
              <a:ea typeface="+mj-ea"/>
              <a:cs typeface="+mj-cs"/>
            </a:endParaRPr>
          </a:p>
        </p:txBody>
      </p:sp>
      <p:pic>
        <p:nvPicPr>
          <p:cNvPr id="53" name="Afbeelding 52" descr="C:\Users\Kroesbergen\AppData\Local\Microsoft\Windows\INetCache\Content.Word\Agenda Stad en Regio i.o. v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5909" y="241306"/>
            <a:ext cx="2625090" cy="720090"/>
          </a:xfrm>
          <a:prstGeom prst="rect">
            <a:avLst/>
          </a:prstGeom>
          <a:noFill/>
          <a:ln>
            <a:noFill/>
          </a:ln>
        </p:spPr>
      </p:pic>
    </p:spTree>
    <p:extLst>
      <p:ext uri="{BB962C8B-B14F-4D97-AF65-F5344CB8AC3E}">
        <p14:creationId xmlns:p14="http://schemas.microsoft.com/office/powerpoint/2010/main" val="228093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NL" dirty="0">
                <a:solidFill>
                  <a:schemeClr val="tx1"/>
                </a:solidFill>
              </a:rPr>
              <a:t>Stel je de juiste vragen?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14</a:t>
            </a:fld>
            <a:endParaRPr lang="nl-NL" dirty="0"/>
          </a:p>
        </p:txBody>
      </p:sp>
      <p:pic>
        <p:nvPicPr>
          <p:cNvPr id="7170" name="Picture 2" descr="hyperloop « Inhabitat – Green Design, Innovation, Architecture, Green  Buil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7028" y="1874520"/>
            <a:ext cx="5391035" cy="434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08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dirty="0"/>
          </a:p>
        </p:txBody>
      </p:sp>
      <p:pic>
        <p:nvPicPr>
          <p:cNvPr id="5122" name="Picture 2" descr="https://agendastad.nl/content/uploads/2021/06/Futurama-768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587" y="1975406"/>
            <a:ext cx="8773795" cy="365574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127250" y="978139"/>
            <a:ext cx="8332470" cy="646331"/>
          </a:xfrm>
          <a:prstGeom prst="rect">
            <a:avLst/>
          </a:prstGeom>
          <a:noFill/>
        </p:spPr>
        <p:txBody>
          <a:bodyPr wrap="square" rtlCol="0">
            <a:spAutoFit/>
          </a:bodyPr>
          <a:lstStyle/>
          <a:p>
            <a:pPr algn="ctr"/>
            <a:r>
              <a:rPr lang="nl-NL" sz="3600" dirty="0"/>
              <a:t>Schets je het juiste perspectief?</a:t>
            </a:r>
          </a:p>
        </p:txBody>
      </p:sp>
    </p:spTree>
    <p:extLst>
      <p:ext uri="{BB962C8B-B14F-4D97-AF65-F5344CB8AC3E}">
        <p14:creationId xmlns:p14="http://schemas.microsoft.com/office/powerpoint/2010/main" val="51449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el 1"/>
          <p:cNvSpPr txBox="1">
            <a:spLocks noGrp="1"/>
          </p:cNvSpPr>
          <p:nvPr>
            <p:ph type="title"/>
          </p:nvPr>
        </p:nvSpPr>
        <p:spPr>
          <a:xfrm>
            <a:off x="635000" y="1052513"/>
            <a:ext cx="10923588" cy="575871"/>
          </a:xfrm>
          <a:prstGeom prst="rect">
            <a:avLst/>
          </a:prstGeom>
        </p:spPr>
        <p:txBody>
          <a:bodyPr>
            <a:normAutofit fontScale="90000"/>
          </a:bodyPr>
          <a:lstStyle/>
          <a:p>
            <a:r>
              <a:rPr lang="nl-NL" dirty="0"/>
              <a:t>Kortom</a:t>
            </a:r>
            <a:r>
              <a:rPr lang="nl-NL"/>
              <a:t>: Waarom een </a:t>
            </a:r>
            <a:r>
              <a:rPr lang="nl-NL" dirty="0"/>
              <a:t>City Deal?</a:t>
            </a:r>
            <a:endParaRPr dirty="0"/>
          </a:p>
        </p:txBody>
      </p:sp>
      <p:sp>
        <p:nvSpPr>
          <p:cNvPr id="8" name="Tekstvak 7"/>
          <p:cNvSpPr txBox="1"/>
          <p:nvPr/>
        </p:nvSpPr>
        <p:spPr>
          <a:xfrm>
            <a:off x="687018" y="1975843"/>
            <a:ext cx="1081955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Vaak spelen </a:t>
            </a:r>
            <a:r>
              <a:rPr kumimoji="0" lang="nl-NL" sz="1800" b="1" i="0" u="none" strike="noStrike" kern="1200" cap="none" spc="0" normalizeH="0" baseline="0" noProof="0" dirty="0">
                <a:ln>
                  <a:noFill/>
                </a:ln>
                <a:solidFill>
                  <a:srgbClr val="000000"/>
                </a:solidFill>
                <a:effectLst/>
                <a:uLnTx/>
                <a:uFillTx/>
                <a:latin typeface="Verdana"/>
                <a:ea typeface="+mn-ea"/>
                <a:cs typeface="+mn-cs"/>
              </a:rPr>
              <a:t>vraagstukken op meerdere schaalniveaus </a:t>
            </a:r>
            <a:r>
              <a:rPr kumimoji="0" lang="nl-NL" sz="1800" b="0" i="0" u="none" strike="noStrike" kern="1200" cap="none" spc="0" normalizeH="0" baseline="0" noProof="0" dirty="0">
                <a:ln>
                  <a:noFill/>
                </a:ln>
                <a:solidFill>
                  <a:srgbClr val="000000"/>
                </a:solidFill>
                <a:effectLst/>
                <a:uLnTx/>
                <a:uFillTx/>
                <a:latin typeface="Verdana"/>
                <a:ea typeface="+mn-ea"/>
                <a:cs typeface="+mn-cs"/>
              </a:rPr>
              <a:t>en vragen ze om oplossingen die de scope van één </a:t>
            </a:r>
            <a:r>
              <a:rPr kumimoji="0" lang="nl-NL" sz="1800" b="0" i="0" u="none" strike="noStrike" kern="1200" cap="none" spc="0" normalizeH="0" baseline="0" noProof="0" dirty="0" err="1">
                <a:ln>
                  <a:noFill/>
                </a:ln>
                <a:solidFill>
                  <a:srgbClr val="000000"/>
                </a:solidFill>
                <a:effectLst/>
                <a:uLnTx/>
                <a:uFillTx/>
                <a:latin typeface="Verdana"/>
                <a:ea typeface="+mn-ea"/>
                <a:cs typeface="+mn-cs"/>
              </a:rPr>
              <a:t>overheidslaag</a:t>
            </a:r>
            <a:r>
              <a:rPr kumimoji="0" lang="nl-NL" sz="1800" b="0" i="0" u="none" strike="noStrike" kern="1200" cap="none" spc="0" normalizeH="0" baseline="0" noProof="0" dirty="0">
                <a:ln>
                  <a:noFill/>
                </a:ln>
                <a:solidFill>
                  <a:srgbClr val="000000"/>
                </a:solidFill>
                <a:effectLst/>
                <a:uLnTx/>
                <a:uFillTx/>
                <a:latin typeface="Verdana"/>
                <a:ea typeface="+mn-ea"/>
                <a:cs typeface="+mn-cs"/>
              </a:rPr>
              <a:t> overstijgen.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Deze opgaven zijn </a:t>
            </a:r>
            <a:r>
              <a:rPr kumimoji="0" lang="nl-NL" sz="1800" b="1" i="0" u="none" strike="noStrike" kern="1200" cap="none" spc="0" normalizeH="0" baseline="0" noProof="0" dirty="0" err="1">
                <a:ln>
                  <a:noFill/>
                </a:ln>
                <a:solidFill>
                  <a:srgbClr val="000000"/>
                </a:solidFill>
                <a:effectLst/>
                <a:uLnTx/>
                <a:uFillTx/>
                <a:latin typeface="Verdana"/>
                <a:ea typeface="+mn-ea"/>
                <a:cs typeface="+mn-cs"/>
              </a:rPr>
              <a:t>domeinoverstijgend</a:t>
            </a:r>
            <a:r>
              <a:rPr kumimoji="0" lang="nl-NL" sz="1800" b="1" i="0" u="none" strike="noStrike" kern="1200" cap="none" spc="0" normalizeH="0" baseline="0" noProof="0" dirty="0">
                <a:ln>
                  <a:noFill/>
                </a:ln>
                <a:solidFill>
                  <a:srgbClr val="000000"/>
                </a:solidFill>
                <a:effectLst/>
                <a:uLnTx/>
                <a:uFillTx/>
                <a:latin typeface="Verdana"/>
                <a:ea typeface="+mn-ea"/>
                <a:cs typeface="+mn-cs"/>
              </a:rPr>
              <a:t>.</a:t>
            </a:r>
            <a:br>
              <a:rPr kumimoji="0" lang="nl-NL" sz="1800" b="1" i="0" u="none" strike="noStrike" kern="1200" cap="none" spc="0" normalizeH="0" baseline="0" noProof="0" dirty="0">
                <a:ln>
                  <a:noFill/>
                </a:ln>
                <a:solidFill>
                  <a:srgbClr val="000000"/>
                </a:solidFill>
                <a:effectLst/>
                <a:uLnTx/>
                <a:uFillTx/>
                <a:latin typeface="Verdana"/>
                <a:ea typeface="+mn-ea"/>
                <a:cs typeface="+mn-cs"/>
              </a:rPr>
            </a:b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Juist lokaal in gemeenten komen </a:t>
            </a:r>
            <a:r>
              <a:rPr kumimoji="0" lang="nl-NL" sz="1800" b="1" i="0" u="none" strike="noStrike" kern="1200" cap="none" spc="0" normalizeH="0" baseline="0" noProof="0" dirty="0">
                <a:ln>
                  <a:noFill/>
                </a:ln>
                <a:solidFill>
                  <a:srgbClr val="000000"/>
                </a:solidFill>
                <a:effectLst/>
                <a:uLnTx/>
                <a:uFillTx/>
                <a:latin typeface="Verdana"/>
                <a:ea typeface="+mn-ea"/>
                <a:cs typeface="+mn-cs"/>
              </a:rPr>
              <a:t>meerdere opgaven samen.</a:t>
            </a:r>
            <a:br>
              <a:rPr kumimoji="0" lang="nl-NL" sz="1800" b="1" i="0" u="none" strike="noStrike" kern="1200" cap="none" spc="0" normalizeH="0" baseline="0" noProof="0" dirty="0">
                <a:ln>
                  <a:noFill/>
                </a:ln>
                <a:solidFill>
                  <a:srgbClr val="000000"/>
                </a:solidFill>
                <a:effectLst/>
                <a:uLnTx/>
                <a:uFillTx/>
                <a:latin typeface="Verdana"/>
                <a:ea typeface="+mn-ea"/>
                <a:cs typeface="+mn-cs"/>
              </a:rPr>
            </a:b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Met </a:t>
            </a:r>
            <a:r>
              <a:rPr kumimoji="0" lang="nl-NL" sz="1800" b="1" i="0" u="none" strike="noStrike" kern="1200" cap="none" spc="0" normalizeH="0" baseline="0" noProof="0" dirty="0">
                <a:ln>
                  <a:noFill/>
                </a:ln>
                <a:solidFill>
                  <a:srgbClr val="000000"/>
                </a:solidFill>
                <a:effectLst/>
                <a:uLnTx/>
                <a:uFillTx/>
                <a:latin typeface="Verdana"/>
                <a:ea typeface="+mn-ea"/>
                <a:cs typeface="+mn-cs"/>
              </a:rPr>
              <a:t>langdurige aanpak </a:t>
            </a:r>
            <a:r>
              <a:rPr kumimoji="0" lang="nl-NL" sz="1800" b="0" i="0" u="none" strike="noStrike" kern="1200" cap="none" spc="0" normalizeH="0" baseline="0" noProof="0" dirty="0">
                <a:ln>
                  <a:noFill/>
                </a:ln>
                <a:solidFill>
                  <a:srgbClr val="000000"/>
                </a:solidFill>
                <a:effectLst/>
                <a:uLnTx/>
                <a:uFillTx/>
                <a:latin typeface="Verdana"/>
                <a:ea typeface="+mn-ea"/>
                <a:cs typeface="+mn-cs"/>
              </a:rPr>
              <a:t>wordt </a:t>
            </a:r>
            <a:r>
              <a:rPr kumimoji="0" lang="nl-NL" sz="1800" b="1" i="0" u="none" strike="noStrike" kern="1200" cap="none" spc="0" normalizeH="0" baseline="0" noProof="0" dirty="0">
                <a:ln>
                  <a:noFill/>
                </a:ln>
                <a:solidFill>
                  <a:srgbClr val="000000"/>
                </a:solidFill>
                <a:effectLst/>
                <a:uLnTx/>
                <a:uFillTx/>
                <a:latin typeface="Verdana"/>
                <a:ea typeface="+mn-ea"/>
                <a:cs typeface="+mn-cs"/>
              </a:rPr>
              <a:t>capaciteit van partijen gebundeld.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Agenderende werking</a:t>
            </a: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Bestuurlijk commitment (gemeenten en Rijk)</a:t>
            </a: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000000"/>
                </a:solidFill>
                <a:effectLst/>
                <a:uLnTx/>
                <a:uFillTx/>
                <a:latin typeface="Verdana"/>
                <a:ea typeface="+mn-ea"/>
                <a:cs typeface="+mn-cs"/>
              </a:rPr>
              <a:t>Experimenteel leren en kennis delen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Innovatie </a:t>
            </a:r>
            <a:r>
              <a:rPr kumimoji="0" lang="nl-NL" sz="1800" b="0" i="0" u="none" strike="noStrike" kern="1200" cap="none" spc="0" normalizeH="0" baseline="0" noProof="0">
                <a:ln>
                  <a:noFill/>
                </a:ln>
                <a:solidFill>
                  <a:srgbClr val="000000"/>
                </a:solidFill>
                <a:effectLst/>
                <a:uLnTx/>
                <a:uFillTx/>
                <a:latin typeface="Verdana"/>
                <a:ea typeface="+mn-ea"/>
                <a:cs typeface="+mn-cs"/>
              </a:rPr>
              <a:t>met gemeenten </a:t>
            </a:r>
            <a:r>
              <a:rPr kumimoji="0" lang="nl-NL" sz="1800" b="0" i="0" u="none" strike="noStrike" kern="1200" cap="none" spc="0" normalizeH="0" baseline="0" noProof="0" dirty="0">
                <a:ln>
                  <a:noFill/>
                </a:ln>
                <a:solidFill>
                  <a:srgbClr val="000000"/>
                </a:solidFill>
                <a:effectLst/>
                <a:uLnTx/>
                <a:uFillTx/>
                <a:latin typeface="Verdana"/>
                <a:ea typeface="+mn-ea"/>
                <a:cs typeface="+mn-cs"/>
              </a:rPr>
              <a:t>als koplopers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Kennisnetwerk</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8986" y="4788748"/>
            <a:ext cx="1066800" cy="1066800"/>
          </a:xfrm>
          <a:prstGeom prst="rect">
            <a:avLst/>
          </a:prstGeom>
        </p:spPr>
      </p:pic>
      <p:pic>
        <p:nvPicPr>
          <p:cNvPr id="7" name="Afbeelding 6" descr="C:\Users\Kroesbergen\AppData\Local\Microsoft\Windows\INetCache\Content.Word\Agenda Stad en Regio i.o. v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441" y="5991201"/>
            <a:ext cx="2625090" cy="720090"/>
          </a:xfrm>
          <a:prstGeom prst="rect">
            <a:avLst/>
          </a:prstGeom>
          <a:noFill/>
          <a:ln>
            <a:noFill/>
          </a:ln>
        </p:spPr>
      </p:pic>
    </p:spTree>
    <p:extLst>
      <p:ext uri="{BB962C8B-B14F-4D97-AF65-F5344CB8AC3E}">
        <p14:creationId xmlns:p14="http://schemas.microsoft.com/office/powerpoint/2010/main" val="149704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el 1"/>
          <p:cNvSpPr txBox="1">
            <a:spLocks noGrp="1"/>
          </p:cNvSpPr>
          <p:nvPr>
            <p:ph type="title"/>
          </p:nvPr>
        </p:nvSpPr>
        <p:spPr>
          <a:xfrm>
            <a:off x="635000" y="1052513"/>
            <a:ext cx="10923588" cy="575871"/>
          </a:xfrm>
          <a:prstGeom prst="rect">
            <a:avLst/>
          </a:prstGeom>
        </p:spPr>
        <p:txBody>
          <a:bodyPr>
            <a:normAutofit fontScale="90000"/>
          </a:bodyPr>
          <a:lstStyle/>
          <a:p>
            <a:r>
              <a:rPr lang="nl-NL" dirty="0"/>
              <a:t>Uitnodiging M50</a:t>
            </a:r>
            <a:endParaRPr dirty="0"/>
          </a:p>
        </p:txBody>
      </p:sp>
      <p:sp>
        <p:nvSpPr>
          <p:cNvPr id="8" name="Tekstvak 7"/>
          <p:cNvSpPr txBox="1"/>
          <p:nvPr/>
        </p:nvSpPr>
        <p:spPr>
          <a:xfrm>
            <a:off x="635000" y="1963968"/>
            <a:ext cx="1081955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000000"/>
                </a:solidFill>
                <a:latin typeface="Verdana"/>
              </a:rPr>
              <a:t>Pak de handschoen tot samenwerking op – </a:t>
            </a:r>
            <a:r>
              <a:rPr lang="nl-NL" b="1" dirty="0">
                <a:solidFill>
                  <a:srgbClr val="000000"/>
                </a:solidFill>
                <a:latin typeface="Verdana"/>
              </a:rPr>
              <a:t>wees onderdeel van de oplossing!</a:t>
            </a:r>
            <a:br>
              <a:rPr lang="nl-NL" dirty="0">
                <a:solidFill>
                  <a:srgbClr val="000000"/>
                </a:solidFill>
                <a:latin typeface="Verdana"/>
              </a:rPr>
            </a:br>
            <a:endParaRPr lang="nl-NL" dirty="0">
              <a:solidFill>
                <a:srgbClr val="000000"/>
              </a:solidFill>
              <a:latin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000000"/>
                </a:solidFill>
                <a:latin typeface="Verdana"/>
              </a:rPr>
              <a:t>Welke thema’s vragen volgens jullie om thematische innovatie?</a:t>
            </a:r>
            <a:br>
              <a:rPr lang="nl-NL" dirty="0">
                <a:solidFill>
                  <a:srgbClr val="000000"/>
                </a:solidFill>
                <a:latin typeface="Verdana"/>
              </a:rPr>
            </a:br>
            <a:endParaRPr lang="nl-NL" dirty="0">
              <a:solidFill>
                <a:srgbClr val="000000"/>
              </a:solidFill>
              <a:latin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solidFill>
                  <a:srgbClr val="000000"/>
                </a:solidFill>
                <a:latin typeface="Verdana"/>
              </a:rPr>
              <a:t>De </a:t>
            </a:r>
            <a:r>
              <a:rPr lang="nl-NL" b="1" dirty="0">
                <a:solidFill>
                  <a:srgbClr val="000000"/>
                </a:solidFill>
                <a:latin typeface="Verdana"/>
              </a:rPr>
              <a:t>Dag van de Stad 2021 </a:t>
            </a:r>
            <a:r>
              <a:rPr lang="nl-NL" dirty="0">
                <a:solidFill>
                  <a:srgbClr val="000000"/>
                </a:solidFill>
                <a:latin typeface="Verdana"/>
              </a:rPr>
              <a:t>op 1 november</a:t>
            </a:r>
            <a:r>
              <a:rPr lang="nl-NL" b="1" dirty="0">
                <a:solidFill>
                  <a:srgbClr val="000000"/>
                </a:solidFill>
                <a:latin typeface="Verdana"/>
              </a:rPr>
              <a:t> </a:t>
            </a:r>
            <a:r>
              <a:rPr lang="nl-NL" dirty="0">
                <a:solidFill>
                  <a:srgbClr val="000000"/>
                </a:solidFill>
                <a:latin typeface="Verdana"/>
              </a:rPr>
              <a:t>in Heerlen; </a:t>
            </a:r>
            <a:r>
              <a:rPr lang="nl-NL" i="1" dirty="0">
                <a:solidFill>
                  <a:srgbClr val="000000"/>
                </a:solidFill>
                <a:latin typeface="Verdana"/>
              </a:rPr>
              <a:t>‘Terug naar de toekomst’</a:t>
            </a:r>
            <a:br>
              <a:rPr lang="nl-NL" dirty="0">
                <a:solidFill>
                  <a:srgbClr val="000000"/>
                </a:solidFill>
                <a:latin typeface="Verdana"/>
              </a:rPr>
            </a:br>
            <a:endParaRPr lang="nl-NL" dirty="0">
              <a:solidFill>
                <a:srgbClr val="000000"/>
              </a:solidFill>
              <a:latin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t="1" b="22512"/>
          <a:stretch/>
        </p:blipFill>
        <p:spPr>
          <a:xfrm>
            <a:off x="1015576" y="3432362"/>
            <a:ext cx="10058400" cy="3476438"/>
          </a:xfrm>
          <a:prstGeom prst="rect">
            <a:avLst/>
          </a:prstGeom>
        </p:spPr>
      </p:pic>
    </p:spTree>
    <p:extLst>
      <p:ext uri="{BB962C8B-B14F-4D97-AF65-F5344CB8AC3E}">
        <p14:creationId xmlns:p14="http://schemas.microsoft.com/office/powerpoint/2010/main" val="193476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54588" y="2266207"/>
            <a:ext cx="5004000" cy="948047"/>
          </a:xfrm>
        </p:spPr>
        <p:txBody>
          <a:bodyPr>
            <a:normAutofit fontScale="90000"/>
          </a:bodyPr>
          <a:lstStyle/>
          <a:p>
            <a:r>
              <a:rPr lang="nl-NL" b="1" dirty="0"/>
              <a:t>Bedankt voor jullie</a:t>
            </a:r>
            <a:br>
              <a:rPr lang="nl-NL" b="1" dirty="0"/>
            </a:br>
            <a:r>
              <a:rPr lang="nl-NL" b="1" dirty="0"/>
              <a:t>aandacht!</a:t>
            </a:r>
          </a:p>
        </p:txBody>
      </p:sp>
      <p:sp>
        <p:nvSpPr>
          <p:cNvPr id="4" name="Tijdelijke aanduiding voor dianummer 3"/>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050" b="0" i="0" u="none" strike="noStrike" kern="1200" cap="none" spc="0" normalizeH="0" baseline="0" noProof="0" dirty="0">
              <a:ln>
                <a:noFill/>
              </a:ln>
              <a:solidFill>
                <a:srgbClr val="FFFFFF"/>
              </a:solidFill>
              <a:effectLst/>
              <a:uLnTx/>
              <a:uFillTx/>
              <a:latin typeface="Verdana"/>
              <a:ea typeface="+mn-ea"/>
              <a:cs typeface="+mn-cs"/>
            </a:endParaRPr>
          </a:p>
        </p:txBody>
      </p:sp>
      <p:sp>
        <p:nvSpPr>
          <p:cNvPr id="5" name="Tijdelijke aanduiding voor voettekst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Verdana"/>
                <a:ea typeface="+mn-ea"/>
                <a:cs typeface="+mn-cs"/>
              </a:rPr>
              <a:t>27 februari 2017 | Voettekst</a:t>
            </a:r>
            <a:endParaRPr kumimoji="0" lang="nl-NL" sz="1050" b="0" i="0" u="none" strike="noStrike" kern="1200" cap="none" spc="0" normalizeH="0" baseline="0" noProof="0" dirty="0">
              <a:ln>
                <a:noFill/>
              </a:ln>
              <a:solidFill>
                <a:srgbClr val="FFFFFF"/>
              </a:solidFill>
              <a:effectLst/>
              <a:uLnTx/>
              <a:uFillTx/>
              <a:latin typeface="Verdana"/>
              <a:ea typeface="+mn-ea"/>
              <a:cs typeface="+mn-cs"/>
            </a:endParaRPr>
          </a:p>
        </p:txBody>
      </p:sp>
      <p:pic>
        <p:nvPicPr>
          <p:cNvPr id="8" name="Tijdelijke aanduiding voor afbeelding 7"/>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20324" r="20324"/>
          <a:stretch>
            <a:fillRect/>
          </a:stretch>
        </p:blipFill>
        <p:spPr/>
      </p:pic>
      <p:sp>
        <p:nvSpPr>
          <p:cNvPr id="6" name="Ondertitel 5"/>
          <p:cNvSpPr txBox="1">
            <a:spLocks/>
          </p:cNvSpPr>
          <p:nvPr/>
        </p:nvSpPr>
        <p:spPr>
          <a:xfrm>
            <a:off x="7325095" y="5200497"/>
            <a:ext cx="5920136" cy="605641"/>
          </a:xfrm>
          <a:prstGeom prst="rect">
            <a:avLst/>
          </a:prstGeom>
        </p:spPr>
        <p:txBody>
          <a:bodyPr vert="horz" lIns="104400" tIns="90000" rIns="90000" bIns="46800" rtlCol="0">
            <a:noAutofit/>
          </a:bodyPr>
          <a:lstStyle>
            <a:lvl1pPr marL="0" indent="0" algn="l" defTabSz="914400" rtl="0" eaLnBrk="1" latinLnBrk="0" hangingPunct="1">
              <a:lnSpc>
                <a:spcPct val="90000"/>
              </a:lnSpc>
              <a:spcBef>
                <a:spcPts val="1200"/>
              </a:spcBef>
              <a:buClr>
                <a:schemeClr val="tx2"/>
              </a:buClr>
              <a:buSzPct val="80000"/>
              <a:buFont typeface="Verdana" panose="020B060403050404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1000"/>
              </a:spcBef>
              <a:buClr>
                <a:schemeClr val="tx2"/>
              </a:buClr>
              <a:buFont typeface="Verdana" panose="020B060403050404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tx2"/>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rgbClr val="017BC6"/>
              </a:buClr>
              <a:buFont typeface="Verdana" panose="020B060403050404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lumMod val="50000"/>
                    <a:lumOff val="50000"/>
                  </a:schemeClr>
                </a:solidFill>
                <a:latin typeface="+mn-lt"/>
                <a:ea typeface="+mn-ea"/>
                <a:cs typeface="+mn-cs"/>
              </a:defRPr>
            </a:lvl6pPr>
            <a:lvl7pPr marL="2743200" indent="0" algn="ctr" defTabSz="914400" rtl="0" eaLnBrk="1" latinLnBrk="0" hangingPunct="1">
              <a:lnSpc>
                <a:spcPct val="90000"/>
              </a:lnSpc>
              <a:spcBef>
                <a:spcPts val="600"/>
              </a:spcBef>
              <a:buSzPct val="25000"/>
              <a:buFont typeface="Verdana" panose="020B0604030504040204" pitchFamily="34" charset="0"/>
              <a:buNone/>
              <a:defRPr sz="1600" b="1" i="0" kern="1200">
                <a:solidFill>
                  <a:schemeClr val="tx2"/>
                </a:solidFill>
                <a:latin typeface="+mn-lt"/>
                <a:ea typeface="+mn-ea"/>
                <a:cs typeface="+mn-cs"/>
              </a:defRPr>
            </a:lvl7pPr>
            <a:lvl8pPr marL="3200400" indent="0" algn="ctr" defTabSz="914400" rtl="0" eaLnBrk="1" latinLnBrk="0" hangingPunct="1">
              <a:lnSpc>
                <a:spcPct val="90000"/>
              </a:lnSpc>
              <a:spcBef>
                <a:spcPts val="600"/>
              </a:spcBef>
              <a:buSzPct val="25000"/>
              <a:buFont typeface="Verdana" panose="020B0604030504040204" pitchFamily="34" charset="0"/>
              <a:buNone/>
              <a:defRPr sz="1600" i="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600"/>
              </a:spcBef>
              <a:buClr>
                <a:schemeClr val="tx2"/>
              </a:buClr>
              <a:buFont typeface="Verdana" panose="020B0604030504040204" pitchFamily="34" charset="0"/>
              <a:buNone/>
              <a:defRPr sz="1600" i="0" kern="1200">
                <a:solidFill>
                  <a:schemeClr val="tx1">
                    <a:lumMod val="65000"/>
                    <a:lumOff val="35000"/>
                  </a:schemeClr>
                </a:solidFill>
                <a:latin typeface="+mn-lt"/>
                <a:ea typeface="+mn-ea"/>
                <a:cs typeface="+mn-cs"/>
              </a:defRPr>
            </a:lvl9pPr>
          </a:lstStyle>
          <a:p>
            <a:r>
              <a:rPr lang="en-GB" sz="1600" dirty="0"/>
              <a:t>Frank.Reniers@minbzk.nl</a:t>
            </a:r>
            <a:br>
              <a:rPr lang="en-GB" sz="1600" dirty="0"/>
            </a:br>
            <a:br>
              <a:rPr lang="en-GB" sz="1600" dirty="0"/>
            </a:br>
            <a:r>
              <a:rPr lang="en-GB" sz="1600" dirty="0"/>
              <a:t>Steven.Kroesbergen@minbzk.nl</a:t>
            </a: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957" y="5048457"/>
            <a:ext cx="1080655" cy="1080655"/>
          </a:xfrm>
          <a:prstGeom prst="rect">
            <a:avLst/>
          </a:prstGeom>
        </p:spPr>
      </p:pic>
    </p:spTree>
    <p:extLst>
      <p:ext uri="{BB962C8B-B14F-4D97-AF65-F5344CB8AC3E}">
        <p14:creationId xmlns:p14="http://schemas.microsoft.com/office/powerpoint/2010/main" val="21006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2</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dirty="0"/>
              <a:t> | NSOB</a:t>
            </a:r>
            <a:endParaRPr lang="nl-NL" dirty="0"/>
          </a:p>
        </p:txBody>
      </p:sp>
      <p:pic>
        <p:nvPicPr>
          <p:cNvPr id="1026" name="Picture 2" descr="https://agendastad.nl/content/uploads/2021/04/IONIQ-5_City-768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351" y="1036637"/>
            <a:ext cx="9015983" cy="3756661"/>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3943350" y="5045691"/>
            <a:ext cx="6096000" cy="923330"/>
          </a:xfrm>
          <a:prstGeom prst="rect">
            <a:avLst/>
          </a:prstGeom>
        </p:spPr>
        <p:txBody>
          <a:bodyPr>
            <a:spAutoFit/>
          </a:bodyPr>
          <a:lstStyle/>
          <a:p>
            <a:r>
              <a:rPr lang="nl-NL" dirty="0">
                <a:hlinkClick r:id="rId3"/>
              </a:rPr>
              <a:t>City Deal </a:t>
            </a:r>
            <a:r>
              <a:rPr lang="nl-NL" dirty="0">
                <a:hlinkClick r:id="" action="ppaction://noaction"/>
              </a:rPr>
              <a:t>“Elektrische Deelmobiliteit in Gebiedsontwikkeling” </a:t>
            </a:r>
          </a:p>
          <a:p>
            <a:r>
              <a:rPr lang="nl-NL" dirty="0">
                <a:hlinkClick r:id="" action="ppaction://noaction"/>
              </a:rPr>
              <a:t>leidt </a:t>
            </a:r>
            <a:r>
              <a:rPr lang="nl-NL" dirty="0">
                <a:hlinkClick r:id="rId3"/>
              </a:rPr>
              <a:t>tot wereldprimeur voor Utrecht</a:t>
            </a:r>
            <a:endParaRPr lang="nl-NL" dirty="0"/>
          </a:p>
        </p:txBody>
      </p:sp>
    </p:spTree>
    <p:extLst>
      <p:ext uri="{BB962C8B-B14F-4D97-AF65-F5344CB8AC3E}">
        <p14:creationId xmlns:p14="http://schemas.microsoft.com/office/powerpoint/2010/main" val="5565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err="1"/>
              <a:t>Beleidsdriehoek</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3</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pic>
        <p:nvPicPr>
          <p:cNvPr id="7" name="Tijdelijke aanduiding voor inhoud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090" t="3713" r="18111" b="4188"/>
          <a:stretch/>
        </p:blipFill>
        <p:spPr>
          <a:xfrm>
            <a:off x="2731770" y="1674250"/>
            <a:ext cx="6377940" cy="4994968"/>
          </a:xfrm>
        </p:spPr>
      </p:pic>
      <p:sp>
        <p:nvSpPr>
          <p:cNvPr id="11" name="Pijl-links 10"/>
          <p:cNvSpPr/>
          <p:nvPr/>
        </p:nvSpPr>
        <p:spPr>
          <a:xfrm rot="1290509">
            <a:off x="8229600" y="5272088"/>
            <a:ext cx="1743075" cy="757237"/>
          </a:xfrm>
          <a:prstGeom prst="left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71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35000" y="2289485"/>
            <a:ext cx="11252200" cy="3931928"/>
          </a:xfrm>
        </p:spPr>
        <p:txBody>
          <a:bodyPr numCol="1">
            <a:normAutofit fontScale="92500"/>
          </a:bodyPr>
          <a:lstStyle/>
          <a:p>
            <a:r>
              <a:rPr lang="nl-NL" dirty="0"/>
              <a:t>Potenties van verstedelijking en vitaliteit van kernen te benutten; en nadelen ondervangen met vernieuwende oplossingen.</a:t>
            </a:r>
            <a:endParaRPr lang="en-GB" dirty="0"/>
          </a:p>
          <a:p>
            <a:pPr lvl="1"/>
            <a:r>
              <a:rPr lang="en-GB" dirty="0" err="1"/>
              <a:t>Kwaliteit</a:t>
            </a:r>
            <a:r>
              <a:rPr lang="en-GB" dirty="0"/>
              <a:t> van de </a:t>
            </a:r>
            <a:r>
              <a:rPr lang="en-GB" dirty="0" err="1"/>
              <a:t>leefomgeving</a:t>
            </a:r>
            <a:r>
              <a:rPr lang="en-GB" dirty="0"/>
              <a:t>, </a:t>
            </a:r>
            <a:r>
              <a:rPr lang="en-GB" dirty="0" err="1"/>
              <a:t>klimaatadaptatie</a:t>
            </a:r>
            <a:r>
              <a:rPr lang="en-GB" dirty="0"/>
              <a:t>, </a:t>
            </a:r>
            <a:r>
              <a:rPr lang="en-GB" dirty="0" err="1"/>
              <a:t>energietransitie</a:t>
            </a:r>
            <a:r>
              <a:rPr lang="en-GB" dirty="0"/>
              <a:t>, </a:t>
            </a:r>
            <a:r>
              <a:rPr lang="en-GB" dirty="0" err="1"/>
              <a:t>sterke</a:t>
            </a:r>
            <a:r>
              <a:rPr lang="en-GB" dirty="0"/>
              <a:t> </a:t>
            </a:r>
            <a:r>
              <a:rPr lang="en-GB" dirty="0" err="1"/>
              <a:t>en</a:t>
            </a:r>
            <a:r>
              <a:rPr lang="en-GB" dirty="0"/>
              <a:t> </a:t>
            </a:r>
            <a:r>
              <a:rPr lang="en-GB" dirty="0" err="1"/>
              <a:t>gezonde</a:t>
            </a:r>
            <a:r>
              <a:rPr lang="en-GB" dirty="0"/>
              <a:t> </a:t>
            </a:r>
            <a:r>
              <a:rPr lang="en-GB" dirty="0" err="1"/>
              <a:t>regio´s</a:t>
            </a:r>
            <a:r>
              <a:rPr lang="en-GB" dirty="0"/>
              <a:t> , </a:t>
            </a:r>
            <a:r>
              <a:rPr lang="en-GB" dirty="0" err="1"/>
              <a:t>duurzame</a:t>
            </a:r>
            <a:r>
              <a:rPr lang="en-GB" dirty="0"/>
              <a:t> </a:t>
            </a:r>
            <a:r>
              <a:rPr lang="en-GB" dirty="0" err="1"/>
              <a:t>economische</a:t>
            </a:r>
            <a:r>
              <a:rPr lang="en-GB" dirty="0"/>
              <a:t> </a:t>
            </a:r>
            <a:r>
              <a:rPr lang="en-GB" dirty="0" err="1"/>
              <a:t>ontwikkeling</a:t>
            </a:r>
            <a:r>
              <a:rPr lang="en-GB" dirty="0"/>
              <a:t>, </a:t>
            </a:r>
            <a:r>
              <a:rPr lang="en-GB" dirty="0" err="1"/>
              <a:t>woningbouwopgave</a:t>
            </a:r>
            <a:r>
              <a:rPr lang="en-GB" dirty="0"/>
              <a:t>, </a:t>
            </a:r>
            <a:r>
              <a:rPr lang="en-GB" dirty="0" err="1"/>
              <a:t>stikstof</a:t>
            </a:r>
            <a:r>
              <a:rPr lang="en-GB" dirty="0"/>
              <a:t>, etc.</a:t>
            </a:r>
          </a:p>
          <a:p>
            <a:pPr marL="313200" lvl="1" indent="0">
              <a:buNone/>
            </a:pPr>
            <a:endParaRPr lang="en-GB" dirty="0"/>
          </a:p>
          <a:p>
            <a:r>
              <a:rPr lang="nl-NL" dirty="0"/>
              <a:t>Alleen als rijk, regio en samenleving samen de opgaven en uitvoering integraal aanpakken, kunnen we met succes werken aan een duurzaam, sociaal en economisch sterk en leefbaar Nederland, juist voor de lange termijn.</a:t>
            </a:r>
            <a:br>
              <a:rPr lang="en-GB" dirty="0"/>
            </a:br>
            <a:endParaRPr lang="en-GB" dirty="0"/>
          </a:p>
          <a:p>
            <a:r>
              <a:rPr lang="en-GB" dirty="0"/>
              <a:t>Oculus-model: </a:t>
            </a:r>
            <a:r>
              <a:rPr lang="en-GB" dirty="0" err="1"/>
              <a:t>kijken</a:t>
            </a:r>
            <a:r>
              <a:rPr lang="en-GB" dirty="0"/>
              <a:t> </a:t>
            </a:r>
            <a:r>
              <a:rPr lang="en-GB" dirty="0" err="1"/>
              <a:t>vanuit</a:t>
            </a:r>
            <a:r>
              <a:rPr lang="en-GB" dirty="0"/>
              <a:t> </a:t>
            </a:r>
            <a:r>
              <a:rPr lang="en-GB" dirty="0" err="1"/>
              <a:t>meerdere</a:t>
            </a:r>
            <a:r>
              <a:rPr lang="en-GB" dirty="0"/>
              <a:t> </a:t>
            </a:r>
            <a:r>
              <a:rPr lang="en-GB" dirty="0" err="1"/>
              <a:t>dimensies</a:t>
            </a:r>
            <a:r>
              <a:rPr lang="en-GB" dirty="0"/>
              <a:t>.</a:t>
            </a:r>
          </a:p>
        </p:txBody>
      </p:sp>
      <p:sp>
        <p:nvSpPr>
          <p:cNvPr id="3" name="Titel 2"/>
          <p:cNvSpPr>
            <a:spLocks noGrp="1"/>
          </p:cNvSpPr>
          <p:nvPr>
            <p:ph type="title"/>
          </p:nvPr>
        </p:nvSpPr>
        <p:spPr>
          <a:xfrm>
            <a:off x="635000" y="1052514"/>
            <a:ext cx="10923588" cy="651596"/>
          </a:xfrm>
        </p:spPr>
        <p:txBody>
          <a:bodyPr>
            <a:normAutofit/>
          </a:bodyPr>
          <a:lstStyle/>
          <a:p>
            <a:r>
              <a:rPr lang="en-GB" dirty="0" err="1"/>
              <a:t>Noodzaak</a:t>
            </a:r>
            <a:r>
              <a:rPr lang="en-GB" dirty="0"/>
              <a:t> tot </a:t>
            </a:r>
            <a:r>
              <a:rPr lang="en-GB" dirty="0" err="1"/>
              <a:t>blijvend</a:t>
            </a:r>
            <a:r>
              <a:rPr lang="en-GB" dirty="0"/>
              <a:t> </a:t>
            </a:r>
            <a:r>
              <a:rPr lang="en-GB" dirty="0" err="1"/>
              <a:t>innoveren</a:t>
            </a:r>
            <a:r>
              <a:rPr lang="en-GB" dirty="0"/>
              <a:t> op </a:t>
            </a:r>
            <a:r>
              <a:rPr lang="en-GB" dirty="0" err="1"/>
              <a:t>opgaven</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4</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dirty="0"/>
              <a:t> | </a:t>
            </a:r>
            <a:r>
              <a:rPr lang="en-US" dirty="0" err="1"/>
              <a:t>Voettekst</a:t>
            </a:r>
            <a:endParaRPr lang="nl-NL" dirty="0"/>
          </a:p>
        </p:txBody>
      </p:sp>
      <p:pic>
        <p:nvPicPr>
          <p:cNvPr id="6" name="Tijdelijke aanduiding voor inhoud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9508" y="5189518"/>
            <a:ext cx="2653386" cy="1446419"/>
          </a:xfrm>
          <a:prstGeom prst="rect">
            <a:avLst/>
          </a:prstGeom>
        </p:spPr>
      </p:pic>
    </p:spTree>
    <p:extLst>
      <p:ext uri="{BB962C8B-B14F-4D97-AF65-F5344CB8AC3E}">
        <p14:creationId xmlns:p14="http://schemas.microsoft.com/office/powerpoint/2010/main" val="229620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Programma Agenda Stad</a:t>
            </a: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6" name="Tijdelijke aanduiding voor voettekst 5"/>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5E0FA-9490-48F2-980B-B1A0CFFB9C0F}" type="datetime4">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 oktober 2021</a:t>
            </a:fld>
            <a:r>
              <a:rPr kumimoji="0" lang="en-US" sz="1050" b="0" i="0" u="none" strike="noStrike" kern="1200" cap="none" spc="0" normalizeH="0" baseline="0" noProof="0">
                <a:ln>
                  <a:noFill/>
                </a:ln>
                <a:solidFill>
                  <a:srgbClr val="FFFFFF">
                    <a:lumMod val="65000"/>
                  </a:srgbClr>
                </a:solidFill>
                <a:effectLst/>
                <a:uLnTx/>
                <a:uFillTx/>
                <a:latin typeface="Verdana"/>
                <a:ea typeface="+mn-ea"/>
                <a:cs typeface="+mn-cs"/>
              </a:rPr>
              <a:t> | Voettekst</a:t>
            </a:r>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2" name="Tijdelijke aanduiding voor inhoud 1"/>
          <p:cNvSpPr>
            <a:spLocks noGrp="1"/>
          </p:cNvSpPr>
          <p:nvPr>
            <p:ph idx="1"/>
          </p:nvPr>
        </p:nvSpPr>
        <p:spPr>
          <a:xfrm>
            <a:off x="634999" y="1862830"/>
            <a:ext cx="11331713" cy="4779207"/>
          </a:xfrm>
        </p:spPr>
        <p:txBody>
          <a:bodyPr numCol="1" spcCol="504000">
            <a:normAutofit fontScale="77500" lnSpcReduction="20000"/>
          </a:bodyPr>
          <a:lstStyle/>
          <a:p>
            <a:r>
              <a:rPr lang="nl-NL" b="1" dirty="0"/>
              <a:t>Interbestuurlijk en interdepartementaal programma (BZK)</a:t>
            </a:r>
            <a:br>
              <a:rPr lang="nl-NL" b="1" dirty="0"/>
            </a:br>
            <a:endParaRPr lang="nl-NL" b="1" dirty="0"/>
          </a:p>
          <a:p>
            <a:r>
              <a:rPr lang="nl-NL" b="1" dirty="0"/>
              <a:t>Innovatie:</a:t>
            </a:r>
            <a:r>
              <a:rPr lang="nl-NL" dirty="0"/>
              <a:t> City Deals met </a:t>
            </a:r>
            <a:r>
              <a:rPr lang="nl-NL" dirty="0" err="1"/>
              <a:t>koplopende</a:t>
            </a:r>
            <a:r>
              <a:rPr lang="nl-NL" dirty="0"/>
              <a:t> gemeenten</a:t>
            </a:r>
            <a:br>
              <a:rPr lang="nl-NL" dirty="0"/>
            </a:br>
            <a:endParaRPr lang="nl-NL" dirty="0"/>
          </a:p>
          <a:p>
            <a:r>
              <a:rPr lang="nl-NL" b="1" dirty="0"/>
              <a:t>Europese Unie: </a:t>
            </a:r>
            <a:r>
              <a:rPr lang="nl-NL" dirty="0"/>
              <a:t>Europese Agenda Stad (EAS) met Europese partnerschappen</a:t>
            </a:r>
            <a:br>
              <a:rPr lang="nl-NL" dirty="0"/>
            </a:br>
            <a:endParaRPr lang="nl-NL" dirty="0"/>
          </a:p>
          <a:p>
            <a:r>
              <a:rPr lang="nl-NL" b="1" dirty="0"/>
              <a:t>Dag van de Stad: </a:t>
            </a:r>
            <a:r>
              <a:rPr lang="nl-NL" dirty="0">
                <a:hlinkClick r:id="rId2"/>
              </a:rPr>
              <a:t>1 november in Heerlen</a:t>
            </a:r>
            <a:r>
              <a:rPr lang="nl-NL" dirty="0"/>
              <a:t> – met bestuurdersprogramma</a:t>
            </a:r>
            <a:br>
              <a:rPr lang="nl-NL" dirty="0"/>
            </a:br>
            <a:endParaRPr lang="nl-NL" dirty="0"/>
          </a:p>
          <a:p>
            <a:pPr>
              <a:lnSpc>
                <a:spcPct val="120000"/>
              </a:lnSpc>
            </a:pPr>
            <a:r>
              <a:rPr lang="nl-NL" b="1" dirty="0"/>
              <a:t>Samenwerking (intern BZK) met: </a:t>
            </a:r>
            <a:r>
              <a:rPr lang="nl-NL" dirty="0"/>
              <a:t>Woondeals, Regio Deals, stedelijke vernieuwingsgebieden, Nationaal Programma Rotterdam Zuid, NOVI gebieden</a:t>
            </a:r>
            <a:br>
              <a:rPr lang="nl-NL" dirty="0"/>
            </a:br>
            <a:endParaRPr lang="nl-NL" dirty="0"/>
          </a:p>
          <a:p>
            <a:r>
              <a:rPr lang="nl-NL" dirty="0"/>
              <a:t>Kernteam Gemeenten / Kernteam Interdepartementaal / Community of </a:t>
            </a:r>
            <a:r>
              <a:rPr lang="nl-NL" dirty="0" err="1"/>
              <a:t>Practice</a:t>
            </a:r>
            <a:endParaRPr lang="nl-NL" dirty="0"/>
          </a:p>
          <a:p>
            <a:endParaRPr lang="en-GB" dirty="0"/>
          </a:p>
          <a:p>
            <a:pPr>
              <a:lnSpc>
                <a:spcPct val="120000"/>
              </a:lnSpc>
            </a:pPr>
            <a:r>
              <a:rPr lang="nl-NL" b="1" dirty="0"/>
              <a:t>Kennisdeling en communicatie: </a:t>
            </a:r>
            <a:r>
              <a:rPr lang="nl-NL" dirty="0"/>
              <a:t>Dag van de Stad, website, E-</a:t>
            </a:r>
            <a:r>
              <a:rPr lang="nl-NL" dirty="0" err="1"/>
              <a:t>zines</a:t>
            </a:r>
            <a:r>
              <a:rPr lang="nl-NL" dirty="0"/>
              <a:t>, magazines, nieuwsbrief, </a:t>
            </a:r>
            <a:r>
              <a:rPr lang="nl-NL" dirty="0" err="1"/>
              <a:t>Youtube</a:t>
            </a:r>
            <a:r>
              <a:rPr lang="nl-NL" dirty="0"/>
              <a:t>, Twitter, LinkedIn, Instagram, </a:t>
            </a:r>
            <a:r>
              <a:rPr lang="nl-NL" dirty="0" err="1"/>
              <a:t>Spotify</a:t>
            </a:r>
            <a:endParaRPr lang="nl-NL" dirty="0"/>
          </a:p>
        </p:txBody>
      </p:sp>
      <p:pic>
        <p:nvPicPr>
          <p:cNvPr id="8" name="Afbeelding 7" descr="C:\Users\Kroesbergen\AppData\Local\Microsoft\Windows\INetCache\Content.Word\Agenda Stad en Regio i.o. 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262236" y="6221413"/>
            <a:ext cx="1704476" cy="468000"/>
          </a:xfrm>
          <a:prstGeom prst="rect">
            <a:avLst/>
          </a:prstGeom>
          <a:noFill/>
          <a:ln>
            <a:noFill/>
          </a:ln>
        </p:spPr>
      </p:pic>
    </p:spTree>
    <p:extLst>
      <p:ext uri="{BB962C8B-B14F-4D97-AF65-F5344CB8AC3E}">
        <p14:creationId xmlns:p14="http://schemas.microsoft.com/office/powerpoint/2010/main" val="128002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6 </a:t>
            </a:r>
            <a:r>
              <a:rPr lang="en-GB" dirty="0" err="1"/>
              <a:t>jaar</a:t>
            </a:r>
            <a:r>
              <a:rPr lang="en-GB" dirty="0"/>
              <a:t> City Deals van Agenda Stad</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6</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sp>
        <p:nvSpPr>
          <p:cNvPr id="6" name="Tijdelijke aanduiding voor inhoud 1"/>
          <p:cNvSpPr>
            <a:spLocks noGrp="1"/>
          </p:cNvSpPr>
          <p:nvPr>
            <p:ph idx="1"/>
          </p:nvPr>
        </p:nvSpPr>
        <p:spPr>
          <a:xfrm>
            <a:off x="635000" y="1866575"/>
            <a:ext cx="10923588" cy="3931928"/>
          </a:xfrm>
        </p:spPr>
        <p:txBody>
          <a:bodyPr numCol="1">
            <a:normAutofit fontScale="92500" lnSpcReduction="10000"/>
          </a:bodyPr>
          <a:lstStyle/>
          <a:p>
            <a:pPr>
              <a:lnSpc>
                <a:spcPct val="120000"/>
              </a:lnSpc>
            </a:pPr>
            <a:r>
              <a:rPr lang="nl-NL" b="1" dirty="0"/>
              <a:t>Coalitie van koplopers rond een concreet vraagstuk </a:t>
            </a:r>
            <a:br>
              <a:rPr lang="nl-NL" b="1" dirty="0"/>
            </a:br>
            <a:r>
              <a:rPr lang="nl-NL" sz="1900" dirty="0"/>
              <a:t>Interbestuurlijk/-departementaal, </a:t>
            </a:r>
            <a:r>
              <a:rPr lang="nl-NL" sz="1900" dirty="0" err="1"/>
              <a:t>domeinoverstijgend</a:t>
            </a:r>
            <a:r>
              <a:rPr lang="nl-NL" sz="1900" dirty="0"/>
              <a:t> en kennis- en marktpartijen</a:t>
            </a:r>
          </a:p>
          <a:p>
            <a:pPr>
              <a:lnSpc>
                <a:spcPct val="120000"/>
              </a:lnSpc>
            </a:pPr>
            <a:r>
              <a:rPr lang="nl-NL" b="1" dirty="0"/>
              <a:t>Nieuwe vraagstukken</a:t>
            </a:r>
            <a:br>
              <a:rPr lang="nl-NL" dirty="0"/>
            </a:br>
            <a:r>
              <a:rPr lang="nl-NL" sz="2000" dirty="0"/>
              <a:t>Waar een reguliere aanpak of regeling niet volstaat</a:t>
            </a:r>
            <a:endParaRPr lang="nl-NL" sz="2000" b="1" dirty="0"/>
          </a:p>
          <a:p>
            <a:pPr>
              <a:lnSpc>
                <a:spcPct val="120000"/>
              </a:lnSpc>
            </a:pPr>
            <a:r>
              <a:rPr lang="nl-NL" b="1" dirty="0"/>
              <a:t>Learning </a:t>
            </a:r>
            <a:r>
              <a:rPr lang="nl-NL" b="1" dirty="0" err="1"/>
              <a:t>by</a:t>
            </a:r>
            <a:r>
              <a:rPr lang="nl-NL" b="1" dirty="0"/>
              <a:t> </a:t>
            </a:r>
            <a:r>
              <a:rPr lang="nl-NL" b="1" dirty="0" err="1"/>
              <a:t>doing</a:t>
            </a:r>
            <a:br>
              <a:rPr lang="nl-NL" dirty="0"/>
            </a:br>
            <a:r>
              <a:rPr lang="nl-NL" sz="2000" dirty="0"/>
              <a:t>Experimenteren en leren centraal, niet normerend qua ambities en doelstellingen Aanspreekbaarheid i.p.v. afrekenbaarheid</a:t>
            </a:r>
          </a:p>
          <a:p>
            <a:pPr>
              <a:lnSpc>
                <a:spcPct val="120000"/>
              </a:lnSpc>
            </a:pPr>
            <a:r>
              <a:rPr lang="nl-NL" b="1" dirty="0"/>
              <a:t>Gelijkwaardig, innovatief en actiegericht</a:t>
            </a:r>
            <a:br>
              <a:rPr lang="nl-NL" b="1" dirty="0"/>
            </a:br>
            <a:r>
              <a:rPr lang="nl-NL" sz="2000" dirty="0"/>
              <a:t>Met oog op verdere verspreiding en opschaling</a:t>
            </a:r>
            <a:br>
              <a:rPr lang="nl-NL" sz="2000" dirty="0"/>
            </a:br>
            <a:endParaRPr lang="nl-NL" sz="2000" dirty="0"/>
          </a:p>
          <a:p>
            <a:pPr>
              <a:lnSpc>
                <a:spcPct val="120000"/>
              </a:lnSpc>
            </a:pPr>
            <a:endParaRPr lang="nl-NL" sz="2000" dirty="0"/>
          </a:p>
          <a:p>
            <a:pPr>
              <a:lnSpc>
                <a:spcPct val="120000"/>
              </a:lnSpc>
            </a:pPr>
            <a:endParaRPr lang="nl-NL" sz="2000" dirty="0"/>
          </a:p>
        </p:txBody>
      </p:sp>
      <p:sp>
        <p:nvSpPr>
          <p:cNvPr id="7" name="Rechthoek 6"/>
          <p:cNvSpPr/>
          <p:nvPr/>
        </p:nvSpPr>
        <p:spPr>
          <a:xfrm>
            <a:off x="737029" y="5488573"/>
            <a:ext cx="10422350" cy="112399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20000"/>
              </a:lnSpc>
            </a:pPr>
            <a:r>
              <a:rPr lang="nl-NL" b="1" dirty="0"/>
              <a:t>Beproefde werkwijze in het openbaar bestuur – ervaring met 25+ deals</a:t>
            </a:r>
          </a:p>
          <a:p>
            <a:pPr marL="285750" indent="-285750">
              <a:lnSpc>
                <a:spcPct val="120000"/>
              </a:lnSpc>
              <a:buFontTx/>
              <a:buChar char="-"/>
            </a:pPr>
            <a:r>
              <a:rPr lang="nl-NL" dirty="0"/>
              <a:t>NSOB/PBL 2020 </a:t>
            </a:r>
            <a:r>
              <a:rPr lang="nl-NL" i="1" dirty="0"/>
              <a:t>Leren institutionaliseren</a:t>
            </a:r>
            <a:endParaRPr lang="nl-NL" dirty="0"/>
          </a:p>
          <a:p>
            <a:pPr marL="285750" indent="-285750">
              <a:lnSpc>
                <a:spcPct val="120000"/>
              </a:lnSpc>
              <a:buFontTx/>
              <a:buChar char="-"/>
            </a:pPr>
            <a:r>
              <a:rPr lang="en-GB" dirty="0"/>
              <a:t>Urban Futures Studio/UU 2019 </a:t>
            </a:r>
            <a:r>
              <a:rPr lang="en-GB" i="1" dirty="0"/>
              <a:t>Experimenteel Bestuur</a:t>
            </a:r>
          </a:p>
        </p:txBody>
      </p:sp>
    </p:spTree>
    <p:extLst>
      <p:ext uri="{BB962C8B-B14F-4D97-AF65-F5344CB8AC3E}">
        <p14:creationId xmlns:p14="http://schemas.microsoft.com/office/powerpoint/2010/main" val="157131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731521"/>
            <a:ext cx="10923588" cy="1269040"/>
          </a:xfrm>
        </p:spPr>
        <p:txBody>
          <a:bodyPr>
            <a:normAutofit fontScale="90000"/>
          </a:bodyPr>
          <a:lstStyle/>
          <a:p>
            <a:r>
              <a:rPr lang="nl-NL" dirty="0"/>
              <a:t>Actualiteit:</a:t>
            </a:r>
            <a:br>
              <a:rPr lang="nl-NL" dirty="0"/>
            </a:br>
            <a:r>
              <a:rPr lang="nl-NL" dirty="0"/>
              <a:t>City Deal Gezonde en duurzame voedselomgeving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7</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sp>
        <p:nvSpPr>
          <p:cNvPr id="10" name="Tijdelijke aanduiding voor inhoud 1"/>
          <p:cNvSpPr txBox="1">
            <a:spLocks/>
          </p:cNvSpPr>
          <p:nvPr/>
        </p:nvSpPr>
        <p:spPr>
          <a:xfrm>
            <a:off x="352708" y="1917996"/>
            <a:ext cx="6481229" cy="4625492"/>
          </a:xfrm>
          <a:prstGeom prst="rect">
            <a:avLst/>
          </a:prstGeom>
        </p:spPr>
        <p:txBody>
          <a:bodyPr vert="horz" lIns="91440" tIns="45720" rIns="91440" bIns="45720" numCol="1" spcCol="504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lnSpc>
                <a:spcPct val="120000"/>
              </a:lnSpc>
            </a:pPr>
            <a:r>
              <a:rPr lang="en-GB" sz="2000" dirty="0"/>
              <a:t>7 </a:t>
            </a:r>
            <a:r>
              <a:rPr lang="en-GB" sz="2000" dirty="0" err="1"/>
              <a:t>gemeneten</a:t>
            </a:r>
            <a:r>
              <a:rPr lang="en-GB" sz="2000" dirty="0"/>
              <a:t>, VWS, BZK, LNV </a:t>
            </a:r>
            <a:r>
              <a:rPr lang="en-GB" sz="2000" dirty="0" err="1"/>
              <a:t>en</a:t>
            </a:r>
            <a:r>
              <a:rPr lang="en-GB" sz="2000" dirty="0"/>
              <a:t> </a:t>
            </a:r>
            <a:r>
              <a:rPr lang="en-GB" sz="2000" dirty="0" err="1"/>
              <a:t>Voedingscentrum</a:t>
            </a:r>
            <a:endParaRPr lang="en-GB" sz="2000" dirty="0"/>
          </a:p>
          <a:p>
            <a:pPr>
              <a:lnSpc>
                <a:spcPct val="120000"/>
              </a:lnSpc>
            </a:pPr>
            <a:r>
              <a:rPr lang="nl-NL" sz="2000" dirty="0"/>
              <a:t>Doel: Interventies en instrumenten ontwikkelen om effectief in te kunnen grijpen op een overmatig aanbod van niet-duurzame en ongezonde voeding rondom scholen en winkelstraten. </a:t>
            </a:r>
          </a:p>
          <a:p>
            <a:pPr>
              <a:lnSpc>
                <a:spcPct val="120000"/>
              </a:lnSpc>
            </a:pPr>
            <a:r>
              <a:rPr lang="nl-NL" sz="2000" dirty="0"/>
              <a:t>Inzet op het verbeteren van voedselvaardigheden/cultuur en korte voedselketens in kwetsbare gebieden. </a:t>
            </a:r>
            <a:endParaRPr lang="en-GB" sz="2000"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007" y="1760740"/>
            <a:ext cx="3530511" cy="4940004"/>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463" y="1810799"/>
            <a:ext cx="4309968" cy="474784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461" y="1292162"/>
            <a:ext cx="8609406" cy="5076720"/>
          </a:xfrm>
          <a:prstGeom prst="rect">
            <a:avLst/>
          </a:prstGeom>
        </p:spPr>
      </p:pic>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96456">
            <a:off x="3413609" y="21169"/>
            <a:ext cx="5047454" cy="6876242"/>
          </a:xfrm>
          <a:prstGeom prst="rect">
            <a:avLst/>
          </a:prstGeom>
        </p:spPr>
      </p:pic>
    </p:spTree>
    <p:extLst>
      <p:ext uri="{BB962C8B-B14F-4D97-AF65-F5344CB8AC3E}">
        <p14:creationId xmlns:p14="http://schemas.microsoft.com/office/powerpoint/2010/main" val="267825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inhoud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8081" y="1733929"/>
            <a:ext cx="4190719" cy="3569653"/>
          </a:xfrm>
        </p:spPr>
      </p:pic>
      <p:sp>
        <p:nvSpPr>
          <p:cNvPr id="3" name="Titel 2"/>
          <p:cNvSpPr>
            <a:spLocks noGrp="1"/>
          </p:cNvSpPr>
          <p:nvPr>
            <p:ph type="title"/>
          </p:nvPr>
        </p:nvSpPr>
        <p:spPr/>
        <p:txBody>
          <a:bodyPr/>
          <a:lstStyle/>
          <a:p>
            <a:r>
              <a:rPr lang="nl-NL" dirty="0"/>
              <a:t>City Deal Circulair en Conceptueel Bouwen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5" name="Tijdelijke aanduiding voor voettekst 4"/>
          <p:cNvSpPr>
            <a:spLocks noGrp="1"/>
          </p:cNvSpPr>
          <p:nvPr>
            <p:ph type="ftr" sz="quarter" idx="3"/>
          </p:nvPr>
        </p:nvSpPr>
        <p:spPr/>
        <p:txBody>
          <a:bodyPr/>
          <a:lstStyle/>
          <a:p>
            <a:fld id="{87D34612-DF11-4FD6-9B67-AF4303590F80}" type="datetime4">
              <a:rPr lang="nl-NL" smtClean="0"/>
              <a:pPr/>
              <a:t>8 oktober 2021</a:t>
            </a:fld>
            <a:r>
              <a:rPr lang="en-US"/>
              <a:t> | Voettekst</a:t>
            </a:r>
            <a:endParaRPr lang="nl-NL" dirty="0"/>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510" y="1660103"/>
            <a:ext cx="5889008" cy="1473385"/>
          </a:xfrm>
          <a:prstGeom prst="rect">
            <a:avLst/>
          </a:prstGeom>
        </p:spPr>
      </p:pic>
      <p:pic>
        <p:nvPicPr>
          <p:cNvPr id="13" name="Afbeelding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321" y="5207408"/>
            <a:ext cx="4023360" cy="1110179"/>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690" y="3196118"/>
            <a:ext cx="3974053" cy="3186332"/>
          </a:xfrm>
          <a:prstGeom prst="rect">
            <a:avLst/>
          </a:prstGeom>
        </p:spPr>
      </p:pic>
    </p:spTree>
    <p:extLst>
      <p:ext uri="{BB962C8B-B14F-4D97-AF65-F5344CB8AC3E}">
        <p14:creationId xmlns:p14="http://schemas.microsoft.com/office/powerpoint/2010/main" val="338326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p:cNvSpPr>
            <a:spLocks noGrp="1"/>
          </p:cNvSpPr>
          <p:nvPr>
            <p:ph idx="1"/>
          </p:nvPr>
        </p:nvSpPr>
        <p:spPr/>
        <p:txBody>
          <a:bodyPr numCol="1">
            <a:normAutofit/>
          </a:bodyPr>
          <a:lstStyle/>
          <a:p>
            <a:pPr marL="457200" indent="-457200">
              <a:buFont typeface="+mj-lt"/>
              <a:buAutoNum type="arabicParenR"/>
            </a:pPr>
            <a:endParaRPr lang="nl-NL" sz="2000" dirty="0"/>
          </a:p>
          <a:p>
            <a:pPr marL="457200" indent="-457200">
              <a:buFont typeface="+mj-lt"/>
              <a:buAutoNum type="arabicParenR"/>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9</a:t>
            </a:fld>
            <a:endParaRPr lang="nl-NL" dirty="0"/>
          </a:p>
        </p:txBody>
      </p:sp>
      <p:pic>
        <p:nvPicPr>
          <p:cNvPr id="3078" name="Picture 6" descr="https://agendastad.nl/content/uploads/2021/09/2021-VOM-BesteOverheidsInnov-shortlist-v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5" y="828488"/>
            <a:ext cx="4572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913607" y="2501123"/>
            <a:ext cx="6096000" cy="1477328"/>
          </a:xfrm>
          <a:prstGeom prst="rect">
            <a:avLst/>
          </a:prstGeom>
        </p:spPr>
        <p:txBody>
          <a:bodyPr>
            <a:spAutoFit/>
          </a:bodyPr>
          <a:lstStyle/>
          <a:p>
            <a:r>
              <a:rPr lang="nl-NL" dirty="0">
                <a:solidFill>
                  <a:srgbClr val="333333"/>
                </a:solidFill>
                <a:latin typeface="ArialMT"/>
              </a:rPr>
              <a:t>City Deal ‘Zicht op</a:t>
            </a:r>
          </a:p>
          <a:p>
            <a:r>
              <a:rPr lang="nl-NL" dirty="0">
                <a:solidFill>
                  <a:srgbClr val="333333"/>
                </a:solidFill>
                <a:latin typeface="ArialMT"/>
              </a:rPr>
              <a:t>Ondermijning’ op</a:t>
            </a:r>
          </a:p>
          <a:p>
            <a:r>
              <a:rPr lang="nl-NL" dirty="0">
                <a:solidFill>
                  <a:srgbClr val="333333"/>
                </a:solidFill>
                <a:latin typeface="ArialMT"/>
              </a:rPr>
              <a:t>shortlist </a:t>
            </a:r>
            <a:r>
              <a:rPr lang="nl-NL" dirty="0">
                <a:solidFill>
                  <a:srgbClr val="333333"/>
                </a:solidFill>
                <a:latin typeface="ArialMT"/>
                <a:hlinkClick r:id="" action="ppaction://noaction"/>
              </a:rPr>
              <a:t>Beste</a:t>
            </a:r>
          </a:p>
          <a:p>
            <a:r>
              <a:rPr lang="nl-NL" dirty="0">
                <a:solidFill>
                  <a:srgbClr val="333333"/>
                </a:solidFill>
                <a:latin typeface="ArialMT"/>
                <a:hlinkClick r:id="" action="ppaction://noaction"/>
              </a:rPr>
              <a:t>Overheidsinnovatie</a:t>
            </a:r>
          </a:p>
          <a:p>
            <a:r>
              <a:rPr lang="nl-NL" dirty="0">
                <a:solidFill>
                  <a:srgbClr val="333333"/>
                </a:solidFill>
                <a:latin typeface="ArialMT"/>
                <a:hlinkClick r:id="" action="ppaction://noaction"/>
              </a:rPr>
              <a:t>2021</a:t>
            </a:r>
            <a:endParaRPr lang="nl-NL" dirty="0"/>
          </a:p>
        </p:txBody>
      </p:sp>
    </p:spTree>
    <p:extLst>
      <p:ext uri="{BB962C8B-B14F-4D97-AF65-F5344CB8AC3E}">
        <p14:creationId xmlns:p14="http://schemas.microsoft.com/office/powerpoint/2010/main" val="2346564373"/>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docProps/app.xml><?xml version="1.0" encoding="utf-8"?>
<Properties xmlns="http://schemas.openxmlformats.org/officeDocument/2006/extended-properties" xmlns:vt="http://schemas.openxmlformats.org/officeDocument/2006/docPropsVTypes">
  <Template>BZK Presentatie - Algemeen</Template>
  <TotalTime>265</TotalTime>
  <Words>1173</Words>
  <Application>Microsoft Office PowerPoint</Application>
  <PresentationFormat>Breedbeeld</PresentationFormat>
  <Paragraphs>186</Paragraphs>
  <Slides>18</Slides>
  <Notes>6</Notes>
  <HiddenSlides>0</HiddenSlides>
  <MMClips>0</MMClips>
  <ScaleCrop>false</ScaleCrop>
  <HeadingPairs>
    <vt:vector size="6" baseType="variant">
      <vt:variant>
        <vt:lpstr>Gebruikte lettertypen</vt:lpstr>
      </vt:variant>
      <vt:variant>
        <vt:i4>6</vt:i4>
      </vt:variant>
      <vt:variant>
        <vt:lpstr>Thema</vt:lpstr>
      </vt:variant>
      <vt:variant>
        <vt:i4>13</vt:i4>
      </vt:variant>
      <vt:variant>
        <vt:lpstr>Diatitels</vt:lpstr>
      </vt:variant>
      <vt:variant>
        <vt:i4>18</vt:i4>
      </vt:variant>
    </vt:vector>
  </HeadingPairs>
  <TitlesOfParts>
    <vt:vector size="37" baseType="lpstr">
      <vt:lpstr>Arial</vt:lpstr>
      <vt:lpstr>ArialMT</vt:lpstr>
      <vt:lpstr>Calibri</vt:lpstr>
      <vt:lpstr>Calibri Light</vt:lpstr>
      <vt:lpstr>Verdana</vt:lpstr>
      <vt:lpstr>Wingdings</vt: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Kantoorthema</vt:lpstr>
      <vt:lpstr>Presentatie City Deals   M50-leden bijeenkomst   8 oktober 2021, Zeist      </vt:lpstr>
      <vt:lpstr>PowerPoint-presentatie</vt:lpstr>
      <vt:lpstr>Beleidsdriehoek</vt:lpstr>
      <vt:lpstr>Noodzaak tot blijvend innoveren op opgaven</vt:lpstr>
      <vt:lpstr>Programma Agenda Stad</vt:lpstr>
      <vt:lpstr>6 jaar City Deals van Agenda Stad</vt:lpstr>
      <vt:lpstr>Actualiteit: City Deal Gezonde en duurzame voedselomgeving</vt:lpstr>
      <vt:lpstr>City Deal Circulair en Conceptueel Bouwen</vt:lpstr>
      <vt:lpstr>PowerPoint-presentatie</vt:lpstr>
      <vt:lpstr>City Deals - overzicht</vt:lpstr>
      <vt:lpstr>Voorwaarden om City Deal te starten</vt:lpstr>
      <vt:lpstr>Voorwaarden deelname City Deal</vt:lpstr>
      <vt:lpstr>PowerPoint-presentatie</vt:lpstr>
      <vt:lpstr>Stel je de juiste vragen?</vt:lpstr>
      <vt:lpstr>PowerPoint-presentatie</vt:lpstr>
      <vt:lpstr>Kortom: Waarom een City Deal?</vt:lpstr>
      <vt:lpstr>Uitnodiging M50</vt:lpstr>
      <vt:lpstr>Bedankt voor jullie aandacht!</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Michiels van Kessenich, Madeleine</dc:creator>
  <cp:lastModifiedBy>Riezen, Remco van</cp:lastModifiedBy>
  <cp:revision>361</cp:revision>
  <cp:lastPrinted>2020-03-02T17:32:18Z</cp:lastPrinted>
  <dcterms:created xsi:type="dcterms:W3CDTF">2017-02-27T13:28:55Z</dcterms:created>
  <dcterms:modified xsi:type="dcterms:W3CDTF">2021-10-08T11:31:12Z</dcterms:modified>
</cp:coreProperties>
</file>