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1535a92168094f87" Type="http://schemas.microsoft.com/office/2006/relationships/ui/extensibility" Target="customUI/customUI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  <p:sldMasterId id="2147483684" r:id="rId3"/>
    <p:sldMasterId id="2147483698" r:id="rId4"/>
  </p:sldMasterIdLst>
  <p:notesMasterIdLst>
    <p:notesMasterId r:id="rId14"/>
  </p:notesMasterIdLst>
  <p:handoutMasterIdLst>
    <p:handoutMasterId r:id="rId15"/>
  </p:handoutMasterIdLst>
  <p:sldIdLst>
    <p:sldId id="256" r:id="rId5"/>
    <p:sldId id="474" r:id="rId6"/>
    <p:sldId id="373" r:id="rId7"/>
    <p:sldId id="355" r:id="rId8"/>
    <p:sldId id="290" r:id="rId9"/>
    <p:sldId id="456" r:id="rId10"/>
    <p:sldId id="296" r:id="rId11"/>
    <p:sldId id="475" r:id="rId12"/>
    <p:sldId id="365" r:id="rId13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D00"/>
    <a:srgbClr val="7A99AC"/>
    <a:srgbClr val="E04E39"/>
    <a:srgbClr val="B6BD0E"/>
    <a:srgbClr val="00AFD7"/>
    <a:srgbClr val="EC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8FC34E-76C6-4154-9A78-DE5D29040753}" v="27" dt="2021-10-08T00:14:30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087" autoAdjust="0"/>
  </p:normalViewPr>
  <p:slideViewPr>
    <p:cSldViewPr snapToObjects="1">
      <p:cViewPr varScale="1">
        <p:scale>
          <a:sx n="63" d="100"/>
          <a:sy n="63" d="100"/>
        </p:scale>
        <p:origin x="97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1" d="100"/>
          <a:sy n="81" d="100"/>
        </p:scale>
        <p:origin x="1992" y="102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366BDAD-1D2F-4F46-A76C-406A27A1CB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" y="8"/>
            <a:ext cx="2945659" cy="498054"/>
          </a:xfrm>
          <a:prstGeom prst="rect">
            <a:avLst/>
          </a:prstGeom>
        </p:spPr>
        <p:txBody>
          <a:bodyPr vert="horz" lIns="91502" tIns="45751" rIns="91502" bIns="4575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4536C7A-D4A3-4052-A587-5858F2F6E0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7" y="8"/>
            <a:ext cx="2945659" cy="498054"/>
          </a:xfrm>
          <a:prstGeom prst="rect">
            <a:avLst/>
          </a:prstGeom>
        </p:spPr>
        <p:txBody>
          <a:bodyPr vert="horz" lIns="91502" tIns="45751" rIns="91502" bIns="45751" rtlCol="0"/>
          <a:lstStyle>
            <a:lvl1pPr algn="r">
              <a:defRPr sz="1200"/>
            </a:lvl1pPr>
          </a:lstStyle>
          <a:p>
            <a:fld id="{CFF8FFDF-963F-41E2-933F-10B7023EEDAB}" type="datetimeFigureOut">
              <a:rPr lang="nl-NL" smtClean="0"/>
              <a:t>8-10-2021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74C614D-6C61-4890-80B2-C15334F130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6" y="9428586"/>
            <a:ext cx="2945659" cy="498053"/>
          </a:xfrm>
          <a:prstGeom prst="rect">
            <a:avLst/>
          </a:prstGeom>
        </p:spPr>
        <p:txBody>
          <a:bodyPr vert="horz" lIns="91502" tIns="45751" rIns="91502" bIns="4575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1453CBD-20B1-4267-A3D1-60B4A626FE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7" y="9428586"/>
            <a:ext cx="2945659" cy="498053"/>
          </a:xfrm>
          <a:prstGeom prst="rect">
            <a:avLst/>
          </a:prstGeom>
        </p:spPr>
        <p:txBody>
          <a:bodyPr vert="horz" lIns="91502" tIns="45751" rIns="91502" bIns="45751" rtlCol="0" anchor="b"/>
          <a:lstStyle>
            <a:lvl1pPr algn="r">
              <a:defRPr sz="1200"/>
            </a:lvl1pPr>
          </a:lstStyle>
          <a:p>
            <a:fld id="{D3D0C780-C08B-4704-9D65-C2708DEF7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889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6" y="8"/>
            <a:ext cx="2945659" cy="498054"/>
          </a:xfrm>
          <a:prstGeom prst="rect">
            <a:avLst/>
          </a:prstGeom>
        </p:spPr>
        <p:txBody>
          <a:bodyPr vert="horz" lIns="91502" tIns="45751" rIns="91502" bIns="4575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7" y="8"/>
            <a:ext cx="2945659" cy="498054"/>
          </a:xfrm>
          <a:prstGeom prst="rect">
            <a:avLst/>
          </a:prstGeom>
        </p:spPr>
        <p:txBody>
          <a:bodyPr vert="horz" lIns="91502" tIns="45751" rIns="91502" bIns="45751" rtlCol="0"/>
          <a:lstStyle>
            <a:lvl1pPr algn="r">
              <a:defRPr sz="1200"/>
            </a:lvl1pPr>
          </a:lstStyle>
          <a:p>
            <a:fld id="{6AAF5427-06C8-465F-9BF2-FD23E2A18E8A}" type="datetimeFigureOut">
              <a:rPr lang="nl-NL" smtClean="0"/>
              <a:t>8-10-2021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2" tIns="45751" rIns="91502" bIns="4575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9" y="4777198"/>
            <a:ext cx="5438140" cy="3908614"/>
          </a:xfrm>
          <a:prstGeom prst="rect">
            <a:avLst/>
          </a:prstGeom>
        </p:spPr>
        <p:txBody>
          <a:bodyPr vert="horz" lIns="91502" tIns="45751" rIns="91502" bIns="45751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6" y="9428586"/>
            <a:ext cx="2945659" cy="498053"/>
          </a:xfrm>
          <a:prstGeom prst="rect">
            <a:avLst/>
          </a:prstGeom>
        </p:spPr>
        <p:txBody>
          <a:bodyPr vert="horz" lIns="91502" tIns="45751" rIns="91502" bIns="4575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8053"/>
          </a:xfrm>
          <a:prstGeom prst="rect">
            <a:avLst/>
          </a:prstGeom>
        </p:spPr>
        <p:txBody>
          <a:bodyPr vert="horz" lIns="91502" tIns="45751" rIns="91502" bIns="45751" rtlCol="0" anchor="b"/>
          <a:lstStyle>
            <a:lvl1pPr algn="r">
              <a:defRPr sz="1200"/>
            </a:lvl1pPr>
          </a:lstStyle>
          <a:p>
            <a:fld id="{560D7AD3-9B16-400A-AB06-64F2CAB35E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8740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340043" y="4939981"/>
            <a:ext cx="5438140" cy="3908614"/>
          </a:xfrm>
        </p:spPr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D7AD3-9B16-400A-AB06-64F2CAB35E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074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D7AD3-9B16-400A-AB06-64F2CAB35E0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2259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D7AD3-9B16-400A-AB06-64F2CAB35E0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403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D7AD3-9B16-400A-AB06-64F2CAB35E0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855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432598" y="4786390"/>
            <a:ext cx="5935659" cy="3916138"/>
          </a:xfrm>
        </p:spPr>
        <p:txBody>
          <a:bodyPr/>
          <a:lstStyle/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F4B4-4DE1-47DB-B3B9-3080D7C6F8A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839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432598" y="4786390"/>
            <a:ext cx="5935659" cy="3916138"/>
          </a:xfrm>
        </p:spPr>
        <p:txBody>
          <a:bodyPr/>
          <a:lstStyle/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F4B4-4DE1-47DB-B3B9-3080D7C6F8A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86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F4B4-4DE1-47DB-B3B9-3080D7C6F8A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976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5F4B4-4DE1-47DB-B3B9-3080D7C6F8A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680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D7AD3-9B16-400A-AB06-64F2CAB35E0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49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0E0AA4CB-757A-46A4-AD15-664BC87D3E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99998"/>
            <a:ext cx="12192000" cy="5526000"/>
          </a:xfrm>
          <a:solidFill>
            <a:schemeClr val="accent6"/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5526000"/>
            <a:ext cx="12192000" cy="900000"/>
          </a:xfrm>
          <a:solidFill>
            <a:schemeClr val="tx2"/>
          </a:solidFill>
        </p:spPr>
        <p:txBody>
          <a:bodyPr lIns="540000" tIns="0" rIns="4320000" bIns="0">
            <a:noAutofit/>
          </a:bodyPr>
          <a:lstStyle>
            <a:lvl1pPr algn="l">
              <a:lnSpc>
                <a:spcPct val="90000"/>
              </a:lnSpc>
              <a:defRPr sz="3200" b="0"/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2051" name="Picture 3" descr="C:\Users\spanj\AppData\Local\Temp\msohtmlclip1\02\clip_image002.png">
            <a:extLst>
              <a:ext uri="{FF2B5EF4-FFF2-40B4-BE49-F238E27FC236}">
                <a16:creationId xmlns:a16="http://schemas.microsoft.com/office/drawing/2014/main" id="{1BA39E01-CB82-402B-9998-8D549D4363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600" y="340462"/>
            <a:ext cx="28098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panj\AppData\Local\Temp\msohtmlclip1\02\clip_image001.png">
            <a:extLst>
              <a:ext uri="{FF2B5EF4-FFF2-40B4-BE49-F238E27FC236}">
                <a16:creationId xmlns:a16="http://schemas.microsoft.com/office/drawing/2014/main" id="{889E6A39-76F9-4B2D-9CDD-543FCCCA2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07124"/>
            <a:ext cx="27717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BA76A2E-C9AA-4F24-9D5C-ABECF5A9544F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EB84608E-527B-46EF-9972-2356A02FC0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0" y="5631051"/>
            <a:ext cx="3044996" cy="246221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0DB122B6-ECE0-4888-AE03-9ABE0BD74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000" y="5928955"/>
            <a:ext cx="3044996" cy="184666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nl-NL" dirty="0"/>
              <a:t>[functie]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29BEAB6-47C4-4E05-A806-A136581FCA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0000" y="6165304"/>
            <a:ext cx="3044996" cy="16927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100"/>
            </a:lvl1pPr>
          </a:lstStyle>
          <a:p>
            <a:pPr lvl="0"/>
            <a:r>
              <a:rPr lang="nl-NL" dirty="0"/>
              <a:t>[datum]</a:t>
            </a:r>
          </a:p>
        </p:txBody>
      </p:sp>
    </p:spTree>
    <p:extLst>
      <p:ext uri="{BB962C8B-B14F-4D97-AF65-F5344CB8AC3E}">
        <p14:creationId xmlns:p14="http://schemas.microsoft.com/office/powerpoint/2010/main" val="22092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C7CAFB4-8655-43E1-BA08-D682E761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B8B031-E6B4-436B-8C52-B39C6F1113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285377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7C38A591-C166-4F89-A4CA-97B8E35C37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373769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emaal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932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900000"/>
            <a:ext cx="12192000" cy="5526000"/>
          </a:xfrm>
          <a:solidFill>
            <a:schemeClr val="tx2"/>
          </a:solidFill>
        </p:spPr>
        <p:txBody>
          <a:bodyPr lIns="540000" tIns="0" rIns="540000" bIns="540000" anchor="b" anchorCtr="0">
            <a:noAutofit/>
          </a:bodyPr>
          <a:lstStyle>
            <a:lvl1pPr algn="r">
              <a:lnSpc>
                <a:spcPct val="100000"/>
              </a:lnSpc>
              <a:defRPr sz="4000" b="0"/>
            </a:lvl1pPr>
          </a:lstStyle>
          <a:p>
            <a:r>
              <a:rPr lang="nl-NL" dirty="0"/>
              <a:t>[afsluitgroet]</a:t>
            </a:r>
          </a:p>
        </p:txBody>
      </p:sp>
      <p:pic>
        <p:nvPicPr>
          <p:cNvPr id="2051" name="Picture 3" descr="C:\Users\spanj\AppData\Local\Temp\msohtmlclip1\02\clip_image002.png">
            <a:extLst>
              <a:ext uri="{FF2B5EF4-FFF2-40B4-BE49-F238E27FC236}">
                <a16:creationId xmlns:a16="http://schemas.microsoft.com/office/drawing/2014/main" id="{1BA39E01-CB82-402B-9998-8D549D4363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600" y="340462"/>
            <a:ext cx="28098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panj\AppData\Local\Temp\msohtmlclip1\02\clip_image001.png">
            <a:extLst>
              <a:ext uri="{FF2B5EF4-FFF2-40B4-BE49-F238E27FC236}">
                <a16:creationId xmlns:a16="http://schemas.microsoft.com/office/drawing/2014/main" id="{889E6A39-76F9-4B2D-9CDD-543FCCCA2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07124"/>
            <a:ext cx="27717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BA76A2E-C9AA-4F24-9D5C-ABECF5A9544F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0BEBD5-771B-4798-85E1-8D0FF756A7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4221088"/>
            <a:ext cx="2952403" cy="1600843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l-NL" dirty="0"/>
              <a:t>Naam</a:t>
            </a:r>
            <a:br>
              <a:rPr lang="nl-NL" dirty="0"/>
            </a:br>
            <a:r>
              <a:rPr lang="nl-NL" dirty="0"/>
              <a:t>E-mailadres</a:t>
            </a:r>
            <a:br>
              <a:rPr lang="nl-NL" dirty="0"/>
            </a:br>
            <a:r>
              <a:rPr lang="nl-NL" dirty="0"/>
              <a:t>Telefoonnummer</a:t>
            </a:r>
          </a:p>
        </p:txBody>
      </p:sp>
    </p:spTree>
    <p:extLst>
      <p:ext uri="{BB962C8B-B14F-4D97-AF65-F5344CB8AC3E}">
        <p14:creationId xmlns:p14="http://schemas.microsoft.com/office/powerpoint/2010/main" val="1433195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0E0AA4CB-757A-46A4-AD15-664BC87D3E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99998"/>
            <a:ext cx="12192000" cy="5526000"/>
          </a:xfrm>
          <a:solidFill>
            <a:schemeClr val="accent6"/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5526000"/>
            <a:ext cx="12192000" cy="900000"/>
          </a:xfrm>
          <a:solidFill>
            <a:schemeClr val="tx2"/>
          </a:solidFill>
        </p:spPr>
        <p:txBody>
          <a:bodyPr lIns="540000" tIns="0" rIns="4320000" bIns="0">
            <a:noAutofit/>
          </a:bodyPr>
          <a:lstStyle>
            <a:lvl1pPr algn="l">
              <a:lnSpc>
                <a:spcPct val="90000"/>
              </a:lnSpc>
              <a:defRPr sz="3200" b="0"/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2051" name="Picture 3" descr="C:\Users\spanj\AppData\Local\Temp\msohtmlclip1\02\clip_image002.png">
            <a:extLst>
              <a:ext uri="{FF2B5EF4-FFF2-40B4-BE49-F238E27FC236}">
                <a16:creationId xmlns:a16="http://schemas.microsoft.com/office/drawing/2014/main" id="{1BA39E01-CB82-402B-9998-8D549D4363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600" y="340462"/>
            <a:ext cx="28098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panj\AppData\Local\Temp\msohtmlclip1\02\clip_image001.png">
            <a:extLst>
              <a:ext uri="{FF2B5EF4-FFF2-40B4-BE49-F238E27FC236}">
                <a16:creationId xmlns:a16="http://schemas.microsoft.com/office/drawing/2014/main" id="{889E6A39-76F9-4B2D-9CDD-543FCCCA2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07124"/>
            <a:ext cx="27717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BA76A2E-C9AA-4F24-9D5C-ABECF5A9544F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871D1691-BCF0-486B-8681-7F03DFC0EE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0" y="5631051"/>
            <a:ext cx="3044996" cy="246221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7AC0429-97FC-44A3-A30E-20E8A7E36D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000" y="5928955"/>
            <a:ext cx="3044996" cy="184666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[functie]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6CD0A8E1-0231-4AD3-A46C-B95C1A68E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0000" y="6165304"/>
            <a:ext cx="3044996" cy="16927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[datum]</a:t>
            </a:r>
          </a:p>
        </p:txBody>
      </p:sp>
    </p:spTree>
    <p:extLst>
      <p:ext uri="{BB962C8B-B14F-4D97-AF65-F5344CB8AC3E}">
        <p14:creationId xmlns:p14="http://schemas.microsoft.com/office/powerpoint/2010/main" val="2477030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panj\AppData\Local\Temp\msohtmlclip1\02\clip_image002.png">
            <a:extLst>
              <a:ext uri="{FF2B5EF4-FFF2-40B4-BE49-F238E27FC236}">
                <a16:creationId xmlns:a16="http://schemas.microsoft.com/office/drawing/2014/main" id="{1BA39E01-CB82-402B-9998-8D549D4363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600" y="340462"/>
            <a:ext cx="28098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panj\AppData\Local\Temp\msohtmlclip1\02\clip_image001.png">
            <a:extLst>
              <a:ext uri="{FF2B5EF4-FFF2-40B4-BE49-F238E27FC236}">
                <a16:creationId xmlns:a16="http://schemas.microsoft.com/office/drawing/2014/main" id="{889E6A39-76F9-4B2D-9CDD-543FCCCA2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07124"/>
            <a:ext cx="27717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BA76A2E-C9AA-4F24-9D5C-ABECF5A9544F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ACEDE28-3FC3-4171-AD62-4CBAB4DC92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900000"/>
            <a:ext cx="12192000" cy="5526000"/>
          </a:xfrm>
        </p:spPr>
        <p:txBody>
          <a:bodyPr lIns="900000" tIns="0" rIns="540000" bIns="2412000" anchor="b" anchorCtr="0">
            <a:no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BF43F38D-C0BC-4F67-A72B-49A573E37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4518262"/>
            <a:ext cx="10393200" cy="566922"/>
          </a:xfrm>
        </p:spPr>
        <p:txBody>
          <a:bodyPr lIns="0" r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B515F965-9A42-493B-AB84-BE8043E500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5230019"/>
            <a:ext cx="4824536" cy="30777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F45212D7-3596-45B2-80B5-775D7F704A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5602390"/>
            <a:ext cx="4824536" cy="246221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[functie]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B0C2D07B-395A-458B-BDA4-36F0123C50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5913204"/>
            <a:ext cx="4824536" cy="215444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[datum]</a:t>
            </a:r>
          </a:p>
        </p:txBody>
      </p:sp>
    </p:spTree>
    <p:extLst>
      <p:ext uri="{BB962C8B-B14F-4D97-AF65-F5344CB8AC3E}">
        <p14:creationId xmlns:p14="http://schemas.microsoft.com/office/powerpoint/2010/main" val="983466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bullets /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/>
          <p:cNvSpPr>
            <a:spLocks noGrp="1"/>
          </p:cNvSpPr>
          <p:nvPr>
            <p:ph sz="quarter" idx="10"/>
          </p:nvPr>
        </p:nvSpPr>
        <p:spPr>
          <a:xfrm>
            <a:off x="540000" y="1440000"/>
            <a:ext cx="11113200" cy="4860000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9AABF6-DB0C-4F9D-92A5-FB325597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171B407-ED98-42E8-A65D-566D6AB55D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2928711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ond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40000" y="1440000"/>
            <a:ext cx="11113200" cy="48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919304-613D-4D47-A003-DA70EE37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0D998F-9E7E-4224-81A9-268889C0D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2949215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kst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8EE136C-A1CB-4C75-AB37-6F7F7E8F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0" name="Tijdelijke aanduiding voor afbeelding 5">
            <a:extLst>
              <a:ext uri="{FF2B5EF4-FFF2-40B4-BE49-F238E27FC236}">
                <a16:creationId xmlns:a16="http://schemas.microsoft.com/office/drawing/2014/main" id="{DACF8B63-4FFA-4AA5-94A1-9F4059A942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7600" y="1079500"/>
            <a:ext cx="3704400" cy="5346000"/>
          </a:xfrm>
          <a:solidFill>
            <a:schemeClr val="accent6"/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B9C29F23-EF5B-49E5-ACBE-F382D42AFA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1443450"/>
            <a:ext cx="7573800" cy="48600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D08A09F1-73A5-4FBC-9A4F-5316977F1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1830233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AABF6-DB0C-4F9D-92A5-FB325597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820B04-EF84-4E59-A1D6-7E3FA0CF5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8800" y="1440000"/>
            <a:ext cx="7574400" cy="48600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69459AD-39A8-45E7-9615-44E8027A74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079500"/>
            <a:ext cx="3704400" cy="5346000"/>
          </a:xfrm>
          <a:solidFill>
            <a:schemeClr val="accent6"/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16CDF5AD-6340-4F70-A092-03B26F9F69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385757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900000"/>
            <a:ext cx="12192000" cy="5526000"/>
          </a:xfrm>
        </p:spPr>
        <p:txBody>
          <a:bodyPr lIns="900000" tIns="0" rIns="540000" bIns="2412000" anchor="b" anchorCtr="0">
            <a:no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2051" name="Picture 3" descr="C:\Users\spanj\AppData\Local\Temp\msohtmlclip1\02\clip_image002.png">
            <a:extLst>
              <a:ext uri="{FF2B5EF4-FFF2-40B4-BE49-F238E27FC236}">
                <a16:creationId xmlns:a16="http://schemas.microsoft.com/office/drawing/2014/main" id="{1BA39E01-CB82-402B-9998-8D549D4363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600" y="340462"/>
            <a:ext cx="28098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panj\AppData\Local\Temp\msohtmlclip1\02\clip_image001.png">
            <a:extLst>
              <a:ext uri="{FF2B5EF4-FFF2-40B4-BE49-F238E27FC236}">
                <a16:creationId xmlns:a16="http://schemas.microsoft.com/office/drawing/2014/main" id="{889E6A39-76F9-4B2D-9CDD-543FCCCA2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07124"/>
            <a:ext cx="27717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BA76A2E-C9AA-4F24-9D5C-ABECF5A9544F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489058A8-EAB1-495F-BCA4-8E50FB326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4518262"/>
            <a:ext cx="10393200" cy="566922"/>
          </a:xfrm>
        </p:spPr>
        <p:txBody>
          <a:bodyPr lIns="0" r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3ED20F-77DD-46EA-A6C7-4C1C2835AD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5230019"/>
            <a:ext cx="4824536" cy="30777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58757BB9-5C88-4B9F-9E32-0F1E1A4E04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5602390"/>
            <a:ext cx="4824536" cy="246221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nl-NL" dirty="0"/>
              <a:t>[functie]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C3282038-BACA-4FA2-BBBD-F88196BB59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5913204"/>
            <a:ext cx="4824536" cy="215444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nl-NL" dirty="0"/>
              <a:t>[datum]</a:t>
            </a:r>
          </a:p>
        </p:txBody>
      </p:sp>
    </p:spTree>
    <p:extLst>
      <p:ext uri="{BB962C8B-B14F-4D97-AF65-F5344CB8AC3E}">
        <p14:creationId xmlns:p14="http://schemas.microsoft.com/office/powerpoint/2010/main" val="2360767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Tekst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8EE136C-A1CB-4C75-AB37-6F7F7E8F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F4254A1B-B225-44B1-9927-3D718455C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440000"/>
            <a:ext cx="3600000" cy="48600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afbeelding 5">
            <a:extLst>
              <a:ext uri="{FF2B5EF4-FFF2-40B4-BE49-F238E27FC236}">
                <a16:creationId xmlns:a16="http://schemas.microsoft.com/office/drawing/2014/main" id="{DACF8B63-4FFA-4AA5-94A1-9F4059A942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7600" y="1079500"/>
            <a:ext cx="3704400" cy="5346000"/>
          </a:xfrm>
          <a:solidFill>
            <a:schemeClr val="accent6"/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B9C29F23-EF5B-49E5-ACBE-F382D42AFA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14400" y="1440000"/>
            <a:ext cx="3600000" cy="48600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C7FF7818-ECB9-4F19-923F-B51A2C036B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2484116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- Tekst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AABF6-DB0C-4F9D-92A5-FB325597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820B04-EF84-4E59-A1D6-7E3FA0CF5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8800" y="1440000"/>
            <a:ext cx="3600000" cy="48600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69459AD-39A8-45E7-9615-44E8027A74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079500"/>
            <a:ext cx="3704400" cy="5346000"/>
          </a:xfrm>
          <a:solidFill>
            <a:schemeClr val="accent6"/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9B8D60D-F13C-499A-8674-F13F4ED828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53200" y="1443450"/>
            <a:ext cx="3600000" cy="48600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25B324CE-4AD9-48EF-8656-BB8B2DF32B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2285625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AABF6-DB0C-4F9D-92A5-FB325597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69459AD-39A8-45E7-9615-44E8027A74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079500"/>
            <a:ext cx="12192000" cy="5346000"/>
          </a:xfrm>
          <a:solidFill>
            <a:schemeClr val="accent6"/>
          </a:solidFill>
        </p:spPr>
        <p:txBody>
          <a:bodyPr lIns="1440000" tIns="720000"/>
          <a:lstStyle>
            <a:lvl1pPr marL="0" indent="0" algn="l">
              <a:buNone/>
              <a:defRPr/>
            </a:lvl1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820B04-EF84-4E59-A1D6-7E3FA0CF5D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24192" y="1749888"/>
            <a:ext cx="4367808" cy="4005224"/>
          </a:xfrm>
          <a:solidFill>
            <a:schemeClr val="bg1">
              <a:alpha val="90000"/>
            </a:schemeClr>
          </a:solidFill>
        </p:spPr>
        <p:txBody>
          <a:bodyPr lIns="360000" tIns="180000" rIns="180000" bIns="180000" anchor="ctr" anchorCtr="0"/>
          <a:lstStyle>
            <a:lvl1pPr marL="0" indent="0">
              <a:buNone/>
              <a:defRPr sz="3200"/>
            </a:lvl1pPr>
          </a:lstStyle>
          <a:p>
            <a:pPr lvl="0"/>
            <a:r>
              <a:rPr lang="nl-NL" dirty="0"/>
              <a:t>[quote]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1DC1F296-718B-42C2-AA56-767721AF83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2960599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C7CAFB4-8655-43E1-BA08-D682E761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1BAB09-717E-4F12-A73B-648CC9947C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3165051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7F1ECCB6-C482-438D-8BDF-402589D351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2826963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emaal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261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900000"/>
            <a:ext cx="12192000" cy="5526000"/>
          </a:xfrm>
          <a:solidFill>
            <a:schemeClr val="tx2"/>
          </a:solidFill>
        </p:spPr>
        <p:txBody>
          <a:bodyPr lIns="540000" tIns="0" rIns="540000" bIns="540000" anchor="b" anchorCtr="0">
            <a:noAutofit/>
          </a:bodyPr>
          <a:lstStyle>
            <a:lvl1pPr algn="r">
              <a:lnSpc>
                <a:spcPct val="100000"/>
              </a:lnSpc>
              <a:defRPr sz="4000" b="0"/>
            </a:lvl1pPr>
          </a:lstStyle>
          <a:p>
            <a:r>
              <a:rPr lang="nl-NL" dirty="0"/>
              <a:t>[afsluitgroet]</a:t>
            </a:r>
          </a:p>
        </p:txBody>
      </p:sp>
      <p:pic>
        <p:nvPicPr>
          <p:cNvPr id="2051" name="Picture 3" descr="C:\Users\spanj\AppData\Local\Temp\msohtmlclip1\02\clip_image002.png">
            <a:extLst>
              <a:ext uri="{FF2B5EF4-FFF2-40B4-BE49-F238E27FC236}">
                <a16:creationId xmlns:a16="http://schemas.microsoft.com/office/drawing/2014/main" id="{1BA39E01-CB82-402B-9998-8D549D4363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600" y="340462"/>
            <a:ext cx="28098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panj\AppData\Local\Temp\msohtmlclip1\02\clip_image001.png">
            <a:extLst>
              <a:ext uri="{FF2B5EF4-FFF2-40B4-BE49-F238E27FC236}">
                <a16:creationId xmlns:a16="http://schemas.microsoft.com/office/drawing/2014/main" id="{889E6A39-76F9-4B2D-9CDD-543FCCCA2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07124"/>
            <a:ext cx="27717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BA76A2E-C9AA-4F24-9D5C-ABECF5A9544F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7F152348-DA4F-4055-B693-BB06585651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4221088"/>
            <a:ext cx="2952403" cy="1600843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Naam</a:t>
            </a:r>
            <a:br>
              <a:rPr lang="nl-NL" dirty="0"/>
            </a:br>
            <a:r>
              <a:rPr lang="nl-NL" dirty="0"/>
              <a:t>E-mailadres</a:t>
            </a:r>
            <a:br>
              <a:rPr lang="nl-NL" dirty="0"/>
            </a:br>
            <a:r>
              <a:rPr lang="nl-NL" dirty="0"/>
              <a:t>Telefoonnummer</a:t>
            </a:r>
          </a:p>
        </p:txBody>
      </p:sp>
    </p:spTree>
    <p:extLst>
      <p:ext uri="{BB962C8B-B14F-4D97-AF65-F5344CB8AC3E}">
        <p14:creationId xmlns:p14="http://schemas.microsoft.com/office/powerpoint/2010/main" val="2394322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0E0AA4CB-757A-46A4-AD15-664BC87D3E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99998"/>
            <a:ext cx="12192000" cy="5526000"/>
          </a:xfrm>
          <a:solidFill>
            <a:schemeClr val="accent6"/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5526000"/>
            <a:ext cx="12192000" cy="900000"/>
          </a:xfrm>
          <a:solidFill>
            <a:schemeClr val="tx2"/>
          </a:solidFill>
        </p:spPr>
        <p:txBody>
          <a:bodyPr lIns="540000" tIns="0" rIns="4320000" bIns="0">
            <a:noAutofit/>
          </a:bodyPr>
          <a:lstStyle>
            <a:lvl1pPr algn="l">
              <a:lnSpc>
                <a:spcPct val="90000"/>
              </a:lnSpc>
              <a:defRPr sz="3200" b="0"/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2051" name="Picture 3" descr="C:\Users\spanj\AppData\Local\Temp\msohtmlclip1\02\clip_image002.png">
            <a:extLst>
              <a:ext uri="{FF2B5EF4-FFF2-40B4-BE49-F238E27FC236}">
                <a16:creationId xmlns:a16="http://schemas.microsoft.com/office/drawing/2014/main" id="{1BA39E01-CB82-402B-9998-8D549D4363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600" y="340462"/>
            <a:ext cx="28098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panj\AppData\Local\Temp\msohtmlclip1\02\clip_image001.png">
            <a:extLst>
              <a:ext uri="{FF2B5EF4-FFF2-40B4-BE49-F238E27FC236}">
                <a16:creationId xmlns:a16="http://schemas.microsoft.com/office/drawing/2014/main" id="{889E6A39-76F9-4B2D-9CDD-543FCCCA2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07124"/>
            <a:ext cx="27717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BA76A2E-C9AA-4F24-9D5C-ABECF5A9544F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0F944679-6007-4215-A9EA-FCF0D4D08C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0" y="5631051"/>
            <a:ext cx="3044996" cy="246221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76C25313-A82D-4BCE-8959-C4217B1A3C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000" y="5928955"/>
            <a:ext cx="3044996" cy="184666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[functie]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AB27689-FF21-40B2-97EE-8189AA3B8D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0000" y="6165304"/>
            <a:ext cx="3044996" cy="16927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[datum]</a:t>
            </a:r>
          </a:p>
        </p:txBody>
      </p:sp>
    </p:spTree>
    <p:extLst>
      <p:ext uri="{BB962C8B-B14F-4D97-AF65-F5344CB8AC3E}">
        <p14:creationId xmlns:p14="http://schemas.microsoft.com/office/powerpoint/2010/main" val="2422310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panj\AppData\Local\Temp\msohtmlclip1\02\clip_image002.png">
            <a:extLst>
              <a:ext uri="{FF2B5EF4-FFF2-40B4-BE49-F238E27FC236}">
                <a16:creationId xmlns:a16="http://schemas.microsoft.com/office/drawing/2014/main" id="{1BA39E01-CB82-402B-9998-8D549D4363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600" y="340462"/>
            <a:ext cx="28098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panj\AppData\Local\Temp\msohtmlclip1\02\clip_image001.png">
            <a:extLst>
              <a:ext uri="{FF2B5EF4-FFF2-40B4-BE49-F238E27FC236}">
                <a16:creationId xmlns:a16="http://schemas.microsoft.com/office/drawing/2014/main" id="{889E6A39-76F9-4B2D-9CDD-543FCCCA2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07124"/>
            <a:ext cx="27717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BA76A2E-C9AA-4F24-9D5C-ABECF5A9544F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FEA58F0-7125-4307-8B70-62891B542B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900000"/>
            <a:ext cx="12192000" cy="5526000"/>
          </a:xfrm>
        </p:spPr>
        <p:txBody>
          <a:bodyPr lIns="900000" tIns="0" rIns="540000" bIns="2412000" anchor="b" anchorCtr="0">
            <a:no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8ABC5A54-87E0-4487-A38D-1110B7901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4518262"/>
            <a:ext cx="10393200" cy="566922"/>
          </a:xfrm>
        </p:spPr>
        <p:txBody>
          <a:bodyPr lIns="0" r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BB89F705-6248-4913-86D5-2EE184AAC9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5230019"/>
            <a:ext cx="4824536" cy="30777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234F797-570E-4CBB-AA0E-E6C87611EA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5602390"/>
            <a:ext cx="4824536" cy="246221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[functie]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61671F4D-119C-49FA-9ADB-4F7F1EA020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5913204"/>
            <a:ext cx="4824536" cy="215444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[datum]</a:t>
            </a:r>
          </a:p>
        </p:txBody>
      </p:sp>
    </p:spTree>
    <p:extLst>
      <p:ext uri="{BB962C8B-B14F-4D97-AF65-F5344CB8AC3E}">
        <p14:creationId xmlns:p14="http://schemas.microsoft.com/office/powerpoint/2010/main" val="3164972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bullets /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/>
          <p:cNvSpPr>
            <a:spLocks noGrp="1"/>
          </p:cNvSpPr>
          <p:nvPr>
            <p:ph sz="quarter" idx="10"/>
          </p:nvPr>
        </p:nvSpPr>
        <p:spPr>
          <a:xfrm>
            <a:off x="540000" y="1440000"/>
            <a:ext cx="11113200" cy="4860000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9AABF6-DB0C-4F9D-92A5-FB325597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AA79636-9691-4AD0-A676-A4E1D672C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333270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bullets /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/>
          <p:cNvSpPr>
            <a:spLocks noGrp="1"/>
          </p:cNvSpPr>
          <p:nvPr>
            <p:ph sz="quarter" idx="10"/>
          </p:nvPr>
        </p:nvSpPr>
        <p:spPr>
          <a:xfrm>
            <a:off x="540000" y="1440000"/>
            <a:ext cx="11113200" cy="486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9AABF6-DB0C-4F9D-92A5-FB325597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510F590-AF15-4242-833A-ED92541C0B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1719528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ond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40000" y="1440000"/>
            <a:ext cx="11113200" cy="48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919304-613D-4D47-A003-DA70EE37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A4A365D-0575-46FC-A700-CB2A663B3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830946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kst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8EE136C-A1CB-4C75-AB37-6F7F7E8F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0" name="Tijdelijke aanduiding voor afbeelding 5">
            <a:extLst>
              <a:ext uri="{FF2B5EF4-FFF2-40B4-BE49-F238E27FC236}">
                <a16:creationId xmlns:a16="http://schemas.microsoft.com/office/drawing/2014/main" id="{DACF8B63-4FFA-4AA5-94A1-9F4059A942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7600" y="1079500"/>
            <a:ext cx="3704400" cy="5346000"/>
          </a:xfrm>
          <a:solidFill>
            <a:schemeClr val="accent6"/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B9C29F23-EF5B-49E5-ACBE-F382D42AFA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1443450"/>
            <a:ext cx="7573800" cy="48600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3E1C19EB-3CA9-4135-9AAE-105DAB80F2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599698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AABF6-DB0C-4F9D-92A5-FB325597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820B04-EF84-4E59-A1D6-7E3FA0CF5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8800" y="1440000"/>
            <a:ext cx="7574400" cy="48600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69459AD-39A8-45E7-9615-44E8027A74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079500"/>
            <a:ext cx="3704400" cy="5346000"/>
          </a:xfrm>
          <a:solidFill>
            <a:schemeClr val="accent6"/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74B3168-D668-4287-8610-F3682BE22C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684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Tekst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8EE136C-A1CB-4C75-AB37-6F7F7E8F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F4254A1B-B225-44B1-9927-3D718455C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440000"/>
            <a:ext cx="3600000" cy="48600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afbeelding 5">
            <a:extLst>
              <a:ext uri="{FF2B5EF4-FFF2-40B4-BE49-F238E27FC236}">
                <a16:creationId xmlns:a16="http://schemas.microsoft.com/office/drawing/2014/main" id="{DACF8B63-4FFA-4AA5-94A1-9F4059A942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7600" y="1079500"/>
            <a:ext cx="3704400" cy="5346000"/>
          </a:xfrm>
          <a:solidFill>
            <a:schemeClr val="accent6"/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B9C29F23-EF5B-49E5-ACBE-F382D42AFA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14400" y="1440000"/>
            <a:ext cx="3600000" cy="48600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F5AED02F-991A-4A95-840B-C1414392B1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3000919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- Tekst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AABF6-DB0C-4F9D-92A5-FB325597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820B04-EF84-4E59-A1D6-7E3FA0CF5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8800" y="1440000"/>
            <a:ext cx="3600000" cy="48600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69459AD-39A8-45E7-9615-44E8027A74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079500"/>
            <a:ext cx="3704400" cy="5346000"/>
          </a:xfrm>
          <a:solidFill>
            <a:schemeClr val="accent6"/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9B8D60D-F13C-499A-8674-F13F4ED828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53200" y="1443450"/>
            <a:ext cx="3600000" cy="48600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1E895A42-4090-48C5-BB2C-A86A915535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789834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AABF6-DB0C-4F9D-92A5-FB325597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69459AD-39A8-45E7-9615-44E8027A74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079500"/>
            <a:ext cx="12192000" cy="5346000"/>
          </a:xfrm>
          <a:solidFill>
            <a:schemeClr val="accent6"/>
          </a:solidFill>
        </p:spPr>
        <p:txBody>
          <a:bodyPr lIns="1440000" tIns="720000"/>
          <a:lstStyle>
            <a:lvl1pPr marL="0" indent="0" algn="l">
              <a:buNone/>
              <a:defRPr/>
            </a:lvl1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820B04-EF84-4E59-A1D6-7E3FA0CF5D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24192" y="1749888"/>
            <a:ext cx="4367808" cy="4005224"/>
          </a:xfrm>
          <a:solidFill>
            <a:schemeClr val="bg1">
              <a:alpha val="90000"/>
            </a:schemeClr>
          </a:solidFill>
        </p:spPr>
        <p:txBody>
          <a:bodyPr lIns="360000" tIns="180000" rIns="180000" bIns="180000" anchor="ctr" anchorCtr="0"/>
          <a:lstStyle>
            <a:lvl1pPr marL="0" indent="0">
              <a:buNone/>
              <a:defRPr sz="3200"/>
            </a:lvl1pPr>
          </a:lstStyle>
          <a:p>
            <a:pPr lvl="0"/>
            <a:r>
              <a:rPr lang="nl-NL" dirty="0"/>
              <a:t>[quote]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A67A9270-E7B4-4D31-8643-B9EF7360F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611217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C7CAFB4-8655-43E1-BA08-D682E761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4C3535-14AA-4485-BA29-DF3E19C1AF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25973613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5EE49D64-9E0F-408E-974F-95641AF05E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2360963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emaal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7402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900000"/>
            <a:ext cx="12192000" cy="5526000"/>
          </a:xfrm>
          <a:solidFill>
            <a:schemeClr val="tx2"/>
          </a:solidFill>
        </p:spPr>
        <p:txBody>
          <a:bodyPr lIns="540000" tIns="0" rIns="540000" bIns="540000" anchor="b" anchorCtr="0">
            <a:noAutofit/>
          </a:bodyPr>
          <a:lstStyle>
            <a:lvl1pPr algn="r">
              <a:lnSpc>
                <a:spcPct val="100000"/>
              </a:lnSpc>
              <a:defRPr sz="4000" b="0"/>
            </a:lvl1pPr>
          </a:lstStyle>
          <a:p>
            <a:r>
              <a:rPr lang="nl-NL" dirty="0"/>
              <a:t>[afsluitgroet]</a:t>
            </a:r>
          </a:p>
        </p:txBody>
      </p:sp>
      <p:pic>
        <p:nvPicPr>
          <p:cNvPr id="2051" name="Picture 3" descr="C:\Users\spanj\AppData\Local\Temp\msohtmlclip1\02\clip_image002.png">
            <a:extLst>
              <a:ext uri="{FF2B5EF4-FFF2-40B4-BE49-F238E27FC236}">
                <a16:creationId xmlns:a16="http://schemas.microsoft.com/office/drawing/2014/main" id="{1BA39E01-CB82-402B-9998-8D549D4363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600" y="340462"/>
            <a:ext cx="28098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panj\AppData\Local\Temp\msohtmlclip1\02\clip_image001.png">
            <a:extLst>
              <a:ext uri="{FF2B5EF4-FFF2-40B4-BE49-F238E27FC236}">
                <a16:creationId xmlns:a16="http://schemas.microsoft.com/office/drawing/2014/main" id="{889E6A39-76F9-4B2D-9CDD-543FCCCA2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07124"/>
            <a:ext cx="27717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BA76A2E-C9AA-4F24-9D5C-ABECF5A9544F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BACFAADB-4FF1-433F-87D8-459BD3C0A8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4221088"/>
            <a:ext cx="2952403" cy="1600843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Naam</a:t>
            </a:r>
            <a:br>
              <a:rPr lang="nl-NL" dirty="0"/>
            </a:br>
            <a:r>
              <a:rPr lang="nl-NL" dirty="0"/>
              <a:t>E-mailadres</a:t>
            </a:r>
            <a:br>
              <a:rPr lang="nl-NL" dirty="0"/>
            </a:br>
            <a:r>
              <a:rPr lang="nl-NL" dirty="0"/>
              <a:t>Telefoonnummer</a:t>
            </a:r>
          </a:p>
        </p:txBody>
      </p:sp>
    </p:spTree>
    <p:extLst>
      <p:ext uri="{BB962C8B-B14F-4D97-AF65-F5344CB8AC3E}">
        <p14:creationId xmlns:p14="http://schemas.microsoft.com/office/powerpoint/2010/main" val="360719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ond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40000" y="1440000"/>
            <a:ext cx="11113200" cy="48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919304-613D-4D47-A003-DA70EE37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80292D-3435-4EEE-BEF7-02D262E4F1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36776199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0E0AA4CB-757A-46A4-AD15-664BC87D3E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99998"/>
            <a:ext cx="12192000" cy="5526000"/>
          </a:xfrm>
          <a:solidFill>
            <a:schemeClr val="accent6"/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5526000"/>
            <a:ext cx="12192000" cy="900000"/>
          </a:xfrm>
          <a:solidFill>
            <a:schemeClr val="tx2"/>
          </a:solidFill>
        </p:spPr>
        <p:txBody>
          <a:bodyPr lIns="540000" tIns="0" rIns="4320000" bIns="0">
            <a:noAutofit/>
          </a:bodyPr>
          <a:lstStyle>
            <a:lvl1pPr algn="l">
              <a:lnSpc>
                <a:spcPct val="90000"/>
              </a:lnSpc>
              <a:defRPr sz="3200" b="0"/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2051" name="Picture 3" descr="C:\Users\spanj\AppData\Local\Temp\msohtmlclip1\02\clip_image002.png">
            <a:extLst>
              <a:ext uri="{FF2B5EF4-FFF2-40B4-BE49-F238E27FC236}">
                <a16:creationId xmlns:a16="http://schemas.microsoft.com/office/drawing/2014/main" id="{1BA39E01-CB82-402B-9998-8D549D4363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600" y="340462"/>
            <a:ext cx="28098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panj\AppData\Local\Temp\msohtmlclip1\02\clip_image001.png">
            <a:extLst>
              <a:ext uri="{FF2B5EF4-FFF2-40B4-BE49-F238E27FC236}">
                <a16:creationId xmlns:a16="http://schemas.microsoft.com/office/drawing/2014/main" id="{889E6A39-76F9-4B2D-9CDD-543FCCCA2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07124"/>
            <a:ext cx="27717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BA76A2E-C9AA-4F24-9D5C-ABECF5A9544F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55F0B65C-9082-41E0-92E5-4FEB2185AF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0" y="5631051"/>
            <a:ext cx="3044996" cy="246221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244BDCA9-3450-4419-B9F1-F52D37D68F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000" y="5928955"/>
            <a:ext cx="3044996" cy="184666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[functie]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0502E042-8D51-4D3C-ACFE-2B4ED6677A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0000" y="6165304"/>
            <a:ext cx="3044996" cy="16927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[datum]</a:t>
            </a:r>
          </a:p>
        </p:txBody>
      </p:sp>
    </p:spTree>
    <p:extLst>
      <p:ext uri="{BB962C8B-B14F-4D97-AF65-F5344CB8AC3E}">
        <p14:creationId xmlns:p14="http://schemas.microsoft.com/office/powerpoint/2010/main" val="1205270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panj\AppData\Local\Temp\msohtmlclip1\02\clip_image002.png">
            <a:extLst>
              <a:ext uri="{FF2B5EF4-FFF2-40B4-BE49-F238E27FC236}">
                <a16:creationId xmlns:a16="http://schemas.microsoft.com/office/drawing/2014/main" id="{1BA39E01-CB82-402B-9998-8D549D4363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600" y="340462"/>
            <a:ext cx="28098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panj\AppData\Local\Temp\msohtmlclip1\02\clip_image001.png">
            <a:extLst>
              <a:ext uri="{FF2B5EF4-FFF2-40B4-BE49-F238E27FC236}">
                <a16:creationId xmlns:a16="http://schemas.microsoft.com/office/drawing/2014/main" id="{889E6A39-76F9-4B2D-9CDD-543FCCCA2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07124"/>
            <a:ext cx="27717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BA76A2E-C9AA-4F24-9D5C-ABECF5A9544F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850A6F9-7424-4C09-92F8-7838601748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900000"/>
            <a:ext cx="12192000" cy="5526000"/>
          </a:xfrm>
        </p:spPr>
        <p:txBody>
          <a:bodyPr lIns="900000" tIns="0" rIns="540000" bIns="2412000" anchor="b" anchorCtr="0">
            <a:no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51E216A4-CDFC-49D4-97D5-A007E084C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4518262"/>
            <a:ext cx="10393200" cy="566922"/>
          </a:xfrm>
        </p:spPr>
        <p:txBody>
          <a:bodyPr lIns="0" r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CB23193D-8579-43F1-9244-BC597F165A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5230019"/>
            <a:ext cx="4824536" cy="30777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4E2A2038-910B-403F-85F0-679EB29014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5602390"/>
            <a:ext cx="4824536" cy="246221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[functie]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4B639AD-23D4-4E34-BE00-DA7E6E9D37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5913204"/>
            <a:ext cx="4824536" cy="215444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[datum]</a:t>
            </a:r>
          </a:p>
        </p:txBody>
      </p:sp>
    </p:spTree>
    <p:extLst>
      <p:ext uri="{BB962C8B-B14F-4D97-AF65-F5344CB8AC3E}">
        <p14:creationId xmlns:p14="http://schemas.microsoft.com/office/powerpoint/2010/main" val="281512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bullets /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/>
          <p:cNvSpPr>
            <a:spLocks noGrp="1"/>
          </p:cNvSpPr>
          <p:nvPr>
            <p:ph sz="quarter" idx="10"/>
          </p:nvPr>
        </p:nvSpPr>
        <p:spPr>
          <a:xfrm>
            <a:off x="540000" y="1440000"/>
            <a:ext cx="11113200" cy="4860000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9AABF6-DB0C-4F9D-92A5-FB325597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77AFB7B-9990-4204-99C9-1962351032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32611171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ond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40000" y="1440000"/>
            <a:ext cx="11113200" cy="48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919304-613D-4D47-A003-DA70EE37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79A648-79FF-49E3-AA9C-DBD00F2CC9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1370522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kst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8EE136C-A1CB-4C75-AB37-6F7F7E8F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0" name="Tijdelijke aanduiding voor afbeelding 5">
            <a:extLst>
              <a:ext uri="{FF2B5EF4-FFF2-40B4-BE49-F238E27FC236}">
                <a16:creationId xmlns:a16="http://schemas.microsoft.com/office/drawing/2014/main" id="{DACF8B63-4FFA-4AA5-94A1-9F4059A942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7600" y="1079500"/>
            <a:ext cx="3704400" cy="5346000"/>
          </a:xfrm>
          <a:solidFill>
            <a:schemeClr val="accent6"/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B9C29F23-EF5B-49E5-ACBE-F382D42AFA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1443450"/>
            <a:ext cx="7573800" cy="48600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F58BF57A-69A6-4B39-A092-D1B27289D8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39066433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AABF6-DB0C-4F9D-92A5-FB325597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820B04-EF84-4E59-A1D6-7E3FA0CF5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8800" y="1440000"/>
            <a:ext cx="7574400" cy="48600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69459AD-39A8-45E7-9615-44E8027A74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079500"/>
            <a:ext cx="3704400" cy="5346000"/>
          </a:xfrm>
          <a:solidFill>
            <a:schemeClr val="accent6"/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EFE0A8F1-8A49-4B7F-B967-FB3FBB2559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32701489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Tekst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8EE136C-A1CB-4C75-AB37-6F7F7E8F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F4254A1B-B225-44B1-9927-3D718455C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440000"/>
            <a:ext cx="3600000" cy="48600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afbeelding 5">
            <a:extLst>
              <a:ext uri="{FF2B5EF4-FFF2-40B4-BE49-F238E27FC236}">
                <a16:creationId xmlns:a16="http://schemas.microsoft.com/office/drawing/2014/main" id="{DACF8B63-4FFA-4AA5-94A1-9F4059A942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7600" y="1079500"/>
            <a:ext cx="3704400" cy="5346000"/>
          </a:xfrm>
          <a:solidFill>
            <a:schemeClr val="accent6"/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B9C29F23-EF5B-49E5-ACBE-F382D42AFA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14400" y="1440000"/>
            <a:ext cx="3600000" cy="48600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1E461B87-3098-407A-B097-28C8FD7CB0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13310365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- Tekst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AABF6-DB0C-4F9D-92A5-FB325597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820B04-EF84-4E59-A1D6-7E3FA0CF5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8800" y="1440000"/>
            <a:ext cx="3600000" cy="48600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69459AD-39A8-45E7-9615-44E8027A74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079500"/>
            <a:ext cx="3704400" cy="5346000"/>
          </a:xfrm>
          <a:solidFill>
            <a:schemeClr val="accent6"/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9B8D60D-F13C-499A-8674-F13F4ED828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53200" y="1443450"/>
            <a:ext cx="3600000" cy="48600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CBA2EF3-B036-45C0-8AC0-D472E3C436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4280253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AABF6-DB0C-4F9D-92A5-FB325597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69459AD-39A8-45E7-9615-44E8027A74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079500"/>
            <a:ext cx="12192000" cy="5346000"/>
          </a:xfrm>
          <a:solidFill>
            <a:schemeClr val="accent6"/>
          </a:solidFill>
        </p:spPr>
        <p:txBody>
          <a:bodyPr lIns="1440000" tIns="720000"/>
          <a:lstStyle>
            <a:lvl1pPr marL="0" indent="0" algn="l">
              <a:buNone/>
              <a:defRPr/>
            </a:lvl1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820B04-EF84-4E59-A1D6-7E3FA0CF5D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24192" y="1749888"/>
            <a:ext cx="4367808" cy="4005224"/>
          </a:xfrm>
          <a:solidFill>
            <a:schemeClr val="bg1">
              <a:alpha val="90000"/>
            </a:schemeClr>
          </a:solidFill>
        </p:spPr>
        <p:txBody>
          <a:bodyPr lIns="360000" tIns="180000" rIns="180000" bIns="180000" anchor="ctr" anchorCtr="0"/>
          <a:lstStyle>
            <a:lvl1pPr marL="0" indent="0">
              <a:buNone/>
              <a:defRPr sz="3200"/>
            </a:lvl1pPr>
          </a:lstStyle>
          <a:p>
            <a:pPr lvl="0"/>
            <a:r>
              <a:rPr lang="nl-NL" dirty="0"/>
              <a:t>[quote]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189E39BA-E9D2-4D67-8D83-F4F6F3941C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15733667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C7CAFB4-8655-43E1-BA08-D682E761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D8CBB53-6D44-4435-AA80-446B759443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232328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kst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8EE136C-A1CB-4C75-AB37-6F7F7E8F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0" name="Tijdelijke aanduiding voor afbeelding 5">
            <a:extLst>
              <a:ext uri="{FF2B5EF4-FFF2-40B4-BE49-F238E27FC236}">
                <a16:creationId xmlns:a16="http://schemas.microsoft.com/office/drawing/2014/main" id="{DACF8B63-4FFA-4AA5-94A1-9F4059A942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7600" y="1079500"/>
            <a:ext cx="3704400" cy="5346000"/>
          </a:xfrm>
          <a:solidFill>
            <a:schemeClr val="accent6"/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B9C29F23-EF5B-49E5-ACBE-F382D42AFA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1443450"/>
            <a:ext cx="7573800" cy="486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79FF4036-D7AB-431B-BCAE-43ED5D79C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32707348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B96C7866-8AF2-4A5D-8E3E-D162CD15D0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1117987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emaal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6637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900000"/>
            <a:ext cx="12192000" cy="5526000"/>
          </a:xfrm>
          <a:solidFill>
            <a:schemeClr val="tx2"/>
          </a:solidFill>
        </p:spPr>
        <p:txBody>
          <a:bodyPr lIns="540000" tIns="0" rIns="540000" bIns="540000" anchor="b" anchorCtr="0">
            <a:noAutofit/>
          </a:bodyPr>
          <a:lstStyle>
            <a:lvl1pPr algn="r">
              <a:lnSpc>
                <a:spcPct val="100000"/>
              </a:lnSpc>
              <a:defRPr sz="4000" b="0"/>
            </a:lvl1pPr>
          </a:lstStyle>
          <a:p>
            <a:r>
              <a:rPr lang="nl-NL" dirty="0"/>
              <a:t>[afsluitgroet]</a:t>
            </a:r>
          </a:p>
        </p:txBody>
      </p:sp>
      <p:pic>
        <p:nvPicPr>
          <p:cNvPr id="2051" name="Picture 3" descr="C:\Users\spanj\AppData\Local\Temp\msohtmlclip1\02\clip_image002.png">
            <a:extLst>
              <a:ext uri="{FF2B5EF4-FFF2-40B4-BE49-F238E27FC236}">
                <a16:creationId xmlns:a16="http://schemas.microsoft.com/office/drawing/2014/main" id="{1BA39E01-CB82-402B-9998-8D549D4363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600" y="340462"/>
            <a:ext cx="28098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panj\AppData\Local\Temp\msohtmlclip1\02\clip_image001.png">
            <a:extLst>
              <a:ext uri="{FF2B5EF4-FFF2-40B4-BE49-F238E27FC236}">
                <a16:creationId xmlns:a16="http://schemas.microsoft.com/office/drawing/2014/main" id="{889E6A39-76F9-4B2D-9CDD-543FCCCA2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07124"/>
            <a:ext cx="27717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BA76A2E-C9AA-4F24-9D5C-ABECF5A9544F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D3AF5DFC-83E6-4A38-A3A9-CBFAAFC5E0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4221088"/>
            <a:ext cx="2952403" cy="1600843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Naam</a:t>
            </a:r>
            <a:br>
              <a:rPr lang="nl-NL" dirty="0"/>
            </a:br>
            <a:r>
              <a:rPr lang="nl-NL" dirty="0"/>
              <a:t>E-mailadres</a:t>
            </a:r>
            <a:br>
              <a:rPr lang="nl-NL" dirty="0"/>
            </a:br>
            <a:r>
              <a:rPr lang="nl-NL" dirty="0"/>
              <a:t>Telefoonnummer</a:t>
            </a:r>
          </a:p>
        </p:txBody>
      </p:sp>
    </p:spTree>
    <p:extLst>
      <p:ext uri="{BB962C8B-B14F-4D97-AF65-F5344CB8AC3E}">
        <p14:creationId xmlns:p14="http://schemas.microsoft.com/office/powerpoint/2010/main" val="86024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AABF6-DB0C-4F9D-92A5-FB325597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820B04-EF84-4E59-A1D6-7E3FA0CF5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8800" y="1440000"/>
            <a:ext cx="7574400" cy="486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69459AD-39A8-45E7-9615-44E8027A74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079500"/>
            <a:ext cx="3704400" cy="5346000"/>
          </a:xfrm>
          <a:solidFill>
            <a:schemeClr val="accent6"/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232B7DF-AFD9-477A-8C5B-7F7C0F6D8A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200001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Tekst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8EE136C-A1CB-4C75-AB37-6F7F7E8F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F4254A1B-B225-44B1-9927-3D718455C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440000"/>
            <a:ext cx="3600000" cy="486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afbeelding 5">
            <a:extLst>
              <a:ext uri="{FF2B5EF4-FFF2-40B4-BE49-F238E27FC236}">
                <a16:creationId xmlns:a16="http://schemas.microsoft.com/office/drawing/2014/main" id="{DACF8B63-4FFA-4AA5-94A1-9F4059A942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7600" y="1079500"/>
            <a:ext cx="3704400" cy="5346000"/>
          </a:xfrm>
          <a:solidFill>
            <a:schemeClr val="accent6"/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B9C29F23-EF5B-49E5-ACBE-F382D42AFA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14400" y="1440000"/>
            <a:ext cx="3600000" cy="486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99133D32-CF37-4231-9245-DEAEA4B02C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328188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- Tekst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AABF6-DB0C-4F9D-92A5-FB325597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820B04-EF84-4E59-A1D6-7E3FA0CF5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8800" y="1440000"/>
            <a:ext cx="3600000" cy="486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69459AD-39A8-45E7-9615-44E8027A74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079500"/>
            <a:ext cx="3704400" cy="5346000"/>
          </a:xfrm>
          <a:solidFill>
            <a:schemeClr val="accent6"/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9B8D60D-F13C-499A-8674-F13F4ED828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53200" y="1443450"/>
            <a:ext cx="3600000" cy="486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098C2CAC-C1D7-4C63-811D-E9014FF37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290373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AABF6-DB0C-4F9D-92A5-FB325597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69459AD-39A8-45E7-9615-44E8027A74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079500"/>
            <a:ext cx="12192000" cy="5346000"/>
          </a:xfrm>
          <a:solidFill>
            <a:schemeClr val="accent6"/>
          </a:solidFill>
        </p:spPr>
        <p:txBody>
          <a:bodyPr lIns="1440000" tIns="720000"/>
          <a:lstStyle>
            <a:lvl1pPr marL="0" indent="0" algn="l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820B04-EF84-4E59-A1D6-7E3FA0CF5D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24192" y="1749888"/>
            <a:ext cx="4367808" cy="4005224"/>
          </a:xfrm>
          <a:solidFill>
            <a:schemeClr val="bg1">
              <a:alpha val="90000"/>
            </a:schemeClr>
          </a:solidFill>
        </p:spPr>
        <p:txBody>
          <a:bodyPr lIns="360000" tIns="180000" rIns="180000" bIns="180000" anchor="ctr" anchorCtr="0"/>
          <a:lstStyle>
            <a:lvl1pPr marL="0" indent="0">
              <a:buNone/>
              <a:defRPr sz="3200"/>
            </a:lvl1pPr>
          </a:lstStyle>
          <a:p>
            <a:pPr lvl="0"/>
            <a:r>
              <a:rPr lang="nl-NL" dirty="0"/>
              <a:t>[quote]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155F7959-7AFD-4FCC-AB0E-FE315A7C6F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32304" y="6426000"/>
            <a:ext cx="2820896" cy="432000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[Twitter hashtag]</a:t>
            </a:r>
          </a:p>
        </p:txBody>
      </p:sp>
    </p:spTree>
    <p:extLst>
      <p:ext uri="{BB962C8B-B14F-4D97-AF65-F5344CB8AC3E}">
        <p14:creationId xmlns:p14="http://schemas.microsoft.com/office/powerpoint/2010/main" val="244449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43200" y="2142000"/>
            <a:ext cx="10905600" cy="393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 sz="180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540000" tIns="144000" rIns="180000" bIns="144000" rtlCol="0" anchor="ctr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540000" y="1440000"/>
            <a:ext cx="11113200" cy="486049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BF7E4D9-4961-47D7-8900-3007FE32EBE8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11" descr="C:\Users\spanj\AppData\Local\Temp\msohtmlclip1\02\clip_image010.png">
            <a:extLst>
              <a:ext uri="{FF2B5EF4-FFF2-40B4-BE49-F238E27FC236}">
                <a16:creationId xmlns:a16="http://schemas.microsoft.com/office/drawing/2014/main" id="{DC4E7B6A-4AA3-4B60-B08D-1713E338BB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6594375"/>
            <a:ext cx="9429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67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1" r:id="rId4"/>
    <p:sldLayoutId id="2147483667" r:id="rId5"/>
    <p:sldLayoutId id="2147483668" r:id="rId6"/>
    <p:sldLayoutId id="2147483652" r:id="rId7"/>
    <p:sldLayoutId id="2147483666" r:id="rId8"/>
    <p:sldLayoutId id="2147483669" r:id="rId9"/>
    <p:sldLayoutId id="2147483654" r:id="rId10"/>
    <p:sldLayoutId id="2147483655" r:id="rId11"/>
    <p:sldLayoutId id="2147483663" r:id="rId12"/>
    <p:sldLayoutId id="214748366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00" indent="-144000" algn="l" defTabSz="914400" rtl="0" eaLnBrk="1" latinLnBrk="0" hangingPunct="1">
        <a:spcBef>
          <a:spcPts val="0"/>
        </a:spcBef>
        <a:spcAft>
          <a:spcPts val="400"/>
        </a:spcAft>
        <a:buFont typeface="Arial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44000" algn="l" defTabSz="914400" rtl="0" eaLnBrk="1" latinLnBrk="0" hangingPunct="1">
        <a:spcBef>
          <a:spcPts val="0"/>
        </a:spcBef>
        <a:spcAft>
          <a:spcPts val="400"/>
        </a:spcAft>
        <a:buSzPct val="80000"/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43200" y="2142000"/>
            <a:ext cx="10905600" cy="393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 sz="180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540000" tIns="144000" rIns="180000" bIns="144000" rtlCol="0" anchor="ctr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540000" y="1440000"/>
            <a:ext cx="11113200" cy="486049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BF7E4D9-4961-47D7-8900-3007FE32EBE8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11" descr="C:\Users\spanj\AppData\Local\Temp\msohtmlclip1\02\clip_image010.png">
            <a:extLst>
              <a:ext uri="{FF2B5EF4-FFF2-40B4-BE49-F238E27FC236}">
                <a16:creationId xmlns:a16="http://schemas.microsoft.com/office/drawing/2014/main" id="{DC4E7B6A-4AA3-4B60-B08D-1713E338BB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6594375"/>
            <a:ext cx="9429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92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00" indent="-144000" algn="l" defTabSz="914400" rtl="0" eaLnBrk="1" latinLnBrk="0" hangingPunct="1">
        <a:spcBef>
          <a:spcPts val="0"/>
        </a:spcBef>
        <a:spcAft>
          <a:spcPts val="400"/>
        </a:spcAft>
        <a:buFont typeface="Arial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44000" algn="l" defTabSz="914400" rtl="0" eaLnBrk="1" latinLnBrk="0" hangingPunct="1">
        <a:spcBef>
          <a:spcPts val="0"/>
        </a:spcBef>
        <a:spcAft>
          <a:spcPts val="400"/>
        </a:spcAft>
        <a:buSzPct val="80000"/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43200" y="2142000"/>
            <a:ext cx="10905600" cy="393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 sz="180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540000" tIns="144000" rIns="180000" bIns="144000" rtlCol="0" anchor="ctr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540000" y="1440000"/>
            <a:ext cx="11113200" cy="486049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BF7E4D9-4961-47D7-8900-3007FE32EBE8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11" descr="C:\Users\spanj\AppData\Local\Temp\msohtmlclip1\02\clip_image010.png">
            <a:extLst>
              <a:ext uri="{FF2B5EF4-FFF2-40B4-BE49-F238E27FC236}">
                <a16:creationId xmlns:a16="http://schemas.microsoft.com/office/drawing/2014/main" id="{DC4E7B6A-4AA3-4B60-B08D-1713E338BB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6594375"/>
            <a:ext cx="9429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54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00" indent="-144000" algn="l" defTabSz="914400" rtl="0" eaLnBrk="1" latinLnBrk="0" hangingPunct="1">
        <a:spcBef>
          <a:spcPts val="0"/>
        </a:spcBef>
        <a:spcAft>
          <a:spcPts val="400"/>
        </a:spcAft>
        <a:buFont typeface="Arial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44000" algn="l" defTabSz="914400" rtl="0" eaLnBrk="1" latinLnBrk="0" hangingPunct="1">
        <a:spcBef>
          <a:spcPts val="0"/>
        </a:spcBef>
        <a:spcAft>
          <a:spcPts val="400"/>
        </a:spcAft>
        <a:buSzPct val="80000"/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43200" y="2142000"/>
            <a:ext cx="10905600" cy="393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 sz="180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540000" tIns="144000" rIns="180000" bIns="144000" rtlCol="0" anchor="ctr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540000" y="1440000"/>
            <a:ext cx="11113200" cy="486049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BF7E4D9-4961-47D7-8900-3007FE32EBE8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11" descr="C:\Users\spanj\AppData\Local\Temp\msohtmlclip1\02\clip_image010.png">
            <a:extLst>
              <a:ext uri="{FF2B5EF4-FFF2-40B4-BE49-F238E27FC236}">
                <a16:creationId xmlns:a16="http://schemas.microsoft.com/office/drawing/2014/main" id="{DC4E7B6A-4AA3-4B60-B08D-1713E338BB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6594375"/>
            <a:ext cx="9429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3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00" indent="-144000" algn="l" defTabSz="914400" rtl="0" eaLnBrk="1" latinLnBrk="0" hangingPunct="1">
        <a:spcBef>
          <a:spcPts val="0"/>
        </a:spcBef>
        <a:spcAft>
          <a:spcPts val="400"/>
        </a:spcAft>
        <a:buFont typeface="Arial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44000" algn="l" defTabSz="914400" rtl="0" eaLnBrk="1" latinLnBrk="0" hangingPunct="1">
        <a:spcBef>
          <a:spcPts val="0"/>
        </a:spcBef>
        <a:spcAft>
          <a:spcPts val="400"/>
        </a:spcAft>
        <a:buSzPct val="80000"/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58241D4-71C6-4C9D-AC97-0E7CE48D4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26000"/>
            <a:ext cx="12192000" cy="900000"/>
          </a:xfrm>
        </p:spPr>
        <p:txBody>
          <a:bodyPr/>
          <a:lstStyle/>
          <a:p>
            <a:r>
              <a:rPr lang="nl-NL" sz="3600" b="1" dirty="0"/>
              <a:t>Meer dan tussen wal en schip</a:t>
            </a:r>
            <a:br>
              <a:rPr lang="nl-NL" sz="3600" b="1" dirty="0"/>
            </a:br>
            <a:r>
              <a:rPr lang="nl-NL" sz="3600" b="1" dirty="0"/>
              <a:t>Trendstudie t.b.v. G40 en M50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4809ADF-4C3D-4764-85FA-34F2A1F50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92307" y="5713828"/>
            <a:ext cx="3500724" cy="273557"/>
          </a:xfrm>
        </p:spPr>
        <p:txBody>
          <a:bodyPr/>
          <a:lstStyle/>
          <a:p>
            <a:r>
              <a:rPr lang="nl-NL" sz="2000" b="1" dirty="0"/>
              <a:t>Koos van Dijken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C6BEFAE-002D-47BA-B150-3C3FD70675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04839" y="6127971"/>
            <a:ext cx="3044996" cy="169277"/>
          </a:xfrm>
        </p:spPr>
        <p:txBody>
          <a:bodyPr/>
          <a:lstStyle/>
          <a:p>
            <a:r>
              <a:rPr lang="nl-NL" sz="1600" b="1" dirty="0"/>
              <a:t>Zeist, 8-10-2021</a:t>
            </a:r>
          </a:p>
        </p:txBody>
      </p:sp>
      <p:pic>
        <p:nvPicPr>
          <p:cNvPr id="7" name="Afbeelding 6" descr="Afbeelding met tekst, buiten&#10;&#10;Automatisch gegenereerde beschrijving">
            <a:extLst>
              <a:ext uri="{FF2B5EF4-FFF2-40B4-BE49-F238E27FC236}">
                <a16:creationId xmlns:a16="http://schemas.microsoft.com/office/drawing/2014/main" id="{F6DE45B7-6E13-4303-8487-84278D723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6814148" cy="4329248"/>
          </a:xfrm>
          <a:prstGeom prst="rect">
            <a:avLst/>
          </a:prstGeom>
        </p:spPr>
      </p:pic>
      <p:pic>
        <p:nvPicPr>
          <p:cNvPr id="6" name="Afbeelding 5" descr="Afbeelding met tekst, water, lucht, buiten&#10;&#10;Automatisch gegenereerde beschrijving">
            <a:extLst>
              <a:ext uri="{FF2B5EF4-FFF2-40B4-BE49-F238E27FC236}">
                <a16:creationId xmlns:a16="http://schemas.microsoft.com/office/drawing/2014/main" id="{AD30ECE5-D41E-425C-B3DE-49AE246A5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195" y="1209737"/>
            <a:ext cx="5167771" cy="431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3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553487A-A0E9-432F-BAAD-44F211DC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dirty="0"/>
              <a:t>Verwachte omvang bevolking 2020-2050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D26545-0EE7-4686-AA01-84DB998F6E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8" name="Afbeelding 27" descr="Afbeelding met tekst&#10;&#10;Automatisch gegenereerde beschrijving">
            <a:extLst>
              <a:ext uri="{FF2B5EF4-FFF2-40B4-BE49-F238E27FC236}">
                <a16:creationId xmlns:a16="http://schemas.microsoft.com/office/drawing/2014/main" id="{E4FDBA7F-082B-4C40-BC45-61D747C324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2" t="191568" r="-37802" b="-191568"/>
          <a:stretch/>
        </p:blipFill>
        <p:spPr>
          <a:xfrm>
            <a:off x="5646102" y="1111815"/>
            <a:ext cx="7191375" cy="1066800"/>
          </a:xfrm>
          <a:prstGeom prst="rect">
            <a:avLst/>
          </a:prstGeom>
        </p:spPr>
      </p:pic>
      <p:grpSp>
        <p:nvGrpSpPr>
          <p:cNvPr id="46" name="Groep 45">
            <a:extLst>
              <a:ext uri="{FF2B5EF4-FFF2-40B4-BE49-F238E27FC236}">
                <a16:creationId xmlns:a16="http://schemas.microsoft.com/office/drawing/2014/main" id="{35684C24-C984-4308-AD6C-51ACEF2E5336}"/>
              </a:ext>
            </a:extLst>
          </p:cNvPr>
          <p:cNvGrpSpPr/>
          <p:nvPr/>
        </p:nvGrpSpPr>
        <p:grpSpPr>
          <a:xfrm>
            <a:off x="-11041" y="1102594"/>
            <a:ext cx="12238341" cy="5323406"/>
            <a:chOff x="-11041" y="1102594"/>
            <a:chExt cx="12238341" cy="5323406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877FCCF9-E0BE-4DB7-A6A3-D13BB7777802}"/>
                </a:ext>
              </a:extLst>
            </p:cNvPr>
            <p:cNvGrpSpPr/>
            <p:nvPr/>
          </p:nvGrpSpPr>
          <p:grpSpPr>
            <a:xfrm>
              <a:off x="-11041" y="1102594"/>
              <a:ext cx="12238341" cy="5323406"/>
              <a:chOff x="-49136" y="1102594"/>
              <a:chExt cx="12238341" cy="5323406"/>
            </a:xfrm>
          </p:grpSpPr>
          <p:pic>
            <p:nvPicPr>
              <p:cNvPr id="5" name="Afbeelding 4" descr="Afbeelding met tekst&#10;&#10;Automatisch gegenereerde beschrijving">
                <a:extLst>
                  <a:ext uri="{FF2B5EF4-FFF2-40B4-BE49-F238E27FC236}">
                    <a16:creationId xmlns:a16="http://schemas.microsoft.com/office/drawing/2014/main" id="{E269A34C-0A82-4538-8C83-2DC9451375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732"/>
              <a:stretch/>
            </p:blipFill>
            <p:spPr>
              <a:xfrm>
                <a:off x="-49136" y="1105549"/>
                <a:ext cx="5665648" cy="1008112"/>
              </a:xfrm>
              <a:prstGeom prst="rect">
                <a:avLst/>
              </a:prstGeom>
            </p:spPr>
          </p:pic>
          <p:pic>
            <p:nvPicPr>
              <p:cNvPr id="10" name="Afbeelding 9" descr="Afbeelding met tekst, natuur&#10;&#10;Automatisch gegenereerde beschrijving">
                <a:extLst>
                  <a:ext uri="{FF2B5EF4-FFF2-40B4-BE49-F238E27FC236}">
                    <a16:creationId xmlns:a16="http://schemas.microsoft.com/office/drawing/2014/main" id="{1EC69D2F-246E-4DD9-B451-9CC41CB64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155628"/>
                <a:ext cx="5616512" cy="1340832"/>
              </a:xfrm>
              <a:prstGeom prst="rect">
                <a:avLst/>
              </a:prstGeom>
            </p:spPr>
          </p:pic>
          <p:pic>
            <p:nvPicPr>
              <p:cNvPr id="15" name="Afbeelding 14" descr="Afbeelding met tekst&#10;&#10;Automatisch gegenereerde beschrijving">
                <a:extLst>
                  <a:ext uri="{FF2B5EF4-FFF2-40B4-BE49-F238E27FC236}">
                    <a16:creationId xmlns:a16="http://schemas.microsoft.com/office/drawing/2014/main" id="{0DCCB561-D7D5-460F-909B-33D6E368BA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742"/>
              <a:stretch/>
            </p:blipFill>
            <p:spPr>
              <a:xfrm>
                <a:off x="-24568" y="3517899"/>
                <a:ext cx="5616512" cy="1753810"/>
              </a:xfrm>
              <a:prstGeom prst="rect">
                <a:avLst/>
              </a:prstGeom>
            </p:spPr>
          </p:pic>
          <p:pic>
            <p:nvPicPr>
              <p:cNvPr id="17" name="Afbeelding 16" descr="Afbeelding met tekst, gras, buiten, veld&#10;&#10;Automatisch gegenereerde beschrijving">
                <a:extLst>
                  <a:ext uri="{FF2B5EF4-FFF2-40B4-BE49-F238E27FC236}">
                    <a16:creationId xmlns:a16="http://schemas.microsoft.com/office/drawing/2014/main" id="{BDA5B985-C54D-47D0-83FE-D7C35219AB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79" b="-1"/>
              <a:stretch/>
            </p:blipFill>
            <p:spPr>
              <a:xfrm>
                <a:off x="6744073" y="2161059"/>
                <a:ext cx="5445132" cy="1632039"/>
              </a:xfrm>
              <a:prstGeom prst="rect">
                <a:avLst/>
              </a:prstGeom>
            </p:spPr>
          </p:pic>
          <p:pic>
            <p:nvPicPr>
              <p:cNvPr id="22" name="Afbeelding 21" descr="Afbeelding met tekst, boom, buiten&#10;&#10;Automatisch gegenereerde beschrijving">
                <a:extLst>
                  <a:ext uri="{FF2B5EF4-FFF2-40B4-BE49-F238E27FC236}">
                    <a16:creationId xmlns:a16="http://schemas.microsoft.com/office/drawing/2014/main" id="{8BB3D249-C284-47B4-8CBC-7652EC086D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912"/>
              <a:stretch/>
            </p:blipFill>
            <p:spPr>
              <a:xfrm>
                <a:off x="6855419" y="5027931"/>
                <a:ext cx="5323689" cy="1365262"/>
              </a:xfrm>
              <a:prstGeom prst="rect">
                <a:avLst/>
              </a:prstGeom>
            </p:spPr>
          </p:pic>
          <p:pic>
            <p:nvPicPr>
              <p:cNvPr id="24" name="Afbeelding 23" descr="Afbeelding met tekst&#10;&#10;Automatisch gegenereerde beschrijving">
                <a:extLst>
                  <a:ext uri="{FF2B5EF4-FFF2-40B4-BE49-F238E27FC236}">
                    <a16:creationId xmlns:a16="http://schemas.microsoft.com/office/drawing/2014/main" id="{9FB393FB-82F7-471A-9064-072F830041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384" b="18836"/>
              <a:stretch/>
            </p:blipFill>
            <p:spPr>
              <a:xfrm>
                <a:off x="3156" y="5312709"/>
                <a:ext cx="5613356" cy="1113291"/>
              </a:xfrm>
              <a:prstGeom prst="rect">
                <a:avLst/>
              </a:prstGeom>
            </p:spPr>
          </p:pic>
          <p:pic>
            <p:nvPicPr>
              <p:cNvPr id="31" name="Afbeelding 30">
                <a:extLst>
                  <a:ext uri="{FF2B5EF4-FFF2-40B4-BE49-F238E27FC236}">
                    <a16:creationId xmlns:a16="http://schemas.microsoft.com/office/drawing/2014/main" id="{F82759F0-E8C4-4EB2-B364-BD1871538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4729" y="3827316"/>
                <a:ext cx="5323689" cy="1181100"/>
              </a:xfrm>
              <a:prstGeom prst="rect">
                <a:avLst/>
              </a:prstGeom>
            </p:spPr>
          </p:pic>
          <p:pic>
            <p:nvPicPr>
              <p:cNvPr id="33" name="Afbeelding 32" descr="Afbeelding met tekst&#10;&#10;Automatisch gegenereerde beschrijving">
                <a:extLst>
                  <a:ext uri="{FF2B5EF4-FFF2-40B4-BE49-F238E27FC236}">
                    <a16:creationId xmlns:a16="http://schemas.microsoft.com/office/drawing/2014/main" id="{31BBED15-24D0-425E-963A-01B9C49E44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1879" y="1102594"/>
                <a:ext cx="5343525" cy="1019175"/>
              </a:xfrm>
              <a:prstGeom prst="rect">
                <a:avLst/>
              </a:prstGeom>
            </p:spPr>
          </p:pic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023B098A-40EC-4572-BC37-A1B7C8B91A0A}"/>
                  </a:ext>
                </a:extLst>
              </p:cNvPr>
              <p:cNvSpPr/>
              <p:nvPr/>
            </p:nvSpPr>
            <p:spPr>
              <a:xfrm>
                <a:off x="5447928" y="1111815"/>
                <a:ext cx="1441369" cy="53141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pic>
          <p:nvPicPr>
            <p:cNvPr id="40" name="Afbeelding 39">
              <a:extLst>
                <a:ext uri="{FF2B5EF4-FFF2-40B4-BE49-F238E27FC236}">
                  <a16:creationId xmlns:a16="http://schemas.microsoft.com/office/drawing/2014/main" id="{93DA6A28-AFA5-42EB-BB12-7C7CD1B300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71"/>
            <a:stretch/>
          </p:blipFill>
          <p:spPr>
            <a:xfrm>
              <a:off x="5704975" y="1687707"/>
              <a:ext cx="1127460" cy="1108655"/>
            </a:xfrm>
            <a:prstGeom prst="rect">
              <a:avLst/>
            </a:prstGeom>
          </p:spPr>
        </p:pic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E4F25E0F-0D4F-480B-90B2-EA92CAAC0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475"/>
            <a:stretch/>
          </p:blipFill>
          <p:spPr>
            <a:xfrm>
              <a:off x="5504631" y="3799602"/>
              <a:ext cx="1364578" cy="1202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609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553487A-A0E9-432F-BAAD-44F211DC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/>
              <a:t>Enkele trends en opgaven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D26545-0EE7-4686-AA01-84DB998F6E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EA7996E8-C0E6-49AA-909D-DDB901E59C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59896" y="1260619"/>
            <a:ext cx="7032104" cy="5115952"/>
          </a:xfrm>
        </p:spPr>
        <p:txBody>
          <a:bodyPr/>
          <a:lstStyle/>
          <a:p>
            <a:pPr marL="444500" indent="-4445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Demografie: een gegeven of een keuze? </a:t>
            </a:r>
          </a:p>
          <a:p>
            <a:pPr marL="444500" indent="-4445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Krimp potentiële beroepsbevolking grote bedreiging voor de M50-gemeenten</a:t>
            </a:r>
          </a:p>
          <a:p>
            <a:pPr marL="444500" indent="-4445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Krachtig beleid dat arbeidsproductiviteit en arbeidsparticipatie vergroot nodig</a:t>
            </a:r>
          </a:p>
          <a:p>
            <a:pPr marL="444500" indent="-4445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Relatief beperkte problematiek binnenstad in de M50 vanwege corona</a:t>
            </a:r>
          </a:p>
          <a:p>
            <a:pPr marL="444500" indent="-4445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Meer inzicht in kansenongelijkheid: aanzet tot actie?</a:t>
            </a:r>
          </a:p>
          <a:p>
            <a:pPr marL="444500" indent="-4445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Duurzaamheid grote opgave én enorme kansen</a:t>
            </a:r>
          </a:p>
          <a:p>
            <a:pPr marL="444500" indent="-4445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444500" indent="-444500">
              <a:spcBef>
                <a:spcPts val="2400"/>
              </a:spcBef>
              <a:spcAft>
                <a:spcPts val="2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444500" indent="-4445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nl-NL" sz="3200" dirty="0"/>
          </a:p>
        </p:txBody>
      </p:sp>
      <p:pic>
        <p:nvPicPr>
          <p:cNvPr id="13" name="Afbeelding 12" descr="Afbeelding met kaart&#10;&#10;Automatisch gegenereerde beschrijving">
            <a:extLst>
              <a:ext uri="{FF2B5EF4-FFF2-40B4-BE49-F238E27FC236}">
                <a16:creationId xmlns:a16="http://schemas.microsoft.com/office/drawing/2014/main" id="{CDA8E82F-A1F1-4B8A-A4D2-796E43AF7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837578"/>
            <a:ext cx="4533915" cy="253899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30CBDD7-AF19-4CDD-B980-394819C24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2" y="1277400"/>
            <a:ext cx="4874160" cy="24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4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553487A-A0E9-432F-BAAD-44F211DC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/>
              <a:t>Demografie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D26545-0EE7-4686-AA01-84DB998F6E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EA7996E8-C0E6-49AA-909D-DDB901E59C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47928" y="1251232"/>
            <a:ext cx="6552728" cy="5174768"/>
          </a:xfrm>
        </p:spPr>
        <p:txBody>
          <a:bodyPr/>
          <a:lstStyle/>
          <a:p>
            <a:pPr marL="444500" indent="-444500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Grote bandbreedte in prognose bevolking (17 tot 21 mln. in 2050)</a:t>
            </a:r>
          </a:p>
          <a:p>
            <a:pPr marL="444500" indent="-4445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Dé determinant is het saldo van de buitenlandse migratie</a:t>
            </a:r>
          </a:p>
          <a:p>
            <a:pPr marL="444500" indent="-4445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Krimp potentiële beroepsbevolking is bedreiging</a:t>
            </a:r>
          </a:p>
          <a:p>
            <a:pPr marL="444500" indent="-4445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Bevolkingsontwikkeling is geen gegeven: keuzes zijn mogelijk</a:t>
            </a:r>
          </a:p>
          <a:p>
            <a:pPr marL="989013" lvl="1" indent="-446088">
              <a:spcAft>
                <a:spcPts val="120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</a:pPr>
            <a:r>
              <a:rPr lang="nl-NL" sz="2400" dirty="0"/>
              <a:t>korte of lange termijn?</a:t>
            </a:r>
          </a:p>
          <a:p>
            <a:pPr marL="989013" lvl="1" indent="-446088">
              <a:spcAft>
                <a:spcPts val="120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</a:pPr>
            <a:r>
              <a:rPr lang="nl-NL" sz="2400" dirty="0"/>
              <a:t>tijdelijke of structurele oplossing?</a:t>
            </a:r>
          </a:p>
          <a:p>
            <a:pPr marL="444500" indent="-4445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444500" indent="-4445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444500" indent="-4445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nl-NL" sz="32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C727B6E-C409-4E1F-9E5E-AEC722611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384049"/>
            <a:ext cx="4752528" cy="2924633"/>
          </a:xfrm>
          <a:prstGeom prst="rect">
            <a:avLst/>
          </a:prstGeom>
        </p:spPr>
      </p:pic>
      <p:pic>
        <p:nvPicPr>
          <p:cNvPr id="8" name="Afbeelding 7" descr="Afbeelding met kaart&#10;&#10;Automatisch gegenereerde beschrijving">
            <a:extLst>
              <a:ext uri="{FF2B5EF4-FFF2-40B4-BE49-F238E27FC236}">
                <a16:creationId xmlns:a16="http://schemas.microsoft.com/office/drawing/2014/main" id="{4E84A011-22D8-4188-87E7-559063B179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5" t="-530" r="855" b="28014"/>
          <a:stretch/>
        </p:blipFill>
        <p:spPr>
          <a:xfrm>
            <a:off x="695400" y="4283031"/>
            <a:ext cx="4128120" cy="213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8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2DEE3-1D93-4077-8FEF-F8198165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Krimp potentiële beroepsbevolking belemmert economische ontwikkeling komende 30 jaar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0B0B431-7E9D-424C-B4B9-B26EEE8D36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A5FAB39-E145-44CD-9306-9EE67B620AE8}"/>
              </a:ext>
            </a:extLst>
          </p:cNvPr>
          <p:cNvSpPr txBox="1"/>
          <p:nvPr/>
        </p:nvSpPr>
        <p:spPr>
          <a:xfrm>
            <a:off x="10584" y="1412776"/>
            <a:ext cx="24160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Toe- en afname</a:t>
            </a:r>
          </a:p>
          <a:p>
            <a:r>
              <a:rPr lang="nl-NL" dirty="0"/>
              <a:t>potentiële beroeps-</a:t>
            </a:r>
          </a:p>
          <a:p>
            <a:r>
              <a:rPr lang="nl-NL" dirty="0"/>
              <a:t>bevolking (15-75 jaar)</a:t>
            </a:r>
          </a:p>
          <a:p>
            <a:r>
              <a:rPr lang="nl-NL" dirty="0"/>
              <a:t>van 2020-2050 in</a:t>
            </a:r>
          </a:p>
          <a:p>
            <a:r>
              <a:rPr lang="nl-NL" dirty="0"/>
              <a:t>procenten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4F1EB71-A485-45DD-B7AC-6C892D651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190" y="1080000"/>
            <a:ext cx="8053842" cy="5346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C49C755-EEC1-404E-B42F-FEB29E20614A}"/>
              </a:ext>
            </a:extLst>
          </p:cNvPr>
          <p:cNvSpPr txBox="1"/>
          <p:nvPr/>
        </p:nvSpPr>
        <p:spPr>
          <a:xfrm>
            <a:off x="13008" y="3429000"/>
            <a:ext cx="380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Beschikbaar in CBS – Statline</a:t>
            </a:r>
          </a:p>
          <a:p>
            <a:r>
              <a:rPr lang="nl-NL" dirty="0"/>
              <a:t>voor alle G40-gemeenten</a:t>
            </a:r>
          </a:p>
          <a:p>
            <a:r>
              <a:rPr lang="nl-NL" dirty="0"/>
              <a:t>en voor slechts 17 M50-gemeenten</a:t>
            </a:r>
          </a:p>
        </p:txBody>
      </p:sp>
    </p:spTree>
    <p:extLst>
      <p:ext uri="{BB962C8B-B14F-4D97-AF65-F5344CB8AC3E}">
        <p14:creationId xmlns:p14="http://schemas.microsoft.com/office/powerpoint/2010/main" val="333956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2DEE3-1D93-4077-8FEF-F8198165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Krimp beroepsbevolking belemmert economische ontwikkeling komende 15 jaar al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0B0B431-7E9D-424C-B4B9-B26EEE8D36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A5FAB39-E145-44CD-9306-9EE67B620AE8}"/>
              </a:ext>
            </a:extLst>
          </p:cNvPr>
          <p:cNvSpPr txBox="1"/>
          <p:nvPr/>
        </p:nvSpPr>
        <p:spPr>
          <a:xfrm>
            <a:off x="10584" y="1412776"/>
            <a:ext cx="25442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Toe- en afname</a:t>
            </a:r>
          </a:p>
          <a:p>
            <a:r>
              <a:rPr lang="nl-NL" dirty="0"/>
              <a:t>potentiële beroeps-</a:t>
            </a:r>
          </a:p>
          <a:p>
            <a:r>
              <a:rPr lang="nl-NL" dirty="0"/>
              <a:t>bevolking (</a:t>
            </a:r>
            <a:r>
              <a:rPr lang="nl-NL" u="sng" dirty="0"/>
              <a:t>20 - 65 jaar</a:t>
            </a:r>
            <a:r>
              <a:rPr lang="nl-NL" dirty="0"/>
              <a:t>)</a:t>
            </a:r>
          </a:p>
          <a:p>
            <a:r>
              <a:rPr lang="nl-NL" dirty="0"/>
              <a:t>van 2020-2035 in</a:t>
            </a:r>
          </a:p>
          <a:p>
            <a:r>
              <a:rPr lang="nl-NL" dirty="0"/>
              <a:t>procenten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362019-809A-4816-B1A6-289839794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1080000"/>
            <a:ext cx="7619480" cy="53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3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2DEE3-1D93-4077-8FEF-F8198165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/>
              <a:t>“Onbenutte arbeidspotentieel” in 2019 in procenten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0B0B431-7E9D-424C-B4B9-B26EEE8D36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CD76E1C-CE45-4B2B-951E-DAAD8A4A3C86}"/>
              </a:ext>
            </a:extLst>
          </p:cNvPr>
          <p:cNvSpPr txBox="1"/>
          <p:nvPr/>
        </p:nvSpPr>
        <p:spPr>
          <a:xfrm>
            <a:off x="82264" y="1336500"/>
            <a:ext cx="212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Uitkeringen 2019:</a:t>
            </a:r>
          </a:p>
          <a:p>
            <a:r>
              <a:rPr lang="nl-NL" dirty="0"/>
              <a:t>+ </a:t>
            </a:r>
            <a:r>
              <a:rPr lang="nl-NL" dirty="0" err="1"/>
              <a:t>ww</a:t>
            </a:r>
            <a:endParaRPr lang="nl-NL" dirty="0"/>
          </a:p>
          <a:p>
            <a:r>
              <a:rPr lang="nl-NL" dirty="0"/>
              <a:t>+ bijstand tot </a:t>
            </a:r>
            <a:r>
              <a:rPr lang="nl-NL" dirty="0" err="1"/>
              <a:t>aow</a:t>
            </a:r>
            <a:r>
              <a:rPr lang="nl-NL" dirty="0"/>
              <a:t> + </a:t>
            </a:r>
            <a:r>
              <a:rPr lang="nl-NL" dirty="0" err="1"/>
              <a:t>ao</a:t>
            </a:r>
            <a:endParaRPr lang="nl-NL" dirty="0"/>
          </a:p>
          <a:p>
            <a:r>
              <a:rPr lang="nl-NL" dirty="0"/>
              <a:t>in procenten van</a:t>
            </a:r>
          </a:p>
          <a:p>
            <a:r>
              <a:rPr lang="nl-NL" dirty="0"/>
              <a:t>beroepsbevolking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3409A48-5674-4764-806D-9C025379E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127" y="1080000"/>
            <a:ext cx="8882402" cy="5346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D2D4075-785E-4E61-815E-437AADBCD138}"/>
              </a:ext>
            </a:extLst>
          </p:cNvPr>
          <p:cNvSpPr txBox="1"/>
          <p:nvPr/>
        </p:nvSpPr>
        <p:spPr>
          <a:xfrm>
            <a:off x="82264" y="3835083"/>
            <a:ext cx="2245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Meeste vijf</a:t>
            </a:r>
          </a:p>
          <a:p>
            <a:r>
              <a:rPr lang="nl-NL" dirty="0"/>
              <a:t>Gemiddeld NL</a:t>
            </a:r>
          </a:p>
          <a:p>
            <a:r>
              <a:rPr lang="nl-NL" dirty="0"/>
              <a:t>Gemiddeld M50</a:t>
            </a:r>
          </a:p>
          <a:p>
            <a:r>
              <a:rPr lang="nl-NL" dirty="0"/>
              <a:t>Minste vijf</a:t>
            </a:r>
          </a:p>
        </p:txBody>
      </p:sp>
    </p:spTree>
    <p:extLst>
      <p:ext uri="{BB962C8B-B14F-4D97-AF65-F5344CB8AC3E}">
        <p14:creationId xmlns:p14="http://schemas.microsoft.com/office/powerpoint/2010/main" val="17207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2DEE3-1D93-4077-8FEF-F8198165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/>
              <a:t>Kansenongelijkheid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0B0B431-7E9D-424C-B4B9-B26EEE8D36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8A11B0C-0CFA-4ECE-AB70-1F0F2AD1B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68" y="2218171"/>
            <a:ext cx="5967906" cy="358709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2D039CF-28DA-4342-8843-C72AF0BD7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24" y="2218171"/>
            <a:ext cx="6298718" cy="358709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D02CFCA-1015-4F4C-95E5-99E2C6B4E984}"/>
              </a:ext>
            </a:extLst>
          </p:cNvPr>
          <p:cNvSpPr txBox="1"/>
          <p:nvPr/>
        </p:nvSpPr>
        <p:spPr>
          <a:xfrm>
            <a:off x="260919" y="1314192"/>
            <a:ext cx="5314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Kansengelijkheid persoonlijk inkomen op 28-jarige</a:t>
            </a:r>
          </a:p>
          <a:p>
            <a:r>
              <a:rPr lang="nl-NL" dirty="0"/>
              <a:t>leeftijd</a:t>
            </a:r>
          </a:p>
          <a:p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1D2DF1-54C3-46D9-A6E6-F42D061D9668}"/>
              </a:ext>
            </a:extLst>
          </p:cNvPr>
          <p:cNvSpPr txBox="1"/>
          <p:nvPr/>
        </p:nvSpPr>
        <p:spPr>
          <a:xfrm>
            <a:off x="6023992" y="1331476"/>
            <a:ext cx="6058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kans op een persoonlijk laag inkomen in de onderkant</a:t>
            </a:r>
          </a:p>
          <a:p>
            <a:r>
              <a:rPr lang="nl-NL" dirty="0"/>
              <a:t>van de inkomensverdeling op 40-jarige leeftijd</a:t>
            </a:r>
          </a:p>
        </p:txBody>
      </p:sp>
    </p:spTree>
    <p:extLst>
      <p:ext uri="{BB962C8B-B14F-4D97-AF65-F5344CB8AC3E}">
        <p14:creationId xmlns:p14="http://schemas.microsoft.com/office/powerpoint/2010/main" val="48847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553487A-A0E9-432F-BAAD-44F211DC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dirty="0"/>
              <a:t>Percentage hernieuwbare energie in 2019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D26545-0EE7-4686-AA01-84DB998F6E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4CC89F0-E40A-47AC-87A9-3314E47F0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331" y="1080000"/>
            <a:ext cx="9571885" cy="53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23295"/>
      </p:ext>
    </p:extLst>
  </p:cSld>
  <p:clrMapOvr>
    <a:masterClrMapping/>
  </p:clrMapOvr>
</p:sld>
</file>

<file path=ppt/theme/theme1.xml><?xml version="1.0" encoding="utf-8"?>
<a:theme xmlns:a="http://schemas.openxmlformats.org/drawingml/2006/main" name="Platform31 - geel">
  <a:themeElements>
    <a:clrScheme name="Platform31 PP 16x9">
      <a:dk1>
        <a:sysClr val="windowText" lastClr="000000"/>
      </a:dk1>
      <a:lt1>
        <a:sysClr val="window" lastClr="FFFFFF"/>
      </a:lt1>
      <a:dk2>
        <a:srgbClr val="FDE727"/>
      </a:dk2>
      <a:lt2>
        <a:srgbClr val="FFFFFF"/>
      </a:lt2>
      <a:accent1>
        <a:srgbClr val="E04E39"/>
      </a:accent1>
      <a:accent2>
        <a:srgbClr val="00AFD7"/>
      </a:accent2>
      <a:accent3>
        <a:srgbClr val="B6BD0E"/>
      </a:accent3>
      <a:accent4>
        <a:srgbClr val="FDE727"/>
      </a:accent4>
      <a:accent5>
        <a:srgbClr val="7A99AC"/>
      </a:accent5>
      <a:accent6>
        <a:srgbClr val="DDDDDD"/>
      </a:accent6>
      <a:hlink>
        <a:srgbClr val="E04E39"/>
      </a:hlink>
      <a:folHlink>
        <a:srgbClr val="E04E39"/>
      </a:folHlink>
    </a:clrScheme>
    <a:fontScheme name="Platform3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tform31 16x9 presentatie.potx" id="{31A7CF3A-4DCB-47F3-AA6F-20A39F696018}" vid="{A2397A11-1831-4082-99D7-FB29EA7D508C}"/>
    </a:ext>
  </a:extLst>
</a:theme>
</file>

<file path=ppt/theme/theme2.xml><?xml version="1.0" encoding="utf-8"?>
<a:theme xmlns:a="http://schemas.openxmlformats.org/drawingml/2006/main" name="Platform31 - blauw">
  <a:themeElements>
    <a:clrScheme name="Platform31 PP blauw">
      <a:dk1>
        <a:sysClr val="windowText" lastClr="000000"/>
      </a:dk1>
      <a:lt1>
        <a:sysClr val="window" lastClr="FFFFFF"/>
      </a:lt1>
      <a:dk2>
        <a:srgbClr val="00AFD7"/>
      </a:dk2>
      <a:lt2>
        <a:srgbClr val="FFFFFF"/>
      </a:lt2>
      <a:accent1>
        <a:srgbClr val="E04E39"/>
      </a:accent1>
      <a:accent2>
        <a:srgbClr val="00AFD7"/>
      </a:accent2>
      <a:accent3>
        <a:srgbClr val="B6BD0E"/>
      </a:accent3>
      <a:accent4>
        <a:srgbClr val="FDE727"/>
      </a:accent4>
      <a:accent5>
        <a:srgbClr val="7A99AC"/>
      </a:accent5>
      <a:accent6>
        <a:srgbClr val="DDDDDD"/>
      </a:accent6>
      <a:hlink>
        <a:srgbClr val="E04E39"/>
      </a:hlink>
      <a:folHlink>
        <a:srgbClr val="E04E39"/>
      </a:folHlink>
    </a:clrScheme>
    <a:fontScheme name="Platform3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tform31 16x9 presentatie.potx" id="{31A7CF3A-4DCB-47F3-AA6F-20A39F696018}" vid="{B8B803D2-9229-43BE-BF74-A6ED1536B7A5}"/>
    </a:ext>
  </a:extLst>
</a:theme>
</file>

<file path=ppt/theme/theme3.xml><?xml version="1.0" encoding="utf-8"?>
<a:theme xmlns:a="http://schemas.openxmlformats.org/drawingml/2006/main" name="Platform31 - groen">
  <a:themeElements>
    <a:clrScheme name="Platform31 PP groen">
      <a:dk1>
        <a:sysClr val="windowText" lastClr="000000"/>
      </a:dk1>
      <a:lt1>
        <a:sysClr val="window" lastClr="FFFFFF"/>
      </a:lt1>
      <a:dk2>
        <a:srgbClr val="B6BD0E"/>
      </a:dk2>
      <a:lt2>
        <a:srgbClr val="FFFFFF"/>
      </a:lt2>
      <a:accent1>
        <a:srgbClr val="E04E39"/>
      </a:accent1>
      <a:accent2>
        <a:srgbClr val="00AFD7"/>
      </a:accent2>
      <a:accent3>
        <a:srgbClr val="B6BD0E"/>
      </a:accent3>
      <a:accent4>
        <a:srgbClr val="FDE727"/>
      </a:accent4>
      <a:accent5>
        <a:srgbClr val="7A99AC"/>
      </a:accent5>
      <a:accent6>
        <a:srgbClr val="DDDDDD"/>
      </a:accent6>
      <a:hlink>
        <a:srgbClr val="E04E39"/>
      </a:hlink>
      <a:folHlink>
        <a:srgbClr val="E04E39"/>
      </a:folHlink>
    </a:clrScheme>
    <a:fontScheme name="Platform3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tform31 16x9 presentatie.potx" id="{31A7CF3A-4DCB-47F3-AA6F-20A39F696018}" vid="{8D89E92D-293B-4133-B34B-781ABCB4545C}"/>
    </a:ext>
  </a:extLst>
</a:theme>
</file>

<file path=ppt/theme/theme4.xml><?xml version="1.0" encoding="utf-8"?>
<a:theme xmlns:a="http://schemas.openxmlformats.org/drawingml/2006/main" name="Platform31 - rood">
  <a:themeElements>
    <a:clrScheme name="Platform31 PP rood">
      <a:dk1>
        <a:sysClr val="windowText" lastClr="000000"/>
      </a:dk1>
      <a:lt1>
        <a:sysClr val="window" lastClr="FFFFFF"/>
      </a:lt1>
      <a:dk2>
        <a:srgbClr val="E04E39"/>
      </a:dk2>
      <a:lt2>
        <a:srgbClr val="FFFFFF"/>
      </a:lt2>
      <a:accent1>
        <a:srgbClr val="E04E39"/>
      </a:accent1>
      <a:accent2>
        <a:srgbClr val="00AFD7"/>
      </a:accent2>
      <a:accent3>
        <a:srgbClr val="B6BD0E"/>
      </a:accent3>
      <a:accent4>
        <a:srgbClr val="FDE727"/>
      </a:accent4>
      <a:accent5>
        <a:srgbClr val="7A99AC"/>
      </a:accent5>
      <a:accent6>
        <a:srgbClr val="DDDDDD"/>
      </a:accent6>
      <a:hlink>
        <a:srgbClr val="E04E39"/>
      </a:hlink>
      <a:folHlink>
        <a:srgbClr val="E04E39"/>
      </a:folHlink>
    </a:clrScheme>
    <a:fontScheme name="Platform3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tform31 16x9 presentatie.potx" id="{31A7CF3A-4DCB-47F3-AA6F-20A39F696018}" vid="{2BF2A6CB-D003-4A3D-B38C-1B28A53661E3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.xml>
</file>

<file path=docProps/app.xml><?xml version="1.0" encoding="utf-8"?>
<Properties xmlns="http://schemas.openxmlformats.org/officeDocument/2006/extended-properties" xmlns:vt="http://schemas.openxmlformats.org/officeDocument/2006/docPropsVTypes">
  <Template>Platform31 presentatie</Template>
  <TotalTime>4951</TotalTime>
  <Words>257</Words>
  <Application>Microsoft Office PowerPoint</Application>
  <PresentationFormat>Breedbeeld</PresentationFormat>
  <Paragraphs>62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Diatitels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Platform31 - geel</vt:lpstr>
      <vt:lpstr>Platform31 - blauw</vt:lpstr>
      <vt:lpstr>Platform31 - groen</vt:lpstr>
      <vt:lpstr>Platform31 - rood</vt:lpstr>
      <vt:lpstr>Meer dan tussen wal en schip Trendstudie t.b.v. G40 en M50</vt:lpstr>
      <vt:lpstr>Verwachte omvang bevolking 2020-2050</vt:lpstr>
      <vt:lpstr>Enkele trends en opgaven</vt:lpstr>
      <vt:lpstr>Demografie</vt:lpstr>
      <vt:lpstr>Krimp potentiële beroepsbevolking belemmert economische ontwikkeling komende 30 jaar</vt:lpstr>
      <vt:lpstr>Krimp beroepsbevolking belemmert economische ontwikkeling komende 15 jaar al</vt:lpstr>
      <vt:lpstr>“Onbenutte arbeidspotentieel” in 2019 in procenten</vt:lpstr>
      <vt:lpstr>Kansenongelijkheid</vt:lpstr>
      <vt:lpstr>Percentage hernieuwbare energie in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Inventarisatie best practices ondersteuning brede mkb</dc:title>
  <dc:creator>Joost van Hoorn</dc:creator>
  <dc:description>Template by Orange Pepper_x000d_
2012-2018</dc:description>
  <cp:lastModifiedBy>Riezen, Remco van</cp:lastModifiedBy>
  <cp:revision>185</cp:revision>
  <cp:lastPrinted>2021-10-07T23:28:23Z</cp:lastPrinted>
  <dcterms:created xsi:type="dcterms:W3CDTF">2019-01-14T12:51:45Z</dcterms:created>
  <dcterms:modified xsi:type="dcterms:W3CDTF">2021-10-08T06:29:06Z</dcterms:modified>
</cp:coreProperties>
</file>