
<file path=[Content_Types].xml><?xml version="1.0" encoding="utf-8"?>
<Types xmlns="http://schemas.openxmlformats.org/package/2006/content-types">
  <Default Extension="png" ContentType="image/png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8" r:id="rId2"/>
    <p:sldId id="256" r:id="rId3"/>
    <p:sldId id="270" r:id="rId4"/>
    <p:sldId id="261" r:id="rId5"/>
    <p:sldId id="260" r:id="rId6"/>
    <p:sldId id="272" r:id="rId7"/>
    <p:sldId id="259" r:id="rId8"/>
    <p:sldId id="273" r:id="rId9"/>
    <p:sldId id="258" r:id="rId10"/>
    <p:sldId id="263" r:id="rId11"/>
    <p:sldId id="26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D69B-B849-45AE-9503-11ACD572D54A}" type="datetimeFigureOut">
              <a:rPr lang="nl-NL" smtClean="0"/>
              <a:pPr/>
              <a:t>6/14/12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50BF-40B2-4173-858A-6C60434170A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D69B-B849-45AE-9503-11ACD572D54A}" type="datetimeFigureOut">
              <a:rPr lang="nl-NL" smtClean="0"/>
              <a:pPr/>
              <a:t>6/14/12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50BF-40B2-4173-858A-6C60434170A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D69B-B849-45AE-9503-11ACD572D54A}" type="datetimeFigureOut">
              <a:rPr lang="nl-NL" smtClean="0"/>
              <a:pPr/>
              <a:t>6/14/12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50BF-40B2-4173-858A-6C60434170A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D69B-B849-45AE-9503-11ACD572D54A}" type="datetimeFigureOut">
              <a:rPr lang="nl-NL" smtClean="0"/>
              <a:pPr/>
              <a:t>6/14/12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50BF-40B2-4173-858A-6C60434170A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D69B-B849-45AE-9503-11ACD572D54A}" type="datetimeFigureOut">
              <a:rPr lang="nl-NL" smtClean="0"/>
              <a:pPr/>
              <a:t>6/14/12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50BF-40B2-4173-858A-6C60434170A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D69B-B849-45AE-9503-11ACD572D54A}" type="datetimeFigureOut">
              <a:rPr lang="nl-NL" smtClean="0"/>
              <a:pPr/>
              <a:t>6/14/12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50BF-40B2-4173-858A-6C60434170A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D69B-B849-45AE-9503-11ACD572D54A}" type="datetimeFigureOut">
              <a:rPr lang="nl-NL" smtClean="0"/>
              <a:pPr/>
              <a:t>6/14/12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50BF-40B2-4173-858A-6C60434170A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D69B-B849-45AE-9503-11ACD572D54A}" type="datetimeFigureOut">
              <a:rPr lang="nl-NL" smtClean="0"/>
              <a:pPr/>
              <a:t>6/14/12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50BF-40B2-4173-858A-6C60434170A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D69B-B849-45AE-9503-11ACD572D54A}" type="datetimeFigureOut">
              <a:rPr lang="nl-NL" smtClean="0"/>
              <a:pPr/>
              <a:t>6/14/12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50BF-40B2-4173-858A-6C60434170A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D69B-B849-45AE-9503-11ACD572D54A}" type="datetimeFigureOut">
              <a:rPr lang="nl-NL" smtClean="0"/>
              <a:pPr/>
              <a:t>6/14/12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50BF-40B2-4173-858A-6C60434170A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D69B-B849-45AE-9503-11ACD572D54A}" type="datetimeFigureOut">
              <a:rPr lang="nl-NL" smtClean="0"/>
              <a:pPr/>
              <a:t>6/14/12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50BF-40B2-4173-858A-6C60434170A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2D69B-B849-45AE-9503-11ACD572D54A}" type="datetimeFigureOut">
              <a:rPr lang="nl-NL" smtClean="0"/>
              <a:pPr/>
              <a:t>6/14/12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D50BF-40B2-4173-858A-6C60434170A6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hyperlink" Target="http://www.vng.nl/samenwerke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vng.nl/Documenten/actueel/beleidsvelden/bestuur/2011/20110606_VNG_handreiking_KING_sturen-op-ict-samenwerking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hyperlink" Target="http://www.vng.nl/Documenten/actueel/beleidsvelden/jeugd/2012/20120601_rapportage_bovenlokale_samenwerking_jeugdzorg.pdf" TargetMode="External"/><Relationship Id="rId4" Type="http://schemas.openxmlformats.org/officeDocument/2006/relationships/hyperlink" Target="http://www.vng.nl/Documenten/actueel/beleidsvelden/sociale_zaken/2012/20120229_besturing_sw.pdf" TargetMode="External"/><Relationship Id="rId5" Type="http://schemas.openxmlformats.org/officeDocument/2006/relationships/hyperlink" Target="http://www.vng.nl/jeugdzorgwijzer" TargetMode="External"/><Relationship Id="rId6" Type="http://schemas.openxmlformats.org/officeDocument/2006/relationships/hyperlink" Target="http://www.vng.nl/smartsite.dws?id=109172" TargetMode="External"/><Relationship Id="rId7" Type="http://schemas.openxmlformats.org/officeDocument/2006/relationships/hyperlink" Target="http://www.vng.nl/Documenten/Extranet/Sez/JOC/Jeugd/CJG/20110509_Factsheet_Samenwerkingsverbanden_Jeugd%20_CJG.pdf" TargetMode="External"/><Relationship Id="rId8" Type="http://schemas.openxmlformats.org/officeDocument/2006/relationships/hyperlink" Target="http://www.vng.nl/Documenten/actueel/beleidsvelden/bestuur/2011/20110606_VNG_handreiking_KING_basis-op-orde.pdf" TargetMode="External"/><Relationship Id="rId9" Type="http://schemas.openxmlformats.org/officeDocument/2006/relationships/hyperlink" Target="http://www.vng.nl/Documenten/actueel/beleidsvelden/bestuur/2011/20110606_VNG_handreiking_KING_cloud-computing-ssc.pdf" TargetMode="External"/><Relationship Id="rId10" Type="http://schemas.openxmlformats.org/officeDocument/2006/relationships/hyperlink" Target="http://www.vng.nl/Documenten/actueel/beleidsvelden/bestuur/2011/20110606_VNG_handreiking_KING_kosten-baten-ssc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lim-Samenwerken-logo-2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057400"/>
            <a:ext cx="33165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lim-Samenwerken-logo-2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1967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Website en nieuwe media</a:t>
            </a:r>
            <a:endParaRPr lang="nl-NL" sz="40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endParaRPr lang="nl-NL" dirty="0" smtClean="0"/>
          </a:p>
          <a:p>
            <a:pPr lvl="0"/>
            <a:r>
              <a:rPr lang="nl-NL" sz="4200" dirty="0" smtClean="0"/>
              <a:t>De website </a:t>
            </a:r>
            <a:r>
              <a:rPr lang="nl-NL" sz="4200" u="sng" dirty="0" err="1" smtClean="0">
                <a:hlinkClick r:id="rId3"/>
              </a:rPr>
              <a:t>www.vng.nl</a:t>
            </a:r>
            <a:r>
              <a:rPr lang="nl-NL" sz="4200" u="sng" dirty="0" smtClean="0">
                <a:hlinkClick r:id="rId3"/>
              </a:rPr>
              <a:t>/samenwerken</a:t>
            </a:r>
            <a:endParaRPr lang="nl-NL" sz="4200" u="sng" dirty="0" smtClean="0"/>
          </a:p>
          <a:p>
            <a:pPr lvl="0"/>
            <a:endParaRPr lang="nl-NL" sz="4200" u="sng" dirty="0"/>
          </a:p>
          <a:p>
            <a:pPr lvl="6"/>
            <a:r>
              <a:rPr lang="nl-NL" sz="4000" dirty="0" smtClean="0"/>
              <a:t>120 praktijkvoorbeelden</a:t>
            </a:r>
          </a:p>
          <a:p>
            <a:pPr lvl="6"/>
            <a:r>
              <a:rPr lang="nl-NL" sz="4000" dirty="0" smtClean="0"/>
              <a:t>800 unieke bezoekers per maand</a:t>
            </a:r>
          </a:p>
          <a:p>
            <a:pPr lvl="7">
              <a:buNone/>
            </a:pPr>
            <a:endParaRPr lang="nl-NL" dirty="0" smtClean="0"/>
          </a:p>
          <a:p>
            <a:pPr lvl="7"/>
            <a:endParaRPr lang="nl-NL" u="sng" dirty="0" smtClean="0"/>
          </a:p>
          <a:p>
            <a:pPr lvl="0"/>
            <a:endParaRPr lang="nl-NL" u="sng" dirty="0" smtClean="0"/>
          </a:p>
          <a:p>
            <a:pPr lvl="0"/>
            <a:r>
              <a:rPr lang="nl-NL" sz="4200" dirty="0" err="1" smtClean="0"/>
              <a:t>Twitter</a:t>
            </a:r>
            <a:r>
              <a:rPr lang="nl-NL" sz="4200" dirty="0" smtClean="0"/>
              <a:t> @</a:t>
            </a:r>
            <a:r>
              <a:rPr lang="nl-NL" sz="4200" dirty="0" err="1" smtClean="0"/>
              <a:t>slimsamenwerken</a:t>
            </a:r>
            <a:endParaRPr lang="nl-NL" sz="4200" dirty="0" smtClean="0"/>
          </a:p>
          <a:p>
            <a:pPr lvl="6"/>
            <a:r>
              <a:rPr lang="nl-NL" sz="4000" dirty="0" smtClean="0"/>
              <a:t>550 volgers</a:t>
            </a:r>
          </a:p>
          <a:p>
            <a:pPr lvl="6"/>
            <a:r>
              <a:rPr lang="nl-NL" sz="4000" dirty="0" smtClean="0"/>
              <a:t>102 </a:t>
            </a:r>
            <a:r>
              <a:rPr lang="nl-NL" sz="4000" dirty="0" err="1" smtClean="0"/>
              <a:t>tweets</a:t>
            </a:r>
            <a:endParaRPr lang="nl-NL" sz="4000" dirty="0" smtClean="0"/>
          </a:p>
          <a:p>
            <a:pPr lvl="6"/>
            <a:r>
              <a:rPr lang="nl-NL" sz="4000" dirty="0" smtClean="0"/>
              <a:t>Informatie over activiteiten</a:t>
            </a:r>
          </a:p>
          <a:p>
            <a:pPr lvl="0"/>
            <a:endParaRPr lang="nl-NL" u="sng" dirty="0" smtClean="0"/>
          </a:p>
          <a:p>
            <a:pPr lvl="0"/>
            <a:r>
              <a:rPr lang="nl-NL" sz="4200" dirty="0" err="1" smtClean="0"/>
              <a:t>LinkedIn</a:t>
            </a:r>
            <a:r>
              <a:rPr lang="nl-NL" sz="4200" dirty="0" smtClean="0"/>
              <a:t> </a:t>
            </a:r>
            <a:r>
              <a:rPr lang="nl-NL" sz="4200" dirty="0" err="1" smtClean="0"/>
              <a:t>Intergementelijke</a:t>
            </a:r>
            <a:r>
              <a:rPr lang="nl-NL" sz="4200" dirty="0" smtClean="0"/>
              <a:t> Samenwerking</a:t>
            </a:r>
          </a:p>
          <a:p>
            <a:pPr lvl="6"/>
            <a:r>
              <a:rPr lang="nl-NL" sz="3400" dirty="0" smtClean="0"/>
              <a:t>1283 leden</a:t>
            </a:r>
          </a:p>
          <a:p>
            <a:pPr lvl="6"/>
            <a:r>
              <a:rPr lang="nl-NL" sz="3400" dirty="0" smtClean="0"/>
              <a:t>Ontmoetingsplaats voor samenwerkingsprofessionals</a:t>
            </a:r>
          </a:p>
          <a:p>
            <a:pPr lvl="0">
              <a:buNone/>
            </a:pPr>
            <a:endParaRPr lang="nl-NL" u="sng" dirty="0" smtClean="0"/>
          </a:p>
          <a:p>
            <a:pPr lvl="6"/>
            <a:endParaRPr lang="nl-NL" u="sng" dirty="0"/>
          </a:p>
          <a:p>
            <a:pPr lvl="6">
              <a:buNone/>
            </a:pPr>
            <a:endParaRPr lang="nl-NL" u="sng" dirty="0" smtClean="0"/>
          </a:p>
          <a:p>
            <a:pPr lvl="6"/>
            <a:endParaRPr lang="nl-NL" dirty="0" smtClean="0"/>
          </a:p>
          <a:p>
            <a:pPr>
              <a:buNone/>
            </a:pPr>
            <a:r>
              <a:rPr lang="nl-NL" dirty="0" smtClean="0"/>
              <a:t>				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lim-Samenwerken-logo-2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1967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Wie zijn Slim Samenwerken</a:t>
            </a:r>
            <a:endParaRPr lang="nl-NL" sz="40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800" dirty="0" smtClean="0"/>
              <a:t>Kerngroep</a:t>
            </a:r>
          </a:p>
          <a:p>
            <a:r>
              <a:rPr lang="nl-NL" sz="1700" dirty="0" smtClean="0"/>
              <a:t>Frank Koen (bestuurlijk voorzitter)</a:t>
            </a:r>
          </a:p>
          <a:p>
            <a:r>
              <a:rPr lang="nl-NL" sz="1700" dirty="0" smtClean="0"/>
              <a:t>Martine Meijers (projectleider)</a:t>
            </a:r>
          </a:p>
          <a:p>
            <a:r>
              <a:rPr lang="nl-NL" sz="1700" dirty="0" smtClean="0"/>
              <a:t>Jeroen van Gool (projectsecretaris)</a:t>
            </a:r>
          </a:p>
          <a:p>
            <a:r>
              <a:rPr lang="nl-NL" sz="1700" dirty="0" smtClean="0"/>
              <a:t>Karina de Winter (projectmedewerker, tot 1 juli 2012</a:t>
            </a:r>
            <a:r>
              <a:rPr lang="nl-NL" sz="1700" smtClean="0"/>
              <a:t>)</a:t>
            </a:r>
            <a:endParaRPr lang="nl-NL" sz="1700" smtClean="0"/>
          </a:p>
          <a:p>
            <a:r>
              <a:rPr lang="nl-NL" sz="1700" smtClean="0"/>
              <a:t>Hester </a:t>
            </a:r>
            <a:r>
              <a:rPr lang="nl-NL" sz="1700" dirty="0" smtClean="0"/>
              <a:t>Tjalma (bestuurlijk consulent)</a:t>
            </a:r>
          </a:p>
          <a:p>
            <a:pPr>
              <a:buNone/>
            </a:pPr>
            <a:r>
              <a:rPr lang="nl-NL" sz="2800" dirty="0" smtClean="0"/>
              <a:t>Ondersteuning</a:t>
            </a:r>
          </a:p>
          <a:p>
            <a:r>
              <a:rPr lang="nl-NL" sz="1700" dirty="0" smtClean="0"/>
              <a:t>Marja Hilders (algemeen)</a:t>
            </a:r>
          </a:p>
          <a:p>
            <a:r>
              <a:rPr lang="nl-NL" sz="1700" dirty="0" smtClean="0"/>
              <a:t>Marjan Arenoe (webredacteur)</a:t>
            </a:r>
          </a:p>
          <a:p>
            <a:r>
              <a:rPr lang="nl-NL" sz="1700" dirty="0" smtClean="0"/>
              <a:t>Johanna Bergsma (Informatiespecialist)</a:t>
            </a:r>
          </a:p>
          <a:p>
            <a:r>
              <a:rPr lang="nl-NL" sz="1700" dirty="0" smtClean="0"/>
              <a:t>Rosana Arrias (Communicatieadviseur)</a:t>
            </a:r>
          </a:p>
          <a:p>
            <a:pPr>
              <a:buNone/>
            </a:pPr>
            <a:endParaRPr lang="nl-NL" sz="2800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lim-Samenwerken-logo-2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61967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Ontwikkelingen</a:t>
            </a:r>
            <a:endParaRPr lang="nl-NL" sz="40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Complexiteit en schaal van problemen (</a:t>
            </a:r>
            <a:r>
              <a:rPr lang="nl-NL" dirty="0" err="1" smtClean="0"/>
              <a:t>i.h.b</a:t>
            </a:r>
            <a:r>
              <a:rPr lang="nl-NL" dirty="0" smtClean="0"/>
              <a:t>. de decentralisaties) bezuinigingen en een vergrijzend personeelsbestand zorgen ervoor dat samenwerking een belangrijk thema is en blijft voor gemeenten.</a:t>
            </a:r>
          </a:p>
          <a:p>
            <a:r>
              <a:rPr lang="nl-NL" dirty="0" smtClean="0"/>
              <a:t>Decentralisaties</a:t>
            </a:r>
          </a:p>
          <a:p>
            <a:endParaRPr lang="nl-NL" dirty="0" smtClean="0"/>
          </a:p>
          <a:p>
            <a:r>
              <a:rPr lang="nl-NL" dirty="0" smtClean="0"/>
              <a:t>Wijzigingen WGR/</a:t>
            </a:r>
            <a:r>
              <a:rPr lang="nl-NL" dirty="0" err="1" smtClean="0"/>
              <a:t>WGR</a:t>
            </a:r>
            <a:r>
              <a:rPr lang="nl-NL" dirty="0" smtClean="0"/>
              <a:t>+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lim-Samenwerken-logo-2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61967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Start Slim Samenwerken</a:t>
            </a:r>
            <a:br>
              <a:rPr lang="nl-NL" dirty="0" smtClean="0"/>
            </a:br>
            <a:r>
              <a:rPr lang="nl-NL" dirty="0" smtClean="0"/>
              <a:t>in 2011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Oproep BALV</a:t>
            </a:r>
          </a:p>
          <a:p>
            <a:r>
              <a:rPr lang="nl-NL" dirty="0" smtClean="0"/>
              <a:t>Enquête (+2000 deelnemers, 404 gemeenten)</a:t>
            </a:r>
          </a:p>
          <a:p>
            <a:r>
              <a:rPr lang="nl-NL" dirty="0" smtClean="0"/>
              <a:t>Startbijeenkomst 29 april </a:t>
            </a:r>
          </a:p>
          <a:p>
            <a:r>
              <a:rPr lang="nl-NL" dirty="0" smtClean="0"/>
              <a:t>Programma 2011</a:t>
            </a:r>
          </a:p>
          <a:p>
            <a:pPr lvl="6"/>
            <a:r>
              <a:rPr lang="nl-NL" dirty="0" smtClean="0"/>
              <a:t>Deelcongres in juni</a:t>
            </a:r>
          </a:p>
          <a:p>
            <a:pPr lvl="6"/>
            <a:r>
              <a:rPr lang="nl-NL" dirty="0" smtClean="0"/>
              <a:t>Markt van Vraag en Antwoord in oktober</a:t>
            </a:r>
          </a:p>
          <a:p>
            <a:pPr lvl="6"/>
            <a:r>
              <a:rPr lang="nl-NL" dirty="0" smtClean="0"/>
              <a:t>Congres “Grip op Samenwerken” in november</a:t>
            </a:r>
          </a:p>
          <a:p>
            <a:pPr lvl="6"/>
            <a:r>
              <a:rPr lang="nl-NL" dirty="0" smtClean="0"/>
              <a:t>Ondersteuningsverzoeken  (11 verzoeken, meer dan 30 gemeenten)</a:t>
            </a:r>
          </a:p>
          <a:p>
            <a:pPr lvl="6"/>
            <a:r>
              <a:rPr lang="nl-NL" dirty="0" smtClean="0"/>
              <a:t>Ledenbrief samenwerken aan decentralisaties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lim-Samenwerken-logo-2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1967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2012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Doelgroep: Burgemeesters, wethouders, gemeentesecretarissen, griffiers, raadsleden.</a:t>
            </a:r>
          </a:p>
          <a:p>
            <a:r>
              <a:rPr lang="nl-NL" dirty="0" smtClean="0"/>
              <a:t>Inhoudelijke thema’s: </a:t>
            </a:r>
            <a:r>
              <a:rPr lang="nl-NL" dirty="0" err="1" smtClean="0"/>
              <a:t>WNV</a:t>
            </a:r>
            <a:r>
              <a:rPr lang="nl-NL" dirty="0" smtClean="0"/>
              <a:t>, jeugd, </a:t>
            </a:r>
            <a:r>
              <a:rPr lang="nl-NL" dirty="0" err="1" smtClean="0"/>
              <a:t>AWBZ-WMO</a:t>
            </a:r>
            <a:r>
              <a:rPr lang="nl-NL" dirty="0" smtClean="0"/>
              <a:t>, Informatiebeveiliging, water, </a:t>
            </a:r>
            <a:r>
              <a:rPr lang="nl-NL" dirty="0" err="1" smtClean="0"/>
              <a:t>RUD’s</a:t>
            </a:r>
            <a:r>
              <a:rPr lang="nl-NL" dirty="0" smtClean="0"/>
              <a:t>, overlastgevende jongeren en (kwaliteit) kinderopvang.</a:t>
            </a:r>
          </a:p>
          <a:p>
            <a:r>
              <a:rPr lang="nl-NL" dirty="0" smtClean="0"/>
              <a:t>Samenwerkingsthema’s: Belang van </a:t>
            </a:r>
            <a:r>
              <a:rPr lang="nl-NL" dirty="0"/>
              <a:t>v</a:t>
            </a:r>
            <a:r>
              <a:rPr lang="nl-NL" dirty="0" smtClean="0"/>
              <a:t>isie en vertrouwen, opdrachtgeverschap (sturing), ambtelijke fusie, invloed en positie van de raad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lim-Samenwerken-logo-2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1967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 dirty="0" smtClean="0"/>
              <a:t>Bijeenkomsten en activiteiten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Themabijeenkomsten </a:t>
            </a:r>
            <a:r>
              <a:rPr lang="nl-NL" dirty="0"/>
              <a:t>“Slim Samenwerken aan</a:t>
            </a:r>
            <a:r>
              <a:rPr lang="nl-NL" dirty="0" smtClean="0"/>
              <a:t>…”.</a:t>
            </a:r>
          </a:p>
          <a:p>
            <a:r>
              <a:rPr lang="nl-NL" dirty="0"/>
              <a:t>Kennisintensieve activiteiten “Samen werken is samen ervaren</a:t>
            </a:r>
            <a:r>
              <a:rPr lang="nl-NL" dirty="0" smtClean="0"/>
              <a:t>”.</a:t>
            </a:r>
          </a:p>
          <a:p>
            <a:pPr lvl="6"/>
            <a:r>
              <a:rPr lang="nl-NL" i="1" dirty="0" smtClean="0"/>
              <a:t>Bestuurlijke bustours </a:t>
            </a:r>
            <a:r>
              <a:rPr lang="nl-NL" i="1" dirty="0"/>
              <a:t>Slim </a:t>
            </a:r>
            <a:r>
              <a:rPr lang="nl-NL" i="1" dirty="0" smtClean="0"/>
              <a:t>Samenwerken .</a:t>
            </a:r>
          </a:p>
          <a:p>
            <a:pPr lvl="6"/>
            <a:r>
              <a:rPr lang="nl-NL" i="1" dirty="0" smtClean="0"/>
              <a:t>Simulatiespelen “Samenwerken ervaren”</a:t>
            </a:r>
          </a:p>
          <a:p>
            <a:pPr lvl="6"/>
            <a:r>
              <a:rPr lang="nl-NL" i="1" dirty="0" smtClean="0"/>
              <a:t>Intervisie door middel van High </a:t>
            </a:r>
            <a:r>
              <a:rPr lang="nl-NL" i="1" dirty="0" err="1" smtClean="0"/>
              <a:t>Level</a:t>
            </a:r>
            <a:r>
              <a:rPr lang="nl-NL" i="1" dirty="0" smtClean="0"/>
              <a:t> </a:t>
            </a:r>
            <a:r>
              <a:rPr lang="nl-NL" i="1" dirty="0" err="1" smtClean="0"/>
              <a:t>Groups</a:t>
            </a:r>
            <a:endParaRPr lang="nl-NL" dirty="0"/>
          </a:p>
          <a:p>
            <a:pPr lvl="6"/>
            <a:endParaRPr lang="nl-NL" dirty="0"/>
          </a:p>
          <a:p>
            <a:pPr lvl="6"/>
            <a:endParaRPr lang="nl-NL" dirty="0"/>
          </a:p>
          <a:p>
            <a:pPr lvl="6"/>
            <a:endParaRPr lang="nl-NL" dirty="0" smtClean="0"/>
          </a:p>
          <a:p>
            <a:pPr lvl="3"/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nl-NL" dirty="0" smtClean="0"/>
          </a:p>
          <a:p>
            <a:pPr lvl="6">
              <a:buNone/>
            </a:pPr>
            <a:endParaRPr lang="nl-NL" dirty="0" smtClean="0"/>
          </a:p>
          <a:p>
            <a:pPr lvl="3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"/>
            <a:ext cx="6405307" cy="649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lim-Samenwerken-logo-2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1967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sz="3600" dirty="0" smtClean="0"/>
              <a:t>Ondersteuning op maat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Frank Koen</a:t>
            </a:r>
          </a:p>
          <a:p>
            <a:r>
              <a:rPr lang="nl-NL" dirty="0" smtClean="0"/>
              <a:t>Bestuurlijke consulenten</a:t>
            </a:r>
          </a:p>
          <a:p>
            <a:pPr lvl="6"/>
            <a:r>
              <a:rPr lang="nl-NL" dirty="0" smtClean="0"/>
              <a:t>Algemeen</a:t>
            </a:r>
          </a:p>
          <a:p>
            <a:pPr lvl="6"/>
            <a:r>
              <a:rPr lang="nl-NL" dirty="0" smtClean="0"/>
              <a:t>Decentralisatie Jeugd</a:t>
            </a:r>
          </a:p>
          <a:p>
            <a:pPr lvl="6"/>
            <a:r>
              <a:rPr lang="nl-NL" dirty="0" smtClean="0"/>
              <a:t>WNV (</a:t>
            </a:r>
            <a:r>
              <a:rPr lang="nl-NL" dirty="0" err="1" smtClean="0"/>
              <a:t>ism</a:t>
            </a:r>
            <a:r>
              <a:rPr lang="nl-NL" dirty="0" smtClean="0"/>
              <a:t> decentralisatie WNV)</a:t>
            </a:r>
          </a:p>
          <a:p>
            <a:pPr lvl="6"/>
            <a:r>
              <a:rPr lang="nl-NL" dirty="0" smtClean="0"/>
              <a:t>Positie van de raad</a:t>
            </a:r>
          </a:p>
          <a:p>
            <a:r>
              <a:rPr lang="nl-NL" dirty="0" smtClean="0"/>
              <a:t>Netwerk van gemeentelijke bestuurders en managers </a:t>
            </a:r>
          </a:p>
          <a:p>
            <a:pPr lvl="6"/>
            <a:r>
              <a:rPr lang="nl-NL" dirty="0" smtClean="0"/>
              <a:t>Deelnemers startbijeenkomst</a:t>
            </a:r>
          </a:p>
          <a:p>
            <a:pPr lvl="6"/>
            <a:r>
              <a:rPr lang="nl-NL" dirty="0" smtClean="0"/>
              <a:t>SRS leden</a:t>
            </a:r>
          </a:p>
          <a:p>
            <a:pPr lvl="6"/>
            <a:r>
              <a:rPr lang="nl-NL" dirty="0" smtClean="0"/>
              <a:t>Bestuurders en managers van bustour voorbeelden</a:t>
            </a:r>
          </a:p>
          <a:p>
            <a:pPr lvl="6"/>
            <a:r>
              <a:rPr lang="nl-NL" dirty="0" smtClean="0"/>
              <a:t>De deelnemers aan de bustours en simulatiespelen</a:t>
            </a:r>
          </a:p>
          <a:p>
            <a:pPr lvl="6"/>
            <a:r>
              <a:rPr lang="nl-NL" dirty="0" smtClean="0"/>
              <a:t>De deelnemers aan de </a:t>
            </a:r>
            <a:r>
              <a:rPr lang="nl-NL" dirty="0" smtClean="0"/>
              <a:t>enquête</a:t>
            </a:r>
          </a:p>
          <a:p>
            <a:pPr lvl="6"/>
            <a:r>
              <a:rPr lang="en-US" dirty="0" smtClean="0"/>
              <a:t>C</a:t>
            </a:r>
            <a:r>
              <a:rPr lang="nl-NL" dirty="0" err="1" smtClean="0"/>
              <a:t>onsortium</a:t>
            </a:r>
            <a:r>
              <a:rPr lang="nl-NL" dirty="0" smtClean="0"/>
              <a:t> intergemeentelijke samenwerking</a:t>
            </a:r>
          </a:p>
          <a:p>
            <a:pPr lvl="6">
              <a:buNone/>
            </a:pPr>
            <a:endParaRPr lang="nl-NL" dirty="0" smtClean="0"/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				 </a:t>
            </a:r>
          </a:p>
          <a:p>
            <a:endParaRPr lang="nl-NL" dirty="0" smtClean="0"/>
          </a:p>
          <a:p>
            <a:pPr lvl="6"/>
            <a:endParaRPr lang="nl-NL" dirty="0" smtClean="0"/>
          </a:p>
          <a:p>
            <a:pPr lvl="6"/>
            <a:endParaRPr lang="nl-NL" dirty="0" smtClean="0"/>
          </a:p>
          <a:p>
            <a:pPr lvl="6"/>
            <a:endParaRPr lang="nl-NL" dirty="0" smtClean="0"/>
          </a:p>
          <a:p>
            <a:pPr lvl="6"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lim-Samenwerken-logo-2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1967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>
              <a:buNone/>
            </a:pPr>
            <a:endParaRPr lang="nl-NL" dirty="0" smtClean="0"/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				 </a:t>
            </a:r>
          </a:p>
          <a:p>
            <a:endParaRPr lang="nl-NL" dirty="0" smtClean="0"/>
          </a:p>
          <a:p>
            <a:pPr lvl="6"/>
            <a:endParaRPr lang="nl-NL" dirty="0" smtClean="0"/>
          </a:p>
          <a:p>
            <a:pPr lvl="6"/>
            <a:endParaRPr lang="nl-NL" dirty="0" smtClean="0"/>
          </a:p>
          <a:p>
            <a:pPr lvl="6"/>
            <a:endParaRPr lang="nl-NL" dirty="0" smtClean="0"/>
          </a:p>
          <a:p>
            <a:pPr lvl="6">
              <a:buNone/>
            </a:pPr>
            <a:endParaRPr lang="nl-NL" dirty="0"/>
          </a:p>
        </p:txBody>
      </p:sp>
      <p:pic>
        <p:nvPicPr>
          <p:cNvPr id="6" name="Afbeelding 6"/>
          <p:cNvPicPr/>
          <p:nvPr/>
        </p:nvPicPr>
        <p:blipFill>
          <a:blip r:embed="rId3" cstate="print"/>
          <a:srcRect l="27482" t="19106" r="28886" b="7520"/>
          <a:stretch>
            <a:fillRect/>
          </a:stretch>
        </p:blipFill>
        <p:spPr bwMode="auto">
          <a:xfrm>
            <a:off x="-71024" y="0"/>
            <a:ext cx="63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324600" y="2456795"/>
            <a:ext cx="259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b="1" dirty="0" smtClean="0"/>
              <a:t>Ondersteuningsverzoeken</a:t>
            </a:r>
            <a:r>
              <a:rPr lang="nl-NL" sz="1000" dirty="0" smtClean="0"/>
              <a:t>:</a:t>
            </a:r>
          </a:p>
          <a:p>
            <a:r>
              <a:rPr lang="nl-NL" sz="1000" dirty="0" smtClean="0"/>
              <a:t>1.Delft. Samenwerking bedrijfsvoering</a:t>
            </a:r>
          </a:p>
          <a:p>
            <a:r>
              <a:rPr lang="nl-NL" sz="1000" dirty="0" smtClean="0"/>
              <a:t>2.Westvoorne. </a:t>
            </a:r>
            <a:r>
              <a:rPr lang="nl-NL" sz="1000" dirty="0" err="1" smtClean="0"/>
              <a:t>Raadsleden-</a:t>
            </a:r>
            <a:r>
              <a:rPr lang="nl-NL" sz="1000" dirty="0" smtClean="0"/>
              <a:t>, college- en inwonerbijeenkomst. </a:t>
            </a:r>
          </a:p>
          <a:p>
            <a:r>
              <a:rPr lang="nl-NL" sz="1000" dirty="0" smtClean="0"/>
              <a:t>3.Voorne-Putten. raadsledenbijeenkomst (Uitgesteld)</a:t>
            </a:r>
          </a:p>
          <a:p>
            <a:r>
              <a:rPr lang="nl-NL" sz="1000" dirty="0" smtClean="0"/>
              <a:t>4.Barendrecht, </a:t>
            </a:r>
            <a:r>
              <a:rPr lang="nl-NL" sz="1000" dirty="0" err="1" smtClean="0"/>
              <a:t>Albrandswaard</a:t>
            </a:r>
            <a:r>
              <a:rPr lang="nl-NL" sz="1000" dirty="0" smtClean="0"/>
              <a:t>, </a:t>
            </a:r>
            <a:r>
              <a:rPr lang="nl-NL" sz="1000" dirty="0" err="1" smtClean="0"/>
              <a:t>Ridderkerk</a:t>
            </a:r>
            <a:r>
              <a:rPr lang="nl-NL" sz="1000" dirty="0" smtClean="0"/>
              <a:t>. Advisering en workshop</a:t>
            </a:r>
          </a:p>
          <a:p>
            <a:r>
              <a:rPr lang="nl-NL" sz="1000" dirty="0" smtClean="0"/>
              <a:t>5.De </a:t>
            </a:r>
            <a:r>
              <a:rPr lang="nl-NL" sz="1000" dirty="0" err="1" smtClean="0"/>
              <a:t>Bevelanden</a:t>
            </a:r>
            <a:r>
              <a:rPr lang="nl-NL" sz="1000" dirty="0" smtClean="0"/>
              <a:t>, Advisering bij opzet ISD </a:t>
            </a:r>
          </a:p>
          <a:p>
            <a:r>
              <a:rPr lang="nl-NL" sz="1000" dirty="0" smtClean="0"/>
              <a:t>6.Bergen op Zoom. Advisering bij opzet ISD</a:t>
            </a:r>
          </a:p>
          <a:p>
            <a:r>
              <a:rPr lang="nl-NL" sz="1000" dirty="0" smtClean="0"/>
              <a:t>7.Regio West Brabant Inspiratiebijeenkomst</a:t>
            </a:r>
          </a:p>
          <a:p>
            <a:r>
              <a:rPr lang="nl-NL" sz="1000" dirty="0" smtClean="0"/>
              <a:t>8.Zaltbommel, </a:t>
            </a:r>
            <a:r>
              <a:rPr lang="nl-NL" sz="1000" dirty="0" err="1" smtClean="0"/>
              <a:t>Maasdriel</a:t>
            </a:r>
            <a:r>
              <a:rPr lang="nl-NL" sz="1000" dirty="0" smtClean="0"/>
              <a:t> en </a:t>
            </a:r>
            <a:r>
              <a:rPr lang="nl-NL" sz="1000" dirty="0" err="1" smtClean="0"/>
              <a:t>Neerijnen</a:t>
            </a:r>
            <a:r>
              <a:rPr lang="nl-NL" sz="1000" dirty="0" smtClean="0"/>
              <a:t>. Themabijeenkomst (samenwerking opgeschort)</a:t>
            </a:r>
          </a:p>
          <a:p>
            <a:r>
              <a:rPr lang="nl-NL" sz="1000" dirty="0" smtClean="0"/>
              <a:t>9.Best en </a:t>
            </a:r>
            <a:r>
              <a:rPr lang="nl-NL" sz="1000" dirty="0" err="1" smtClean="0"/>
              <a:t>Veldhoven</a:t>
            </a:r>
            <a:r>
              <a:rPr lang="nl-NL" sz="1000" dirty="0" smtClean="0"/>
              <a:t>. Raadsledenbijeenkomst</a:t>
            </a:r>
          </a:p>
          <a:p>
            <a:r>
              <a:rPr lang="nl-NL" sz="1000" dirty="0" smtClean="0"/>
              <a:t>10.Brunssum. Themabijeenkomst (Uitgesteld)</a:t>
            </a:r>
          </a:p>
          <a:p>
            <a:r>
              <a:rPr lang="nl-NL" sz="1000" dirty="0" smtClean="0"/>
              <a:t>11.Land van </a:t>
            </a:r>
            <a:r>
              <a:rPr lang="nl-NL" sz="1000" dirty="0" err="1" smtClean="0"/>
              <a:t>Cuijk</a:t>
            </a:r>
            <a:r>
              <a:rPr lang="nl-NL" sz="1000" dirty="0" smtClean="0"/>
              <a:t>: </a:t>
            </a:r>
            <a:r>
              <a:rPr lang="nl-NL" sz="1000" dirty="0" err="1" smtClean="0"/>
              <a:t>Boxmeer</a:t>
            </a:r>
            <a:r>
              <a:rPr lang="nl-NL" sz="1000" dirty="0" smtClean="0"/>
              <a:t>, </a:t>
            </a:r>
            <a:r>
              <a:rPr lang="nl-NL" sz="1000" dirty="0" err="1" smtClean="0"/>
              <a:t>Cuijk</a:t>
            </a:r>
            <a:r>
              <a:rPr lang="nl-NL" sz="1000" dirty="0" smtClean="0"/>
              <a:t>, Grave, </a:t>
            </a:r>
            <a:r>
              <a:rPr lang="nl-NL" sz="1000" dirty="0" err="1" smtClean="0"/>
              <a:t>Mill</a:t>
            </a:r>
            <a:r>
              <a:rPr lang="nl-NL" sz="1000" dirty="0" smtClean="0"/>
              <a:t> en Sint Hubert en Sint </a:t>
            </a:r>
            <a:r>
              <a:rPr lang="nl-NL" sz="1000" dirty="0" err="1" smtClean="0"/>
              <a:t>Anthonis</a:t>
            </a:r>
            <a:r>
              <a:rPr lang="nl-NL" sz="1000" dirty="0" smtClean="0"/>
              <a:t>. Raadsledenbijeenkomst</a:t>
            </a:r>
          </a:p>
          <a:p>
            <a:r>
              <a:rPr lang="nl-NL" sz="1000" dirty="0" smtClean="0"/>
              <a:t>12.De  </a:t>
            </a:r>
            <a:r>
              <a:rPr lang="nl-NL" sz="1000" dirty="0" err="1" smtClean="0"/>
              <a:t>Liemers</a:t>
            </a:r>
            <a:r>
              <a:rPr lang="nl-NL" sz="1000" dirty="0" smtClean="0"/>
              <a:t>. Duiven, </a:t>
            </a:r>
            <a:r>
              <a:rPr lang="nl-NL" sz="1000" dirty="0" err="1" smtClean="0"/>
              <a:t>Rijnwaarden</a:t>
            </a:r>
            <a:r>
              <a:rPr lang="nl-NL" sz="1000" dirty="0" smtClean="0"/>
              <a:t>, Zevenaar en </a:t>
            </a:r>
            <a:r>
              <a:rPr lang="nl-NL" sz="1000" dirty="0" err="1" smtClean="0"/>
              <a:t>Westervoort</a:t>
            </a:r>
            <a:r>
              <a:rPr lang="nl-NL" sz="1000" dirty="0" smtClean="0"/>
              <a:t>. Raadsledenbijeenkomst</a:t>
            </a:r>
          </a:p>
          <a:p>
            <a:r>
              <a:rPr lang="nl-NL" sz="1000" dirty="0" smtClean="0"/>
              <a:t>13.Achterhoek. Raadsledenbijeenkomst</a:t>
            </a:r>
          </a:p>
          <a:p>
            <a:r>
              <a:rPr lang="nl-NL" sz="1000" dirty="0" smtClean="0"/>
              <a:t>14.Almere, Amersfoort, Lelystad. Belastingsamenwerking</a:t>
            </a:r>
          </a:p>
          <a:p>
            <a:r>
              <a:rPr lang="nl-NL" sz="1000" dirty="0" smtClean="0"/>
              <a:t>15.Haarlemmermeer. Inkoopsamenwerking</a:t>
            </a:r>
          </a:p>
          <a:p>
            <a:r>
              <a:rPr lang="nl-NL" sz="1000" dirty="0" smtClean="0"/>
              <a:t>16.Haarlem en Haarlemmermeer. ICT samenwerking</a:t>
            </a:r>
            <a:endParaRPr lang="nl-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lim-Samenwerken-logo-2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1967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publicatiereeks “Slim Samenwerken”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400" dirty="0" smtClean="0"/>
              <a:t>Reeds gepubliceerd</a:t>
            </a:r>
          </a:p>
          <a:p>
            <a:r>
              <a:rPr lang="nl-NL" sz="1100" dirty="0" smtClean="0">
                <a:hlinkClick r:id="rId3"/>
              </a:rPr>
              <a:t>Eerste impressie bovenlokale samenwerking transitie jeugdzorg </a:t>
            </a:r>
            <a:r>
              <a:rPr lang="nl-NL" sz="1100" dirty="0" smtClean="0"/>
              <a:t>(VNG, juni 2012) </a:t>
            </a:r>
          </a:p>
          <a:p>
            <a:r>
              <a:rPr lang="nl-NL" sz="1100" dirty="0" smtClean="0">
                <a:hlinkClick r:id="rId4"/>
              </a:rPr>
              <a:t>Handreiking Modellen voor samenwerking en besturing van de sociale werkvoorziening</a:t>
            </a:r>
            <a:r>
              <a:rPr lang="nl-NL" sz="1100" dirty="0" smtClean="0"/>
              <a:t> (VNG, </a:t>
            </a:r>
            <a:r>
              <a:rPr lang="nl-NL" sz="1100" dirty="0" err="1" smtClean="0"/>
              <a:t>feb</a:t>
            </a:r>
            <a:r>
              <a:rPr lang="nl-NL" sz="1100" dirty="0" smtClean="0"/>
              <a:t>. 2012) </a:t>
            </a:r>
          </a:p>
          <a:p>
            <a:r>
              <a:rPr lang="nl-NL" sz="1100" dirty="0" smtClean="0">
                <a:hlinkClick r:id="rId5"/>
              </a:rPr>
              <a:t>Jeugdzorgwijzer</a:t>
            </a:r>
            <a:r>
              <a:rPr lang="nl-NL" sz="1100" dirty="0" smtClean="0"/>
              <a:t>. Digitale handreiking voor optimale aansluiting zorgvraag en -aanbod (VNG, </a:t>
            </a:r>
            <a:r>
              <a:rPr lang="nl-NL" sz="1100" dirty="0" err="1" smtClean="0"/>
              <a:t>mrt</a:t>
            </a:r>
            <a:r>
              <a:rPr lang="nl-NL" sz="1100" dirty="0" smtClean="0"/>
              <a:t> 2012) </a:t>
            </a:r>
          </a:p>
          <a:p>
            <a:r>
              <a:rPr lang="nl-NL" sz="1100" dirty="0" smtClean="0">
                <a:hlinkClick r:id="rId6"/>
              </a:rPr>
              <a:t>Handleiding voor het opzetten en realiseren van een Samenwerkingsverband </a:t>
            </a:r>
            <a:r>
              <a:rPr lang="nl-NL" sz="1100" dirty="0" err="1" smtClean="0">
                <a:hlinkClick r:id="rId6"/>
              </a:rPr>
              <a:t>Shared</a:t>
            </a:r>
            <a:r>
              <a:rPr lang="nl-NL" sz="1100" dirty="0" smtClean="0">
                <a:hlinkClick r:id="rId6"/>
              </a:rPr>
              <a:t> Service Center</a:t>
            </a:r>
            <a:r>
              <a:rPr lang="nl-NL" sz="1100" dirty="0" smtClean="0"/>
              <a:t> (VNG/Logica, juni 2011) </a:t>
            </a:r>
          </a:p>
          <a:p>
            <a:r>
              <a:rPr lang="nl-NL" sz="1100" dirty="0" err="1" smtClean="0">
                <a:hlinkClick r:id="rId7"/>
              </a:rPr>
              <a:t>Factsheet</a:t>
            </a:r>
            <a:r>
              <a:rPr lang="nl-NL" sz="1100" dirty="0" smtClean="0">
                <a:hlinkClick r:id="rId7"/>
              </a:rPr>
              <a:t> Samenwerkingsverbanden Jeugd </a:t>
            </a:r>
            <a:r>
              <a:rPr lang="nl-NL" sz="1100" dirty="0" smtClean="0"/>
              <a:t>(VNG, mei 2011) </a:t>
            </a:r>
          </a:p>
          <a:p>
            <a:r>
              <a:rPr lang="nl-NL" sz="1100" dirty="0" smtClean="0">
                <a:hlinkClick r:id="rId8"/>
              </a:rPr>
              <a:t>Handreiking </a:t>
            </a:r>
            <a:r>
              <a:rPr lang="nl-NL" sz="1100" dirty="0" err="1" smtClean="0">
                <a:hlinkClick r:id="rId8"/>
              </a:rPr>
              <a:t>KING</a:t>
            </a:r>
            <a:r>
              <a:rPr lang="nl-NL" sz="1100" dirty="0" smtClean="0">
                <a:hlinkClick r:id="rId8"/>
              </a:rPr>
              <a:t>: Applicatiesanering en contract management: ‘De basis op orde’</a:t>
            </a:r>
            <a:r>
              <a:rPr lang="nl-NL" sz="1100" dirty="0" smtClean="0"/>
              <a:t> (KING/VNG, juni 2011) </a:t>
            </a:r>
          </a:p>
          <a:p>
            <a:r>
              <a:rPr lang="nl-NL" sz="1100" dirty="0" smtClean="0">
                <a:hlinkClick r:id="rId9"/>
              </a:rPr>
              <a:t>Handreiking </a:t>
            </a:r>
            <a:r>
              <a:rPr lang="nl-NL" sz="1100" dirty="0" err="1" smtClean="0">
                <a:hlinkClick r:id="rId9"/>
              </a:rPr>
              <a:t>KING</a:t>
            </a:r>
            <a:r>
              <a:rPr lang="nl-NL" sz="1100" dirty="0" smtClean="0">
                <a:hlinkClick r:id="rId9"/>
              </a:rPr>
              <a:t>: </a:t>
            </a:r>
            <a:r>
              <a:rPr lang="nl-NL" sz="1100" dirty="0" err="1" smtClean="0">
                <a:hlinkClick r:id="rId9"/>
              </a:rPr>
              <a:t>Cloud</a:t>
            </a:r>
            <a:r>
              <a:rPr lang="nl-NL" sz="1100" dirty="0" smtClean="0">
                <a:hlinkClick r:id="rId9"/>
              </a:rPr>
              <a:t> </a:t>
            </a:r>
            <a:r>
              <a:rPr lang="nl-NL" sz="1100" dirty="0" err="1" smtClean="0">
                <a:hlinkClick r:id="rId9"/>
              </a:rPr>
              <a:t>computing</a:t>
            </a:r>
            <a:r>
              <a:rPr lang="nl-NL" sz="1100" dirty="0" smtClean="0">
                <a:hlinkClick r:id="rId9"/>
              </a:rPr>
              <a:t> en </a:t>
            </a:r>
            <a:r>
              <a:rPr lang="nl-NL" sz="1100" dirty="0" err="1" smtClean="0">
                <a:hlinkClick r:id="rId9"/>
              </a:rPr>
              <a:t>shared</a:t>
            </a:r>
            <a:r>
              <a:rPr lang="nl-NL" sz="1100" dirty="0" smtClean="0">
                <a:hlinkClick r:id="rId9"/>
              </a:rPr>
              <a:t> service centra</a:t>
            </a:r>
            <a:r>
              <a:rPr lang="nl-NL" sz="1100" dirty="0" smtClean="0"/>
              <a:t> (KING/VNG, juni 2011) </a:t>
            </a:r>
          </a:p>
          <a:p>
            <a:r>
              <a:rPr lang="nl-NL" sz="1100" dirty="0" smtClean="0">
                <a:hlinkClick r:id="rId10"/>
              </a:rPr>
              <a:t>Handreiking </a:t>
            </a:r>
            <a:r>
              <a:rPr lang="nl-NL" sz="1100" dirty="0" err="1" smtClean="0">
                <a:hlinkClick r:id="rId10"/>
              </a:rPr>
              <a:t>KING</a:t>
            </a:r>
            <a:r>
              <a:rPr lang="nl-NL" sz="1100" dirty="0" smtClean="0">
                <a:hlinkClick r:id="rId10"/>
              </a:rPr>
              <a:t>: Kosten en baten van </a:t>
            </a:r>
            <a:r>
              <a:rPr lang="nl-NL" sz="1100" dirty="0" err="1" smtClean="0">
                <a:hlinkClick r:id="rId10"/>
              </a:rPr>
              <a:t>shared</a:t>
            </a:r>
            <a:r>
              <a:rPr lang="nl-NL" sz="1100" dirty="0" smtClean="0">
                <a:hlinkClick r:id="rId10"/>
              </a:rPr>
              <a:t> service centra: ‘De baten als ballast’</a:t>
            </a:r>
            <a:r>
              <a:rPr lang="nl-NL" sz="1100" dirty="0" smtClean="0"/>
              <a:t> (KING/VNG, juni 2011) </a:t>
            </a:r>
          </a:p>
          <a:p>
            <a:r>
              <a:rPr lang="nl-NL" sz="1100" dirty="0" smtClean="0">
                <a:hlinkClick r:id="rId11"/>
              </a:rPr>
              <a:t>Handreiking </a:t>
            </a:r>
            <a:r>
              <a:rPr lang="nl-NL" sz="1100" dirty="0" err="1" smtClean="0">
                <a:hlinkClick r:id="rId11"/>
              </a:rPr>
              <a:t>KING</a:t>
            </a:r>
            <a:r>
              <a:rPr lang="nl-NL" sz="1100" dirty="0" smtClean="0">
                <a:hlinkClick r:id="rId11"/>
              </a:rPr>
              <a:t>: </a:t>
            </a:r>
            <a:r>
              <a:rPr lang="nl-NL" sz="1100" dirty="0" err="1" smtClean="0">
                <a:hlinkClick r:id="rId11"/>
              </a:rPr>
              <a:t>Governance</a:t>
            </a:r>
            <a:r>
              <a:rPr lang="nl-NL" sz="1100" dirty="0" smtClean="0">
                <a:hlinkClick r:id="rId11"/>
              </a:rPr>
              <a:t> en besturing: ‘Sturen op ICT samenwerking’</a:t>
            </a:r>
            <a:r>
              <a:rPr lang="nl-NL" sz="1100" dirty="0" smtClean="0"/>
              <a:t> (KING/VNG, juni 2011) </a:t>
            </a:r>
          </a:p>
          <a:p>
            <a:pPr>
              <a:buNone/>
            </a:pPr>
            <a:endParaRPr lang="nl-NL" sz="1100" dirty="0" smtClean="0"/>
          </a:p>
          <a:p>
            <a:pPr>
              <a:buNone/>
            </a:pPr>
            <a:r>
              <a:rPr lang="nl-NL" sz="1400" dirty="0" smtClean="0"/>
              <a:t>Nog te publiceren in 2012</a:t>
            </a:r>
          </a:p>
          <a:p>
            <a:r>
              <a:rPr lang="nl-NL" sz="1100" dirty="0" smtClean="0"/>
              <a:t>Vormen </a:t>
            </a:r>
            <a:r>
              <a:rPr lang="nl-NL" sz="1100" dirty="0"/>
              <a:t>en thema’s van </a:t>
            </a:r>
            <a:r>
              <a:rPr lang="nl-NL" sz="1100" dirty="0" smtClean="0"/>
              <a:t>samenwerking</a:t>
            </a:r>
          </a:p>
          <a:p>
            <a:r>
              <a:rPr lang="nl-NL" sz="1100" dirty="0"/>
              <a:t>Publiek Private Samenwerking</a:t>
            </a:r>
          </a:p>
          <a:p>
            <a:r>
              <a:rPr lang="nl-NL" sz="1100" dirty="0" smtClean="0"/>
              <a:t>Opdrachtgeverschap</a:t>
            </a:r>
          </a:p>
          <a:p>
            <a:r>
              <a:rPr lang="nl-NL" sz="1100" dirty="0" err="1" smtClean="0"/>
              <a:t>Overheidscooperatie</a:t>
            </a:r>
            <a:endParaRPr lang="nl-NL" sz="1100" dirty="0" smtClean="0"/>
          </a:p>
          <a:p>
            <a:r>
              <a:rPr lang="nl-NL" sz="1100" dirty="0" smtClean="0"/>
              <a:t>Bovenlokale </a:t>
            </a:r>
            <a:r>
              <a:rPr lang="nl-NL" sz="1100" dirty="0"/>
              <a:t>samenwerking  </a:t>
            </a:r>
            <a:r>
              <a:rPr lang="nl-NL" sz="1100" dirty="0" err="1" smtClean="0"/>
              <a:t>Wwnv</a:t>
            </a:r>
            <a:endParaRPr lang="nl-NL" sz="1100" dirty="0" smtClean="0"/>
          </a:p>
          <a:p>
            <a:r>
              <a:rPr lang="nl-NL" sz="1100" dirty="0"/>
              <a:t>De factor mens in samenwerking</a:t>
            </a:r>
          </a:p>
          <a:p>
            <a:r>
              <a:rPr lang="nl-NL" sz="1100" dirty="0"/>
              <a:t>Samenwerken publieke gezondheidszorg en kinderopvang</a:t>
            </a:r>
          </a:p>
          <a:p>
            <a:pPr lvl="0">
              <a:buNone/>
            </a:pPr>
            <a:endParaRPr lang="nl-NL" dirty="0"/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720</Words>
  <Application>Microsoft Office PowerPoint</Application>
  <PresentationFormat>On-screen Show (4:3)</PresentationFormat>
  <Paragraphs>136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Office-thema</vt:lpstr>
      <vt:lpstr>Slide 1</vt:lpstr>
      <vt:lpstr>Ontwikkelingen</vt:lpstr>
      <vt:lpstr>Start Slim Samenwerken in 2011</vt:lpstr>
      <vt:lpstr>Programma 2012</vt:lpstr>
      <vt:lpstr>Bijeenkomsten en activiteiten  </vt:lpstr>
      <vt:lpstr>Slide 6</vt:lpstr>
      <vt:lpstr>  Ondersteuning op maat  </vt:lpstr>
      <vt:lpstr>   </vt:lpstr>
      <vt:lpstr> De publicatiereeks “Slim Samenwerken”  </vt:lpstr>
      <vt:lpstr>Website en nieuwe media</vt:lpstr>
      <vt:lpstr>Wie zijn Slim Samenwerken</vt:lpstr>
    </vt:vector>
  </TitlesOfParts>
  <Company>Vereniging van Nederlandse Gemeenten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in 2011</dc:title>
  <dc:creator>meije_m</dc:creator>
  <cp:lastModifiedBy>Martine Meijers</cp:lastModifiedBy>
  <cp:revision>20</cp:revision>
  <dcterms:created xsi:type="dcterms:W3CDTF">2012-06-14T19:57:29Z</dcterms:created>
  <dcterms:modified xsi:type="dcterms:W3CDTF">2012-06-14T20:10:45Z</dcterms:modified>
</cp:coreProperties>
</file>