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9"/>
  </p:notesMasterIdLst>
  <p:sldIdLst>
    <p:sldId id="495" r:id="rId3"/>
    <p:sldId id="488" r:id="rId4"/>
    <p:sldId id="434" r:id="rId5"/>
    <p:sldId id="422" r:id="rId6"/>
    <p:sldId id="426" r:id="rId7"/>
    <p:sldId id="430" r:id="rId8"/>
    <p:sldId id="475" r:id="rId9"/>
    <p:sldId id="427" r:id="rId10"/>
    <p:sldId id="431" r:id="rId11"/>
    <p:sldId id="480" r:id="rId12"/>
    <p:sldId id="500" r:id="rId13"/>
    <p:sldId id="501" r:id="rId14"/>
    <p:sldId id="492" r:id="rId15"/>
    <p:sldId id="499" r:id="rId16"/>
    <p:sldId id="256" r:id="rId17"/>
    <p:sldId id="491" r:id="rId18"/>
    <p:sldId id="493" r:id="rId19"/>
    <p:sldId id="428" r:id="rId20"/>
    <p:sldId id="484" r:id="rId21"/>
    <p:sldId id="498" r:id="rId22"/>
    <p:sldId id="383" r:id="rId23"/>
    <p:sldId id="444" r:id="rId24"/>
    <p:sldId id="345" r:id="rId25"/>
    <p:sldId id="477" r:id="rId26"/>
    <p:sldId id="494" r:id="rId27"/>
    <p:sldId id="472" r:id="rId28"/>
  </p:sldIdLst>
  <p:sldSz cx="9144000" cy="6858000" type="screen4x3"/>
  <p:notesSz cx="6858000" cy="99456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100"/>
    <a:srgbClr val="6A5B9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4" autoAdjust="0"/>
    <p:restoredTop sz="94613"/>
  </p:normalViewPr>
  <p:slideViewPr>
    <p:cSldViewPr snapToGrid="0" snapToObjects="1">
      <p:cViewPr>
        <p:scale>
          <a:sx n="113" d="100"/>
          <a:sy n="113" d="100"/>
        </p:scale>
        <p:origin x="-8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E5693-9AFF-4D44-8250-02E75DACE46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90FEF2F-64BE-456A-9367-27798967B361}">
      <dgm:prSet custT="1"/>
      <dgm:spPr/>
      <dgm:t>
        <a:bodyPr/>
        <a:lstStyle/>
        <a:p>
          <a:pPr rtl="0"/>
          <a:r>
            <a:rPr lang="nl-NL" sz="1400" dirty="0" smtClean="0"/>
            <a:t>Fase 1: In kaart brengen mogelijke VPB-plichtige activiteiten       1</a:t>
          </a:r>
          <a:r>
            <a:rPr lang="nl-NL" sz="1400" baseline="30000" dirty="0" smtClean="0"/>
            <a:t>e</a:t>
          </a:r>
          <a:r>
            <a:rPr lang="nl-NL" sz="1400" dirty="0" smtClean="0"/>
            <a:t> helft 2015</a:t>
          </a:r>
          <a:endParaRPr lang="nl-NL" sz="1400" dirty="0"/>
        </a:p>
      </dgm:t>
    </dgm:pt>
    <dgm:pt modelId="{DE324EAB-76D0-4E09-A595-E378CFD83483}" type="parTrans" cxnId="{23305727-FCC8-4984-A785-0F0B4D36A3DE}">
      <dgm:prSet/>
      <dgm:spPr/>
      <dgm:t>
        <a:bodyPr/>
        <a:lstStyle/>
        <a:p>
          <a:endParaRPr lang="nl-NL"/>
        </a:p>
      </dgm:t>
    </dgm:pt>
    <dgm:pt modelId="{E8345ED4-934A-4D46-A504-841048E8DA21}" type="sibTrans" cxnId="{23305727-FCC8-4984-A785-0F0B4D36A3DE}">
      <dgm:prSet/>
      <dgm:spPr/>
      <dgm:t>
        <a:bodyPr/>
        <a:lstStyle/>
        <a:p>
          <a:endParaRPr lang="nl-NL"/>
        </a:p>
      </dgm:t>
    </dgm:pt>
    <dgm:pt modelId="{C35CB5EA-0AC3-41A0-9C84-07DB9ECA6745}">
      <dgm:prSet custT="1"/>
      <dgm:spPr/>
      <dgm:t>
        <a:bodyPr/>
        <a:lstStyle/>
        <a:p>
          <a:pPr rtl="0"/>
          <a:r>
            <a:rPr lang="nl-NL" sz="1400" dirty="0" smtClean="0"/>
            <a:t>Fase 2: Uitwerking &amp; dossiervorming (“belastingdienst-</a:t>
          </a:r>
          <a:r>
            <a:rPr lang="nl-NL" sz="1400" dirty="0" err="1" smtClean="0"/>
            <a:t>proof</a:t>
          </a:r>
          <a:r>
            <a:rPr lang="nl-NL" sz="1400" dirty="0" smtClean="0"/>
            <a:t>”) resultaten uit fase 1               aug’15 – jan</a:t>
          </a:r>
        </a:p>
        <a:p>
          <a:pPr rtl="0"/>
          <a:r>
            <a:rPr lang="nl-NL" sz="1400" dirty="0" smtClean="0"/>
            <a:t> ‘16</a:t>
          </a:r>
          <a:endParaRPr lang="nl-NL" sz="1400" dirty="0"/>
        </a:p>
      </dgm:t>
    </dgm:pt>
    <dgm:pt modelId="{670D7451-0F46-42D1-AFA2-32B499D25290}" type="parTrans" cxnId="{9EE152F6-8C90-481D-8234-1CEFA4D8EA72}">
      <dgm:prSet/>
      <dgm:spPr/>
      <dgm:t>
        <a:bodyPr/>
        <a:lstStyle/>
        <a:p>
          <a:endParaRPr lang="nl-NL"/>
        </a:p>
      </dgm:t>
    </dgm:pt>
    <dgm:pt modelId="{2F3BED47-901B-4AAE-B72F-731FDD49BCD9}" type="sibTrans" cxnId="{9EE152F6-8C90-481D-8234-1CEFA4D8EA72}">
      <dgm:prSet/>
      <dgm:spPr/>
      <dgm:t>
        <a:bodyPr/>
        <a:lstStyle/>
        <a:p>
          <a:endParaRPr lang="nl-NL"/>
        </a:p>
      </dgm:t>
    </dgm:pt>
    <dgm:pt modelId="{A1E6BA73-BC44-4A92-A863-F3C282CF3DC3}">
      <dgm:prSet custT="1"/>
      <dgm:spPr/>
      <dgm:t>
        <a:bodyPr/>
        <a:lstStyle/>
        <a:p>
          <a:pPr rtl="0"/>
          <a:r>
            <a:rPr lang="nl-NL" sz="1400" dirty="0" smtClean="0"/>
            <a:t>Fase 3: Implementatie VPB-plicht (fiscaal, administratief, organisatorisch, juridisch)                1</a:t>
          </a:r>
          <a:r>
            <a:rPr lang="nl-NL" sz="1400" baseline="30000" dirty="0" smtClean="0"/>
            <a:t>e</a:t>
          </a:r>
          <a:r>
            <a:rPr lang="nl-NL" sz="1400" dirty="0" smtClean="0"/>
            <a:t> helft 2016</a:t>
          </a:r>
          <a:endParaRPr lang="nl-NL" sz="1400" dirty="0"/>
        </a:p>
      </dgm:t>
    </dgm:pt>
    <dgm:pt modelId="{74561B34-88A1-48D0-9124-9545555EB0B2}" type="parTrans" cxnId="{BC40C266-783B-4218-94F5-35FC13A3703E}">
      <dgm:prSet/>
      <dgm:spPr/>
      <dgm:t>
        <a:bodyPr/>
        <a:lstStyle/>
        <a:p>
          <a:endParaRPr lang="nl-NL"/>
        </a:p>
      </dgm:t>
    </dgm:pt>
    <dgm:pt modelId="{5A81979A-5A87-4D01-A369-6B237ADB02A2}" type="sibTrans" cxnId="{BC40C266-783B-4218-94F5-35FC13A3703E}">
      <dgm:prSet/>
      <dgm:spPr/>
      <dgm:t>
        <a:bodyPr/>
        <a:lstStyle/>
        <a:p>
          <a:endParaRPr lang="nl-NL"/>
        </a:p>
      </dgm:t>
    </dgm:pt>
    <dgm:pt modelId="{FF8E53BC-7F58-4270-BC9A-CFF3FD5B0A1A}">
      <dgm:prSet custT="1"/>
      <dgm:spPr/>
      <dgm:t>
        <a:bodyPr/>
        <a:lstStyle/>
        <a:p>
          <a:pPr rtl="0"/>
          <a:r>
            <a:rPr lang="nl-NL" sz="1400" dirty="0" smtClean="0"/>
            <a:t>Fase 4: Inrichten VPB-beheer &amp; controle op VPB geldstroom          1</a:t>
          </a:r>
          <a:r>
            <a:rPr lang="nl-NL" sz="1400" baseline="30000" dirty="0" smtClean="0"/>
            <a:t>e</a:t>
          </a:r>
          <a:r>
            <a:rPr lang="nl-NL" sz="1400" dirty="0" smtClean="0"/>
            <a:t> helft 2016</a:t>
          </a:r>
          <a:endParaRPr lang="nl-NL" sz="1400" dirty="0"/>
        </a:p>
      </dgm:t>
    </dgm:pt>
    <dgm:pt modelId="{B5F915F7-1275-4634-B0B9-797354E1D0C9}" type="parTrans" cxnId="{A8238D7D-A2C6-42CC-8FC6-BE020350FAB2}">
      <dgm:prSet/>
      <dgm:spPr/>
      <dgm:t>
        <a:bodyPr/>
        <a:lstStyle/>
        <a:p>
          <a:endParaRPr lang="nl-NL"/>
        </a:p>
      </dgm:t>
    </dgm:pt>
    <dgm:pt modelId="{EBEBB98F-0E6B-4884-B58B-758ABDEF0D8B}" type="sibTrans" cxnId="{A8238D7D-A2C6-42CC-8FC6-BE020350FAB2}">
      <dgm:prSet/>
      <dgm:spPr/>
      <dgm:t>
        <a:bodyPr/>
        <a:lstStyle/>
        <a:p>
          <a:endParaRPr lang="nl-NL"/>
        </a:p>
      </dgm:t>
    </dgm:pt>
    <dgm:pt modelId="{C0F5DCB3-98BA-4DD3-A4A8-976BD62D0C86}">
      <dgm:prSet custT="1"/>
      <dgm:spPr/>
      <dgm:t>
        <a:bodyPr/>
        <a:lstStyle/>
        <a:p>
          <a:pPr rtl="0"/>
          <a:r>
            <a:rPr lang="nl-NL" sz="1400" dirty="0" smtClean="0"/>
            <a:t>Fase 5: VPB aangifte 2016      1</a:t>
          </a:r>
          <a:r>
            <a:rPr lang="nl-NL" sz="1400" baseline="30000" dirty="0" smtClean="0"/>
            <a:t>e</a:t>
          </a:r>
          <a:r>
            <a:rPr lang="nl-NL" sz="1400" dirty="0" smtClean="0"/>
            <a:t> helft 2017</a:t>
          </a:r>
          <a:endParaRPr lang="nl-NL" sz="1400" dirty="0"/>
        </a:p>
      </dgm:t>
    </dgm:pt>
    <dgm:pt modelId="{86CC65C0-B336-4D19-B507-3B1183930CF4}" type="parTrans" cxnId="{2968DEBF-B9AB-437C-8743-693E50B4572C}">
      <dgm:prSet/>
      <dgm:spPr/>
      <dgm:t>
        <a:bodyPr/>
        <a:lstStyle/>
        <a:p>
          <a:endParaRPr lang="nl-NL"/>
        </a:p>
      </dgm:t>
    </dgm:pt>
    <dgm:pt modelId="{FA9258EF-54F3-476C-884E-5A5F291DC61E}" type="sibTrans" cxnId="{2968DEBF-B9AB-437C-8743-693E50B4572C}">
      <dgm:prSet/>
      <dgm:spPr/>
      <dgm:t>
        <a:bodyPr/>
        <a:lstStyle/>
        <a:p>
          <a:endParaRPr lang="nl-NL"/>
        </a:p>
      </dgm:t>
    </dgm:pt>
    <dgm:pt modelId="{B8EC29D4-1AD5-46B0-8A69-783888DD985E}" type="pres">
      <dgm:prSet presAssocID="{845E5693-9AFF-4D44-8250-02E75DACE4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F60F9B-1AA7-4796-A7C7-278C4E8EE04F}" type="pres">
      <dgm:prSet presAssocID="{845E5693-9AFF-4D44-8250-02E75DACE464}" presName="arrow" presStyleLbl="bgShp" presStyleIdx="0" presStyleCnt="1"/>
      <dgm:spPr/>
    </dgm:pt>
    <dgm:pt modelId="{59B58879-82F2-4262-A6A8-71C68BC0852C}" type="pres">
      <dgm:prSet presAssocID="{845E5693-9AFF-4D44-8250-02E75DACE464}" presName="points" presStyleCnt="0"/>
      <dgm:spPr/>
    </dgm:pt>
    <dgm:pt modelId="{B03208B5-AE68-4D82-A4E4-BFDC7E9A78B6}" type="pres">
      <dgm:prSet presAssocID="{A90FEF2F-64BE-456A-9367-27798967B361}" presName="compositeA" presStyleCnt="0"/>
      <dgm:spPr/>
    </dgm:pt>
    <dgm:pt modelId="{F21414DC-C9DA-4FE0-BC2B-D336272CE6E2}" type="pres">
      <dgm:prSet presAssocID="{A90FEF2F-64BE-456A-9367-27798967B36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E803B5-3F5D-4435-AAB8-D83A07EBB053}" type="pres">
      <dgm:prSet presAssocID="{A90FEF2F-64BE-456A-9367-27798967B361}" presName="circleA" presStyleLbl="node1" presStyleIdx="0" presStyleCnt="5"/>
      <dgm:spPr>
        <a:solidFill>
          <a:srgbClr val="90F52B"/>
        </a:solidFill>
      </dgm:spPr>
    </dgm:pt>
    <dgm:pt modelId="{55778E86-8F88-45F4-BA6C-95161761082B}" type="pres">
      <dgm:prSet presAssocID="{A90FEF2F-64BE-456A-9367-27798967B361}" presName="spaceA" presStyleCnt="0"/>
      <dgm:spPr/>
    </dgm:pt>
    <dgm:pt modelId="{7C2B4B12-0983-4B46-A84E-A0F47E0C2AFE}" type="pres">
      <dgm:prSet presAssocID="{E8345ED4-934A-4D46-A504-841048E8DA21}" presName="space" presStyleCnt="0"/>
      <dgm:spPr/>
    </dgm:pt>
    <dgm:pt modelId="{8160AEB7-174B-4BC9-A41B-24E5985F535B}" type="pres">
      <dgm:prSet presAssocID="{C35CB5EA-0AC3-41A0-9C84-07DB9ECA6745}" presName="compositeB" presStyleCnt="0"/>
      <dgm:spPr/>
    </dgm:pt>
    <dgm:pt modelId="{8BE2A8C8-4FA9-449B-9A58-51668E6988A9}" type="pres">
      <dgm:prSet presAssocID="{C35CB5EA-0AC3-41A0-9C84-07DB9ECA674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06EAFC-FF11-4BF8-94CF-22465E76E6AB}" type="pres">
      <dgm:prSet presAssocID="{C35CB5EA-0AC3-41A0-9C84-07DB9ECA6745}" presName="circleB" presStyleLbl="node1" presStyleIdx="1" presStyleCnt="5"/>
      <dgm:spPr>
        <a:solidFill>
          <a:srgbClr val="90F52B"/>
        </a:solidFill>
      </dgm:spPr>
    </dgm:pt>
    <dgm:pt modelId="{59AE23C7-BDDF-493B-A0AB-6924099A0850}" type="pres">
      <dgm:prSet presAssocID="{C35CB5EA-0AC3-41A0-9C84-07DB9ECA6745}" presName="spaceB" presStyleCnt="0"/>
      <dgm:spPr/>
    </dgm:pt>
    <dgm:pt modelId="{331B4A54-0814-4E63-9586-1703B7EABD05}" type="pres">
      <dgm:prSet presAssocID="{2F3BED47-901B-4AAE-B72F-731FDD49BCD9}" presName="space" presStyleCnt="0"/>
      <dgm:spPr/>
    </dgm:pt>
    <dgm:pt modelId="{08F31922-DEB4-4159-B66D-7837CFDF46F1}" type="pres">
      <dgm:prSet presAssocID="{A1E6BA73-BC44-4A92-A863-F3C282CF3DC3}" presName="compositeA" presStyleCnt="0"/>
      <dgm:spPr/>
    </dgm:pt>
    <dgm:pt modelId="{5A3E3058-7887-43BE-B923-DAF81DBE22E7}" type="pres">
      <dgm:prSet presAssocID="{A1E6BA73-BC44-4A92-A863-F3C282CF3DC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081394-6453-4511-9DEE-5D5FA4BF8724}" type="pres">
      <dgm:prSet presAssocID="{A1E6BA73-BC44-4A92-A863-F3C282CF3DC3}" presName="circleA" presStyleLbl="node1" presStyleIdx="2" presStyleCnt="5"/>
      <dgm:spPr>
        <a:solidFill>
          <a:srgbClr val="FF0000"/>
        </a:solidFill>
      </dgm:spPr>
    </dgm:pt>
    <dgm:pt modelId="{7D54E9BB-A668-420C-A1A2-FB9F0F562145}" type="pres">
      <dgm:prSet presAssocID="{A1E6BA73-BC44-4A92-A863-F3C282CF3DC3}" presName="spaceA" presStyleCnt="0"/>
      <dgm:spPr/>
    </dgm:pt>
    <dgm:pt modelId="{606FCF00-CB39-4B2C-BBC1-50FAC58C3780}" type="pres">
      <dgm:prSet presAssocID="{5A81979A-5A87-4D01-A369-6B237ADB02A2}" presName="space" presStyleCnt="0"/>
      <dgm:spPr/>
    </dgm:pt>
    <dgm:pt modelId="{25700973-BB75-4741-ACCC-B9ECA7B3C1DB}" type="pres">
      <dgm:prSet presAssocID="{FF8E53BC-7F58-4270-BC9A-CFF3FD5B0A1A}" presName="compositeB" presStyleCnt="0"/>
      <dgm:spPr/>
    </dgm:pt>
    <dgm:pt modelId="{0735691E-DFC5-4A82-81E5-5D7F8E860C13}" type="pres">
      <dgm:prSet presAssocID="{FF8E53BC-7F58-4270-BC9A-CFF3FD5B0A1A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6B5F47-E166-4224-958C-4D641B27C1A7}" type="pres">
      <dgm:prSet presAssocID="{FF8E53BC-7F58-4270-BC9A-CFF3FD5B0A1A}" presName="circleB" presStyleLbl="node1" presStyleIdx="3" presStyleCnt="5"/>
      <dgm:spPr>
        <a:solidFill>
          <a:srgbClr val="FF0000"/>
        </a:solidFill>
      </dgm:spPr>
    </dgm:pt>
    <dgm:pt modelId="{B64AADE6-D74F-46A7-8618-E60901910118}" type="pres">
      <dgm:prSet presAssocID="{FF8E53BC-7F58-4270-BC9A-CFF3FD5B0A1A}" presName="spaceB" presStyleCnt="0"/>
      <dgm:spPr/>
    </dgm:pt>
    <dgm:pt modelId="{9D8AC78A-68AB-444B-83D0-006DC290FD37}" type="pres">
      <dgm:prSet presAssocID="{EBEBB98F-0E6B-4884-B58B-758ABDEF0D8B}" presName="space" presStyleCnt="0"/>
      <dgm:spPr/>
    </dgm:pt>
    <dgm:pt modelId="{F4D4C897-02DF-442B-9FE0-F406144A3DC7}" type="pres">
      <dgm:prSet presAssocID="{C0F5DCB3-98BA-4DD3-A4A8-976BD62D0C86}" presName="compositeA" presStyleCnt="0"/>
      <dgm:spPr/>
    </dgm:pt>
    <dgm:pt modelId="{A9F5EF59-D50F-4D46-B40A-2094F651B3DD}" type="pres">
      <dgm:prSet presAssocID="{C0F5DCB3-98BA-4DD3-A4A8-976BD62D0C86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AE39B4-60D8-47BA-8C26-72E417B2D3D4}" type="pres">
      <dgm:prSet presAssocID="{C0F5DCB3-98BA-4DD3-A4A8-976BD62D0C86}" presName="circleA" presStyleLbl="node1" presStyleIdx="4" presStyleCnt="5"/>
      <dgm:spPr>
        <a:solidFill>
          <a:srgbClr val="FF0000"/>
        </a:solidFill>
      </dgm:spPr>
    </dgm:pt>
    <dgm:pt modelId="{474931CB-310F-4AE5-8F9F-EC66592839F8}" type="pres">
      <dgm:prSet presAssocID="{C0F5DCB3-98BA-4DD3-A4A8-976BD62D0C86}" presName="spaceA" presStyleCnt="0"/>
      <dgm:spPr/>
    </dgm:pt>
  </dgm:ptLst>
  <dgm:cxnLst>
    <dgm:cxn modelId="{FE1B0B90-6C19-48D2-8549-D2C7004F8602}" type="presOf" srcId="{FF8E53BC-7F58-4270-BC9A-CFF3FD5B0A1A}" destId="{0735691E-DFC5-4A82-81E5-5D7F8E860C13}" srcOrd="0" destOrd="0" presId="urn:microsoft.com/office/officeart/2005/8/layout/hProcess11"/>
    <dgm:cxn modelId="{C35EF685-4344-4E5A-8635-8131A231D6C1}" type="presOf" srcId="{C0F5DCB3-98BA-4DD3-A4A8-976BD62D0C86}" destId="{A9F5EF59-D50F-4D46-B40A-2094F651B3DD}" srcOrd="0" destOrd="0" presId="urn:microsoft.com/office/officeart/2005/8/layout/hProcess11"/>
    <dgm:cxn modelId="{2968DEBF-B9AB-437C-8743-693E50B4572C}" srcId="{845E5693-9AFF-4D44-8250-02E75DACE464}" destId="{C0F5DCB3-98BA-4DD3-A4A8-976BD62D0C86}" srcOrd="4" destOrd="0" parTransId="{86CC65C0-B336-4D19-B507-3B1183930CF4}" sibTransId="{FA9258EF-54F3-476C-884E-5A5F291DC61E}"/>
    <dgm:cxn modelId="{BC40C266-783B-4218-94F5-35FC13A3703E}" srcId="{845E5693-9AFF-4D44-8250-02E75DACE464}" destId="{A1E6BA73-BC44-4A92-A863-F3C282CF3DC3}" srcOrd="2" destOrd="0" parTransId="{74561B34-88A1-48D0-9124-9545555EB0B2}" sibTransId="{5A81979A-5A87-4D01-A369-6B237ADB02A2}"/>
    <dgm:cxn modelId="{A8238D7D-A2C6-42CC-8FC6-BE020350FAB2}" srcId="{845E5693-9AFF-4D44-8250-02E75DACE464}" destId="{FF8E53BC-7F58-4270-BC9A-CFF3FD5B0A1A}" srcOrd="3" destOrd="0" parTransId="{B5F915F7-1275-4634-B0B9-797354E1D0C9}" sibTransId="{EBEBB98F-0E6B-4884-B58B-758ABDEF0D8B}"/>
    <dgm:cxn modelId="{9EE152F6-8C90-481D-8234-1CEFA4D8EA72}" srcId="{845E5693-9AFF-4D44-8250-02E75DACE464}" destId="{C35CB5EA-0AC3-41A0-9C84-07DB9ECA6745}" srcOrd="1" destOrd="0" parTransId="{670D7451-0F46-42D1-AFA2-32B499D25290}" sibTransId="{2F3BED47-901B-4AAE-B72F-731FDD49BCD9}"/>
    <dgm:cxn modelId="{307397F9-F354-4F8A-84C9-B122894CD4B6}" type="presOf" srcId="{A1E6BA73-BC44-4A92-A863-F3C282CF3DC3}" destId="{5A3E3058-7887-43BE-B923-DAF81DBE22E7}" srcOrd="0" destOrd="0" presId="urn:microsoft.com/office/officeart/2005/8/layout/hProcess11"/>
    <dgm:cxn modelId="{BDC3A20A-DEC8-4D17-92C1-0EFC854A0D10}" type="presOf" srcId="{A90FEF2F-64BE-456A-9367-27798967B361}" destId="{F21414DC-C9DA-4FE0-BC2B-D336272CE6E2}" srcOrd="0" destOrd="0" presId="urn:microsoft.com/office/officeart/2005/8/layout/hProcess11"/>
    <dgm:cxn modelId="{23305727-FCC8-4984-A785-0F0B4D36A3DE}" srcId="{845E5693-9AFF-4D44-8250-02E75DACE464}" destId="{A90FEF2F-64BE-456A-9367-27798967B361}" srcOrd="0" destOrd="0" parTransId="{DE324EAB-76D0-4E09-A595-E378CFD83483}" sibTransId="{E8345ED4-934A-4D46-A504-841048E8DA21}"/>
    <dgm:cxn modelId="{3A00A564-90AE-4ECF-8E5E-700904A46190}" type="presOf" srcId="{C35CB5EA-0AC3-41A0-9C84-07DB9ECA6745}" destId="{8BE2A8C8-4FA9-449B-9A58-51668E6988A9}" srcOrd="0" destOrd="0" presId="urn:microsoft.com/office/officeart/2005/8/layout/hProcess11"/>
    <dgm:cxn modelId="{932E9759-271B-41B5-AB0B-26AD8BDCF509}" type="presOf" srcId="{845E5693-9AFF-4D44-8250-02E75DACE464}" destId="{B8EC29D4-1AD5-46B0-8A69-783888DD985E}" srcOrd="0" destOrd="0" presId="urn:microsoft.com/office/officeart/2005/8/layout/hProcess11"/>
    <dgm:cxn modelId="{C739EB2A-1F01-4185-BB9F-699F3F8C0180}" type="presParOf" srcId="{B8EC29D4-1AD5-46B0-8A69-783888DD985E}" destId="{8BF60F9B-1AA7-4796-A7C7-278C4E8EE04F}" srcOrd="0" destOrd="0" presId="urn:microsoft.com/office/officeart/2005/8/layout/hProcess11"/>
    <dgm:cxn modelId="{6DD03335-0B45-4C94-9A4F-C5C367FD7451}" type="presParOf" srcId="{B8EC29D4-1AD5-46B0-8A69-783888DD985E}" destId="{59B58879-82F2-4262-A6A8-71C68BC0852C}" srcOrd="1" destOrd="0" presId="urn:microsoft.com/office/officeart/2005/8/layout/hProcess11"/>
    <dgm:cxn modelId="{FDC7C4EE-C876-4FCB-95A2-60D479B955D9}" type="presParOf" srcId="{59B58879-82F2-4262-A6A8-71C68BC0852C}" destId="{B03208B5-AE68-4D82-A4E4-BFDC7E9A78B6}" srcOrd="0" destOrd="0" presId="urn:microsoft.com/office/officeart/2005/8/layout/hProcess11"/>
    <dgm:cxn modelId="{6590CABE-6EA8-480D-927C-41267366B9BA}" type="presParOf" srcId="{B03208B5-AE68-4D82-A4E4-BFDC7E9A78B6}" destId="{F21414DC-C9DA-4FE0-BC2B-D336272CE6E2}" srcOrd="0" destOrd="0" presId="urn:microsoft.com/office/officeart/2005/8/layout/hProcess11"/>
    <dgm:cxn modelId="{B8AFE248-E2F7-4915-B206-69486BC0BAEE}" type="presParOf" srcId="{B03208B5-AE68-4D82-A4E4-BFDC7E9A78B6}" destId="{D3E803B5-3F5D-4435-AAB8-D83A07EBB053}" srcOrd="1" destOrd="0" presId="urn:microsoft.com/office/officeart/2005/8/layout/hProcess11"/>
    <dgm:cxn modelId="{D7E4A6D8-9A84-4ECF-905E-D29A246379DA}" type="presParOf" srcId="{B03208B5-AE68-4D82-A4E4-BFDC7E9A78B6}" destId="{55778E86-8F88-45F4-BA6C-95161761082B}" srcOrd="2" destOrd="0" presId="urn:microsoft.com/office/officeart/2005/8/layout/hProcess11"/>
    <dgm:cxn modelId="{80D8354B-9EE3-4C6E-9A1B-F846057C8606}" type="presParOf" srcId="{59B58879-82F2-4262-A6A8-71C68BC0852C}" destId="{7C2B4B12-0983-4B46-A84E-A0F47E0C2AFE}" srcOrd="1" destOrd="0" presId="urn:microsoft.com/office/officeart/2005/8/layout/hProcess11"/>
    <dgm:cxn modelId="{5E75B986-5FA7-407D-853D-D73629ADB1EA}" type="presParOf" srcId="{59B58879-82F2-4262-A6A8-71C68BC0852C}" destId="{8160AEB7-174B-4BC9-A41B-24E5985F535B}" srcOrd="2" destOrd="0" presId="urn:microsoft.com/office/officeart/2005/8/layout/hProcess11"/>
    <dgm:cxn modelId="{427C8C95-11DF-44B8-8F0A-46262399650B}" type="presParOf" srcId="{8160AEB7-174B-4BC9-A41B-24E5985F535B}" destId="{8BE2A8C8-4FA9-449B-9A58-51668E6988A9}" srcOrd="0" destOrd="0" presId="urn:microsoft.com/office/officeart/2005/8/layout/hProcess11"/>
    <dgm:cxn modelId="{7C21FA67-75CA-4EEE-913C-CB19F559ABDB}" type="presParOf" srcId="{8160AEB7-174B-4BC9-A41B-24E5985F535B}" destId="{AD06EAFC-FF11-4BF8-94CF-22465E76E6AB}" srcOrd="1" destOrd="0" presId="urn:microsoft.com/office/officeart/2005/8/layout/hProcess11"/>
    <dgm:cxn modelId="{9B6F3CFB-9672-4C86-B6FB-63B40EABB04C}" type="presParOf" srcId="{8160AEB7-174B-4BC9-A41B-24E5985F535B}" destId="{59AE23C7-BDDF-493B-A0AB-6924099A0850}" srcOrd="2" destOrd="0" presId="urn:microsoft.com/office/officeart/2005/8/layout/hProcess11"/>
    <dgm:cxn modelId="{010C4E16-6131-4F06-9E0D-6694E7209EE7}" type="presParOf" srcId="{59B58879-82F2-4262-A6A8-71C68BC0852C}" destId="{331B4A54-0814-4E63-9586-1703B7EABD05}" srcOrd="3" destOrd="0" presId="urn:microsoft.com/office/officeart/2005/8/layout/hProcess11"/>
    <dgm:cxn modelId="{711FB17B-454E-43A1-83BB-200C40F78FA1}" type="presParOf" srcId="{59B58879-82F2-4262-A6A8-71C68BC0852C}" destId="{08F31922-DEB4-4159-B66D-7837CFDF46F1}" srcOrd="4" destOrd="0" presId="urn:microsoft.com/office/officeart/2005/8/layout/hProcess11"/>
    <dgm:cxn modelId="{6212A0C8-DD6B-4A78-9C41-D442A0F9FB37}" type="presParOf" srcId="{08F31922-DEB4-4159-B66D-7837CFDF46F1}" destId="{5A3E3058-7887-43BE-B923-DAF81DBE22E7}" srcOrd="0" destOrd="0" presId="urn:microsoft.com/office/officeart/2005/8/layout/hProcess11"/>
    <dgm:cxn modelId="{3496E75D-6349-480E-8A40-252CDDC9BE77}" type="presParOf" srcId="{08F31922-DEB4-4159-B66D-7837CFDF46F1}" destId="{7C081394-6453-4511-9DEE-5D5FA4BF8724}" srcOrd="1" destOrd="0" presId="urn:microsoft.com/office/officeart/2005/8/layout/hProcess11"/>
    <dgm:cxn modelId="{D47E9372-4588-4675-A98D-4CA92B0A4622}" type="presParOf" srcId="{08F31922-DEB4-4159-B66D-7837CFDF46F1}" destId="{7D54E9BB-A668-420C-A1A2-FB9F0F562145}" srcOrd="2" destOrd="0" presId="urn:microsoft.com/office/officeart/2005/8/layout/hProcess11"/>
    <dgm:cxn modelId="{4EC8EDB9-4C2C-4CCB-A9E3-6FC7BAF11C8F}" type="presParOf" srcId="{59B58879-82F2-4262-A6A8-71C68BC0852C}" destId="{606FCF00-CB39-4B2C-BBC1-50FAC58C3780}" srcOrd="5" destOrd="0" presId="urn:microsoft.com/office/officeart/2005/8/layout/hProcess11"/>
    <dgm:cxn modelId="{B2B2076C-5C6B-4AD8-936A-439DC322E511}" type="presParOf" srcId="{59B58879-82F2-4262-A6A8-71C68BC0852C}" destId="{25700973-BB75-4741-ACCC-B9ECA7B3C1DB}" srcOrd="6" destOrd="0" presId="urn:microsoft.com/office/officeart/2005/8/layout/hProcess11"/>
    <dgm:cxn modelId="{D517F1CA-B4B9-4649-85E6-24F639DB8D11}" type="presParOf" srcId="{25700973-BB75-4741-ACCC-B9ECA7B3C1DB}" destId="{0735691E-DFC5-4A82-81E5-5D7F8E860C13}" srcOrd="0" destOrd="0" presId="urn:microsoft.com/office/officeart/2005/8/layout/hProcess11"/>
    <dgm:cxn modelId="{E33CD280-1E91-48C9-8DD8-1FCD89D5E659}" type="presParOf" srcId="{25700973-BB75-4741-ACCC-B9ECA7B3C1DB}" destId="{F36B5F47-E166-4224-958C-4D641B27C1A7}" srcOrd="1" destOrd="0" presId="urn:microsoft.com/office/officeart/2005/8/layout/hProcess11"/>
    <dgm:cxn modelId="{7E7E3853-70FE-4F08-AC47-9BEE02747C17}" type="presParOf" srcId="{25700973-BB75-4741-ACCC-B9ECA7B3C1DB}" destId="{B64AADE6-D74F-46A7-8618-E60901910118}" srcOrd="2" destOrd="0" presId="urn:microsoft.com/office/officeart/2005/8/layout/hProcess11"/>
    <dgm:cxn modelId="{95B90E7B-8205-451B-83FE-1FF981B5DDF4}" type="presParOf" srcId="{59B58879-82F2-4262-A6A8-71C68BC0852C}" destId="{9D8AC78A-68AB-444B-83D0-006DC290FD37}" srcOrd="7" destOrd="0" presId="urn:microsoft.com/office/officeart/2005/8/layout/hProcess11"/>
    <dgm:cxn modelId="{E05F69FE-8721-416D-B0B2-3F002DD2114B}" type="presParOf" srcId="{59B58879-82F2-4262-A6A8-71C68BC0852C}" destId="{F4D4C897-02DF-442B-9FE0-F406144A3DC7}" srcOrd="8" destOrd="0" presId="urn:microsoft.com/office/officeart/2005/8/layout/hProcess11"/>
    <dgm:cxn modelId="{A1DE4A28-A2B7-4F1E-B8AE-7695AC9D89B5}" type="presParOf" srcId="{F4D4C897-02DF-442B-9FE0-F406144A3DC7}" destId="{A9F5EF59-D50F-4D46-B40A-2094F651B3DD}" srcOrd="0" destOrd="0" presId="urn:microsoft.com/office/officeart/2005/8/layout/hProcess11"/>
    <dgm:cxn modelId="{EC0D06EC-86CF-4BA3-8DCF-E81B8CC59B60}" type="presParOf" srcId="{F4D4C897-02DF-442B-9FE0-F406144A3DC7}" destId="{2EAE39B4-60D8-47BA-8C26-72E417B2D3D4}" srcOrd="1" destOrd="0" presId="urn:microsoft.com/office/officeart/2005/8/layout/hProcess11"/>
    <dgm:cxn modelId="{4D81E7A6-8CBF-4C26-BAB7-2CFA64CCED07}" type="presParOf" srcId="{F4D4C897-02DF-442B-9FE0-F406144A3DC7}" destId="{474931CB-310F-4AE5-8F9F-EC66592839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E58D57F-BCC4-4556-AFC6-E4944BA2218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95DA6BE-8E03-4E1E-AAF9-DA10269FC3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8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4A05584-9562-4F50-9D9A-9070DA09A3FC}" type="slidenum">
              <a:rPr lang="nl-NL" altLang="nl-NL" smtClean="0"/>
              <a:pPr/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01963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DA6BE-8E03-4E1E-AAF9-DA10269FC3D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10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7685315" cy="4319134"/>
          </a:xfr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00" kern="1000" spc="100" baseline="0">
                <a:latin typeface="Unicod Sans Medium" charset="0"/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000" kern="1000" spc="100" baseline="0">
                <a:latin typeface="Unicod Sans" charset="0"/>
              </a:defRPr>
            </a:lvl2pPr>
            <a:lvl3pPr marL="1143000" indent="-228600">
              <a:lnSpc>
                <a:spcPts val="2400"/>
              </a:lnSpc>
              <a:buSzPct val="90000"/>
              <a:buFontTx/>
              <a:buBlip>
                <a:blip r:embed="rId3"/>
              </a:buBlip>
              <a:defRPr sz="2000" kern="1000" spc="100" baseline="0">
                <a:latin typeface="Unicod Sans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0" y="261258"/>
            <a:ext cx="6672943" cy="989974"/>
          </a:xfrm>
        </p:spPr>
        <p:txBody>
          <a:bodyPr wrap="none" lIns="0" tIns="0" rIns="0" bIns="0" anchor="t">
            <a:noAutofit/>
          </a:bodyPr>
          <a:lstStyle>
            <a:lvl1pPr marL="360000" algn="l">
              <a:defRPr sz="2800" kern="1000" spc="100" baseline="0">
                <a:solidFill>
                  <a:schemeClr val="bg1"/>
                </a:solidFill>
                <a:latin typeface="Unicod Sans Bold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4" name="Tijdelijke aanduiding voor dianummer 7"/>
          <p:cNvSpPr>
            <a:spLocks noGrp="1"/>
          </p:cNvSpPr>
          <p:nvPr>
            <p:ph type="sldNum" sz="quarter" idx="10"/>
          </p:nvPr>
        </p:nvSpPr>
        <p:spPr>
          <a:xfrm>
            <a:off x="5443538" y="6335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6A5B97"/>
                </a:solidFill>
                <a:latin typeface="Unicod Sans Medium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FA67CA3-96E4-42EE-8EEA-B305CD3565D3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0061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0296-EB7E-4887-9ED6-DA0EDF24F5DE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E87C175-AEDF-40EA-ABC9-95C71327520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157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C809-AB7C-4F7F-87A2-D2EA73304B82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DAFF4EF-5020-4F5C-8844-EE7D93773F2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9133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EEE-52EC-4C05-AB0C-62D61CE32B8A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8EA4289-7FCA-4C16-955E-E6DA4703CAF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6849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E376-8F83-4F64-A4EA-0D99C9F8038F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07311B9-2C81-4847-8BB4-BB2F295FC14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034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4C15-137D-451B-98F7-A25094F26C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6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3032-63C7-4271-B7C5-4EA67556F2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A0C3-7757-467E-B124-DEBBAF44D3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22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E594-AA89-4A01-A153-5063333825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18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7DC3-3DB9-4A31-BB75-B8757C4E6E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59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8B01-BF3B-454B-BEC5-B9E2C28128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33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822A-59FB-4FAF-8D3A-AF903F468323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A82CAA6-65DA-48CF-BB29-463F252B857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5275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D44B-CA6C-4DDA-A2AD-E93E555006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64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C70F-C4EA-4F01-84B5-CD80DC45F4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66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9AAA-D302-4413-9A11-34ADF3510E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24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87AB-58A9-4853-96C9-13F7FA0F6F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52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0BE-4650-473E-B6AA-E9C567DB69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9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2B48-B5D3-435D-BB0E-35B84A1AF3EE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274340AA-02AA-4675-8881-6F077861E27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07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8924-094A-4489-83B9-6B3AAAE6E1CE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9F6E477-5542-4707-8DAD-E3E8865A794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95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96F5-924D-4921-810D-5BC795AB26DF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A28C95F-3794-4E15-A651-1FE9DFDD76F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8810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9537-A666-498B-9272-2169F41E9621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06D934E-F7B9-47CA-91EE-4E7E9F63944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764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E84E-BAB7-40C3-B0DE-BA61E8DC9839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04DE780-54F9-4599-8768-6AC5789B749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3183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B9A5-2AE8-406C-BDCF-914425597240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D9C8186-C504-4939-B567-A5B017953D6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02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C375-3149-4D79-9F42-161B59A7187A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E6F863F-E9D0-4B62-B129-B015966B020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32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A0D8300-F48E-4659-918C-F6673686DE49}" type="datetime1">
              <a:rPr lang="en-US" altLang="nl-NL"/>
              <a:pPr>
                <a:defRPr/>
              </a:pPr>
              <a:t>4/14/2016</a:t>
            </a:fld>
            <a:endParaRPr lang="en-US" altLang="nl-NL"/>
          </a:p>
        </p:txBody>
      </p:sp>
      <p:pic>
        <p:nvPicPr>
          <p:cNvPr id="1029" name="Afbeelding 1" descr="STE012_PPT_basis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64F1D71-E55E-E746-BBC2-B327FCAB98E8}" type="datetimeFigureOut">
              <a:rPr lang="nl-NL"/>
              <a:pPr>
                <a:defRPr/>
              </a:pPr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A579566-598C-4BA9-BFE3-3153C28BC3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052" name="Afbeelding 1" descr="STE012_PPT_ba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79290" y="3481912"/>
            <a:ext cx="81854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nl-NL" sz="3600" b="1" dirty="0" err="1" smtClean="0">
                <a:solidFill>
                  <a:srgbClr val="6A5B97"/>
                </a:solidFill>
                <a:latin typeface="Unicod Sans" panose="020B0503000000020004" pitchFamily="34" charset="0"/>
              </a:rPr>
              <a:t>Vpb-plicht</a:t>
            </a:r>
            <a:r>
              <a:rPr lang="en-US" altLang="nl-NL" sz="3600" b="1" dirty="0" smtClean="0">
                <a:solidFill>
                  <a:srgbClr val="6A5B97"/>
                </a:solidFill>
                <a:latin typeface="Unicod Sans" panose="020B0503000000020004" pitchFamily="34" charset="0"/>
              </a:rPr>
              <a:t> </a:t>
            </a:r>
            <a:r>
              <a:rPr lang="en-US" altLang="nl-NL" sz="3600" b="1" dirty="0" err="1" smtClean="0">
                <a:solidFill>
                  <a:srgbClr val="6A5B97"/>
                </a:solidFill>
                <a:latin typeface="Unicod Sans" panose="020B0503000000020004" pitchFamily="34" charset="0"/>
              </a:rPr>
              <a:t>overheidsondernemingen</a:t>
            </a:r>
            <a:endParaRPr lang="en-US" altLang="nl-NL" sz="3600" b="1" dirty="0">
              <a:solidFill>
                <a:srgbClr val="6A5B97"/>
              </a:solidFill>
              <a:latin typeface="Unicod Sans" panose="020B05030000000200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458307" y="51189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Eric van den Hurk</a:t>
            </a:r>
          </a:p>
          <a:p>
            <a:r>
              <a:rPr lang="nl-NL" dirty="0"/>
              <a:t>Manager Step in Control VPB &amp; Audit</a:t>
            </a:r>
          </a:p>
        </p:txBody>
      </p:sp>
    </p:spTree>
    <p:extLst>
      <p:ext uri="{BB962C8B-B14F-4D97-AF65-F5344CB8AC3E}">
        <p14:creationId xmlns:p14="http://schemas.microsoft.com/office/powerpoint/2010/main" val="15205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39738" y="228600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chemeClr val="bg1"/>
                </a:solidFill>
                <a:latin typeface="Unicod Sans"/>
                <a:ea typeface="ＭＳ Ｐゴシック" pitchFamily="34" charset="-128"/>
              </a:rPr>
              <a:t>Cluster grondexploitatie</a:t>
            </a:r>
          </a:p>
        </p:txBody>
      </p:sp>
      <p:pic>
        <p:nvPicPr>
          <p:cNvPr id="3481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254125"/>
            <a:ext cx="9144001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nl-NL" altLang="nl-NL" b="1" dirty="0" smtClean="0">
                <a:latin typeface="Unicod Sans" charset="0"/>
                <a:ea typeface="Unicod Sans" charset="0"/>
                <a:cs typeface="Unicod Sans" charset="0"/>
              </a:rPr>
              <a:t>Wijziging BBV</a:t>
            </a: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15963" y="1600200"/>
            <a:ext cx="7694612" cy="493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b="1" dirty="0" smtClean="0">
                <a:latin typeface="Unicod Sans Medium" charset="0"/>
                <a:ea typeface="Unicod Sans Medium" charset="0"/>
                <a:cs typeface="Unicod Sans Medium" charset="0"/>
              </a:rPr>
              <a:t>Grondbedrijf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Alleen BIE exploitaties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NIEGG naar Materiële vaste Activa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Exploitatie maximaal 10 jaar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Rente conform DCF methode</a:t>
            </a:r>
            <a:endParaRPr lang="nl-NL" sz="2000" dirty="0"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>
              <a:latin typeface="Unicod Sans"/>
            </a:endParaRPr>
          </a:p>
        </p:txBody>
      </p:sp>
    </p:spTree>
    <p:extLst>
      <p:ext uri="{BB962C8B-B14F-4D97-AF65-F5344CB8AC3E}">
        <p14:creationId xmlns:p14="http://schemas.microsoft.com/office/powerpoint/2010/main" val="3533427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nl-NL" altLang="nl-NL" b="1" dirty="0" smtClean="0">
                <a:latin typeface="Unicod Sans" charset="0"/>
                <a:ea typeface="Unicod Sans" charset="0"/>
                <a:cs typeface="Unicod Sans" charset="0"/>
              </a:rPr>
              <a:t>Verder uitwerking</a:t>
            </a: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15963" y="1600200"/>
            <a:ext cx="7694612" cy="4930775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"/>
              </a:rPr>
              <a:t>Notitie </a:t>
            </a:r>
            <a:r>
              <a:rPr lang="nl-NL" sz="2400" dirty="0">
                <a:latin typeface="Unicod Sans"/>
              </a:rPr>
              <a:t>SVLO </a:t>
            </a:r>
            <a:r>
              <a:rPr lang="nl-NL" sz="2400" dirty="0" smtClean="0">
                <a:latin typeface="Unicod Sans" panose="020B0503000000020004"/>
              </a:rPr>
              <a:t>(</a:t>
            </a:r>
            <a:r>
              <a:rPr lang="nl-NL" sz="2400" dirty="0">
                <a:latin typeface="Unicod Sans" panose="020B0503000000020004"/>
              </a:rPr>
              <a:t>Samenwerking Vennootschapsbelasting Lokale </a:t>
            </a:r>
            <a:r>
              <a:rPr lang="nl-NL" sz="2400" dirty="0" smtClean="0">
                <a:latin typeface="Unicod Sans" panose="020B0503000000020004"/>
              </a:rPr>
              <a:t>Overheden) </a:t>
            </a: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" panose="020B0503000000020004"/>
              </a:rPr>
              <a:t> </a:t>
            </a:r>
          </a:p>
          <a:p>
            <a:pPr>
              <a:buBlip>
                <a:blip r:embed="rId2"/>
              </a:buBlip>
              <a:defRPr/>
            </a:pPr>
            <a:r>
              <a:rPr lang="nl-NL" sz="2400" dirty="0" smtClean="0">
                <a:latin typeface="Unicod Sans" panose="020B0503000000020004"/>
              </a:rPr>
              <a:t>Beginbalans </a:t>
            </a:r>
          </a:p>
          <a:p>
            <a:pPr>
              <a:buBlip>
                <a:blip r:embed="rId2"/>
              </a:buBlip>
              <a:defRPr/>
            </a:pPr>
            <a:r>
              <a:rPr lang="nl-NL" sz="2400" dirty="0" smtClean="0">
                <a:latin typeface="Unicod Sans" panose="020B0503000000020004"/>
              </a:rPr>
              <a:t>Vermogensetikettering</a:t>
            </a:r>
          </a:p>
          <a:p>
            <a:pPr>
              <a:buBlip>
                <a:blip r:embed="rId2"/>
              </a:buBlip>
              <a:defRPr/>
            </a:pPr>
            <a:r>
              <a:rPr lang="nl-NL" sz="2400" dirty="0">
                <a:latin typeface="Unicod Sans"/>
              </a:rPr>
              <a:t>Objectieve vrijstellingen</a:t>
            </a:r>
          </a:p>
          <a:p>
            <a:pPr>
              <a:buBlip>
                <a:blip r:embed="rId2"/>
              </a:buBlip>
              <a:defRPr/>
            </a:pPr>
            <a:endParaRPr lang="nl-NL" sz="24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>
              <a:latin typeface="Unicod Sans"/>
            </a:endParaRPr>
          </a:p>
        </p:txBody>
      </p:sp>
    </p:spTree>
    <p:extLst>
      <p:ext uri="{BB962C8B-B14F-4D97-AF65-F5344CB8AC3E}">
        <p14:creationId xmlns:p14="http://schemas.microsoft.com/office/powerpoint/2010/main" val="244565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err="1" smtClean="0">
                <a:latin typeface="Unicod Sans" charset="0"/>
                <a:ea typeface="Unicod Sans" charset="0"/>
                <a:cs typeface="Unicod Sans" charset="0"/>
              </a:rPr>
              <a:t>Onderneming</a:t>
            </a: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/>
            </a:r>
            <a:b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</a:b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2060330"/>
            <a:ext cx="7700962" cy="1847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800" b="1" dirty="0" smtClean="0">
                <a:latin typeface="Unicod Sans Medium" charset="0"/>
                <a:ea typeface="Unicod Sans Medium" charset="0"/>
                <a:cs typeface="Unicod Sans Medium" charset="0"/>
              </a:rPr>
              <a:t>Uitkomst ondernemingstoets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800" b="1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Geen sprake van een onderneming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nl-NL" sz="2400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2.  Wel sprake van een onderneming zonder vrijstelling</a:t>
            </a:r>
          </a:p>
          <a:p>
            <a:pPr marL="0" indent="0">
              <a:buNone/>
              <a:defRPr/>
            </a:pPr>
            <a:endParaRPr lang="nl-NL" sz="2400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3.  Wel sprake van een onderneming met vrijstelling</a:t>
            </a:r>
            <a:endParaRPr lang="nl-NL" sz="2800" dirty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4000" dirty="0">
              <a:latin typeface="Unicod Sans"/>
            </a:endParaRPr>
          </a:p>
        </p:txBody>
      </p:sp>
    </p:spTree>
    <p:extLst>
      <p:ext uri="{BB962C8B-B14F-4D97-AF65-F5344CB8AC3E}">
        <p14:creationId xmlns:p14="http://schemas.microsoft.com/office/powerpoint/2010/main" val="612620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31520" y="0"/>
            <a:ext cx="8262851" cy="1234615"/>
          </a:xfrm>
        </p:spPr>
        <p:txBody>
          <a:bodyPr/>
          <a:lstStyle/>
          <a:p>
            <a:pPr algn="l"/>
            <a:r>
              <a:rPr lang="en-US" altLang="nl-NL" sz="3200" dirty="0" smtClean="0">
                <a:solidFill>
                  <a:schemeClr val="bg1"/>
                </a:solidFill>
                <a:latin typeface="Unicod Sans"/>
                <a:ea typeface="ＭＳ Ｐゴシック" panose="020B0600070205080204" pitchFamily="34" charset="-128"/>
              </a:rPr>
              <a:t/>
            </a:r>
            <a:br>
              <a:rPr lang="en-US" altLang="nl-NL" sz="3200" dirty="0" smtClean="0">
                <a:solidFill>
                  <a:schemeClr val="bg1"/>
                </a:solidFill>
                <a:latin typeface="Unicod Sans"/>
                <a:ea typeface="ＭＳ Ｐゴシック" panose="020B0600070205080204" pitchFamily="34" charset="-128"/>
              </a:rPr>
            </a:br>
            <a:r>
              <a:rPr lang="en-US" altLang="nl-NL" sz="3200" dirty="0" err="1" smtClean="0">
                <a:solidFill>
                  <a:schemeClr val="bg1"/>
                </a:solidFill>
                <a:latin typeface="Unicod Sans"/>
                <a:ea typeface="ＭＳ Ｐゴシック" panose="020B0600070205080204" pitchFamily="34" charset="-128"/>
              </a:rPr>
              <a:t>Fasering</a:t>
            </a:r>
            <a:r>
              <a:rPr lang="en-US" altLang="nl-NL" sz="3200" dirty="0" smtClean="0">
                <a:solidFill>
                  <a:schemeClr val="bg1"/>
                </a:solidFill>
                <a:latin typeface="Unicod Sans"/>
                <a:ea typeface="ＭＳ Ｐゴシック" panose="020B0600070205080204" pitchFamily="34" charset="-128"/>
              </a:rPr>
              <a:t> VPB </a:t>
            </a:r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27562"/>
              </p:ext>
            </p:extLst>
          </p:nvPr>
        </p:nvGraphicFramePr>
        <p:xfrm>
          <a:off x="731520" y="149629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7412" name="Afbeelding 1" descr="STE012_PPT_ba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762000" y="3022600"/>
            <a:ext cx="67849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kern="1000" spc="50" dirty="0" err="1" smtClean="0">
                <a:solidFill>
                  <a:srgbClr val="6A5B97"/>
                </a:solidFill>
                <a:latin typeface="Unicod Sans UltraLight" pitchFamily="-65" charset="0"/>
              </a:rPr>
              <a:t>Vpb-plicht</a:t>
            </a:r>
            <a:r>
              <a:rPr lang="en-US" sz="4000" b="1" kern="1000" spc="50" dirty="0" smtClean="0">
                <a:solidFill>
                  <a:srgbClr val="6A5B97"/>
                </a:solidFill>
                <a:latin typeface="Unicod Sans UltraLight" pitchFamily="-65" charset="0"/>
              </a:rPr>
              <a:t>… en nu?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800" b="1" kern="1000" spc="50" dirty="0" smtClean="0">
              <a:solidFill>
                <a:srgbClr val="6A5B97"/>
              </a:solidFill>
              <a:latin typeface="Unicod Sans UltraLight" pitchFamily="-65" charset="0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2790093" y="5114192"/>
            <a:ext cx="4841631" cy="10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91440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kstvak 10"/>
          <p:cNvSpPr txBox="1">
            <a:spLocks noChangeArrowheads="1"/>
          </p:cNvSpPr>
          <p:nvPr/>
        </p:nvSpPr>
        <p:spPr bwMode="auto">
          <a:xfrm>
            <a:off x="1014413" y="5345113"/>
            <a:ext cx="170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sz="4800" b="1">
                <a:solidFill>
                  <a:schemeClr val="bg1"/>
                </a:solidFill>
                <a:latin typeface="Unicod Sans UltraLight"/>
              </a:rPr>
              <a:t>2016</a:t>
            </a:r>
          </a:p>
        </p:txBody>
      </p:sp>
      <p:sp>
        <p:nvSpPr>
          <p:cNvPr id="6148" name="Tekstvak 11"/>
          <p:cNvSpPr txBox="1">
            <a:spLocks noChangeArrowheads="1"/>
          </p:cNvSpPr>
          <p:nvPr/>
        </p:nvSpPr>
        <p:spPr bwMode="auto">
          <a:xfrm>
            <a:off x="7366977" y="3095381"/>
            <a:ext cx="1701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sz="4800" b="1" dirty="0">
                <a:solidFill>
                  <a:schemeClr val="bg1"/>
                </a:solidFill>
                <a:latin typeface="Unicod Sans UltraLight"/>
              </a:rPr>
              <a:t>2017</a:t>
            </a:r>
          </a:p>
        </p:txBody>
      </p:sp>
      <p:pic>
        <p:nvPicPr>
          <p:cNvPr id="6149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454184"/>
            <a:ext cx="4597400" cy="180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1"/>
          <p:cNvSpPr txBox="1">
            <a:spLocks/>
          </p:cNvSpPr>
          <p:nvPr/>
        </p:nvSpPr>
        <p:spPr bwMode="auto">
          <a:xfrm>
            <a:off x="-191354" y="1149477"/>
            <a:ext cx="748310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nl-NL" altLang="nl-NL" sz="2400" b="1" dirty="0" smtClean="0">
                <a:solidFill>
                  <a:schemeClr val="bg1"/>
                </a:solidFill>
                <a:latin typeface="Unicod Sans Medium" charset="0"/>
                <a:ea typeface="Unicod Sans Medium" charset="0"/>
                <a:cs typeface="Unicod Sans Medium" charset="0"/>
              </a:rPr>
              <a:t>Moet ik altijd een </a:t>
            </a:r>
            <a:r>
              <a:rPr lang="nl-NL" altLang="nl-NL" sz="2400" b="1" dirty="0" err="1" smtClean="0">
                <a:solidFill>
                  <a:schemeClr val="bg1"/>
                </a:solidFill>
                <a:latin typeface="Unicod Sans Medium" charset="0"/>
                <a:ea typeface="Unicod Sans Medium" charset="0"/>
                <a:cs typeface="Unicod Sans Medium" charset="0"/>
              </a:rPr>
              <a:t>vpb</a:t>
            </a:r>
            <a:r>
              <a:rPr lang="nl-NL" altLang="nl-NL" sz="2400" b="1" dirty="0" smtClean="0">
                <a:solidFill>
                  <a:schemeClr val="bg1"/>
                </a:solidFill>
                <a:latin typeface="Unicod Sans Medium" charset="0"/>
                <a:ea typeface="Unicod Sans Medium" charset="0"/>
                <a:cs typeface="Unicod Sans Medium" charset="0"/>
              </a:rPr>
              <a:t>-aangifte indienen?</a:t>
            </a:r>
          </a:p>
          <a:p>
            <a:pPr marL="730250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nl-NL" altLang="nl-NL" sz="1600" b="1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Vpb-plichtige activiteiten			        Reguliere Vpb-aangifte</a:t>
            </a:r>
          </a:p>
          <a:p>
            <a:pPr marL="730250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nl-NL" altLang="nl-NL" sz="1600" b="1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Vpb-plichtige activiteiten/vrijgesteld</a:t>
            </a:r>
            <a:r>
              <a:rPr lang="nl-NL" altLang="nl-NL" sz="1600" b="1" dirty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 </a:t>
            </a:r>
            <a:r>
              <a:rPr lang="nl-NL" altLang="nl-NL" sz="1600" b="1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	</a:t>
            </a:r>
            <a:r>
              <a:rPr lang="nl-NL" altLang="nl-NL" sz="1600" b="1" dirty="0" err="1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Nihil-aangifte</a:t>
            </a:r>
            <a:endParaRPr lang="nl-NL" altLang="nl-NL" sz="1600" b="1" dirty="0" smtClean="0">
              <a:solidFill>
                <a:schemeClr val="bg1"/>
              </a:solidFill>
              <a:latin typeface="Unicod Sans" charset="0"/>
              <a:ea typeface="Unicod Sans" charset="0"/>
              <a:cs typeface="Unicod Sans" charset="0"/>
            </a:endParaRPr>
          </a:p>
          <a:p>
            <a:pPr marL="730250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nl-NL" altLang="nl-NL" sz="1600" b="1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Niet-vpb-plichtige activiteiten			</a:t>
            </a:r>
            <a:r>
              <a:rPr lang="nl-NL" altLang="nl-NL" sz="1600" b="1" dirty="0" err="1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Nihil-aangifte</a:t>
            </a:r>
            <a:r>
              <a:rPr lang="nl-NL" altLang="nl-NL" sz="1600" b="1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											        Verzoek tot geen aangifte </a:t>
            </a:r>
            <a:endParaRPr lang="nl-NL" altLang="nl-NL" sz="1600" b="1" dirty="0">
              <a:solidFill>
                <a:schemeClr val="bg1"/>
              </a:solidFill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0" y="261938"/>
            <a:ext cx="66722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360000" algn="l">
              <a:defRPr/>
            </a:pPr>
            <a:r>
              <a:rPr lang="nl-NL" sz="2800" b="1" kern="1000" spc="100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Stip op de horizon</a:t>
            </a:r>
            <a:endParaRPr lang="nl-NL" sz="2800" b="1" kern="1000" spc="100" dirty="0">
              <a:solidFill>
                <a:schemeClr val="bg1"/>
              </a:solidFill>
              <a:latin typeface="Unicod Sans" charset="0"/>
              <a:ea typeface="Unicod Sans" charset="0"/>
              <a:cs typeface="Unicod Sans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77" y="4354907"/>
            <a:ext cx="425537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nl-NL" altLang="nl-NL" b="1" dirty="0" smtClean="0">
                <a:latin typeface="Unicod Sans" charset="0"/>
                <a:ea typeface="Unicod Sans" charset="0"/>
                <a:cs typeface="Unicod Sans" charset="0"/>
              </a:rPr>
              <a:t>Verder uitwerking</a:t>
            </a: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15963" y="1600200"/>
            <a:ext cx="7694612" cy="4930775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"/>
              </a:rPr>
              <a:t>Notitie </a:t>
            </a:r>
            <a:r>
              <a:rPr lang="nl-NL" sz="2400" dirty="0">
                <a:latin typeface="Unicod Sans"/>
              </a:rPr>
              <a:t>SVLO </a:t>
            </a:r>
            <a:r>
              <a:rPr lang="nl-NL" sz="2400" dirty="0" smtClean="0">
                <a:latin typeface="Unicod Sans" panose="020B0503000000020004"/>
              </a:rPr>
              <a:t>(</a:t>
            </a:r>
            <a:r>
              <a:rPr lang="nl-NL" sz="2400" dirty="0">
                <a:latin typeface="Unicod Sans" panose="020B0503000000020004"/>
              </a:rPr>
              <a:t>Samenwerking Vennootschapsbelasting Lokale </a:t>
            </a:r>
            <a:r>
              <a:rPr lang="nl-NL" sz="2400" dirty="0" smtClean="0">
                <a:latin typeface="Unicod Sans" panose="020B0503000000020004"/>
              </a:rPr>
              <a:t>Overheden) </a:t>
            </a: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" panose="020B0503000000020004"/>
              </a:rPr>
              <a:t> </a:t>
            </a:r>
          </a:p>
          <a:p>
            <a:pPr>
              <a:buBlip>
                <a:blip r:embed="rId2"/>
              </a:buBlip>
              <a:defRPr/>
            </a:pPr>
            <a:r>
              <a:rPr lang="nl-NL" sz="2400" dirty="0" smtClean="0">
                <a:latin typeface="Unicod Sans" panose="020B0503000000020004"/>
              </a:rPr>
              <a:t>Beginbalans </a:t>
            </a:r>
          </a:p>
          <a:p>
            <a:pPr>
              <a:buBlip>
                <a:blip r:embed="rId2"/>
              </a:buBlip>
              <a:defRPr/>
            </a:pPr>
            <a:r>
              <a:rPr lang="nl-NL" sz="2400" dirty="0" smtClean="0">
                <a:latin typeface="Unicod Sans" panose="020B0503000000020004"/>
              </a:rPr>
              <a:t>Vermogensetikettering</a:t>
            </a:r>
          </a:p>
          <a:p>
            <a:pPr>
              <a:buBlip>
                <a:blip r:embed="rId2"/>
              </a:buBlip>
              <a:defRPr/>
            </a:pPr>
            <a:r>
              <a:rPr lang="nl-NL" sz="2400" dirty="0">
                <a:latin typeface="Unicod Sans"/>
              </a:rPr>
              <a:t>Objectieve vrijstellingen</a:t>
            </a:r>
          </a:p>
          <a:p>
            <a:pPr>
              <a:buBlip>
                <a:blip r:embed="rId2"/>
              </a:buBlip>
              <a:defRPr/>
            </a:pPr>
            <a:endParaRPr lang="nl-NL" sz="24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>
              <a:latin typeface="Unicod Sans"/>
            </a:endParaRPr>
          </a:p>
        </p:txBody>
      </p:sp>
    </p:spTree>
    <p:extLst>
      <p:ext uri="{BB962C8B-B14F-4D97-AF65-F5344CB8AC3E}">
        <p14:creationId xmlns:p14="http://schemas.microsoft.com/office/powerpoint/2010/main" val="89094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nl-NL" altLang="nl-NL" b="1" dirty="0" smtClean="0">
                <a:latin typeface="Unicod Sans" charset="0"/>
                <a:ea typeface="Unicod Sans" charset="0"/>
                <a:cs typeface="Unicod Sans" charset="0"/>
              </a:rPr>
              <a:t>Wijziging BBV</a:t>
            </a: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15963" y="1600200"/>
            <a:ext cx="7694612" cy="493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b="1" dirty="0" smtClean="0">
                <a:latin typeface="Unicod Sans Medium" charset="0"/>
                <a:ea typeface="Unicod Sans Medium" charset="0"/>
                <a:cs typeface="Unicod Sans Medium" charset="0"/>
              </a:rPr>
              <a:t>Wijzigingen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marL="0" indent="0">
              <a:buNone/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None/>
              <a:defRPr/>
            </a:pPr>
            <a:endParaRPr lang="nl-NL" sz="2400" dirty="0">
              <a:latin typeface="Unicod Sans"/>
            </a:endParaRP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"/>
              </a:rPr>
              <a:t>Algemene aanpassing BBV (01-01-2017)</a:t>
            </a:r>
            <a:endParaRPr lang="nl-NL" sz="2000" dirty="0"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>
              <a:latin typeface="Unicod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nl-NL" altLang="nl-NL" b="1" dirty="0" smtClean="0">
                <a:latin typeface="Unicod Sans" charset="0"/>
                <a:ea typeface="Unicod Sans" charset="0"/>
                <a:cs typeface="Unicod Sans" charset="0"/>
              </a:rPr>
              <a:t>Wijziging BBV</a:t>
            </a: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15963" y="1600200"/>
            <a:ext cx="7694612" cy="493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Wijziging indeling (taakvelden </a:t>
            </a:r>
            <a:r>
              <a:rPr lang="nl-NL" sz="2400" dirty="0" err="1" smtClean="0">
                <a:latin typeface="Unicod Sans"/>
              </a:rPr>
              <a:t>ipv</a:t>
            </a:r>
            <a:r>
              <a:rPr lang="nl-NL" sz="2400" dirty="0" smtClean="0">
                <a:latin typeface="Unicod Sans"/>
              </a:rPr>
              <a:t> functies)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Algemene overhead wordt in programma overhead </a:t>
            </a:r>
            <a:br>
              <a:rPr lang="nl-NL" sz="2400" dirty="0" smtClean="0">
                <a:latin typeface="Unicod Sans"/>
              </a:rPr>
            </a:br>
            <a:r>
              <a:rPr lang="nl-NL" sz="2400" dirty="0" smtClean="0">
                <a:latin typeface="Unicod Sans"/>
              </a:rPr>
              <a:t>en kostentoerekening opgenomen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Nieuwe kostensoorten, waardoor vergelijking oude jaren moeilijk wordt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Kostenplaatsen komen voor een groot deel te vervallen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>
                <a:latin typeface="Unicod Sans"/>
              </a:rPr>
              <a:t>Datum aanleveren jaarrekening verbonden partijen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000" dirty="0">
                <a:latin typeface="Unicod Sans"/>
                <a:cs typeface="+mn-cs"/>
              </a:rPr>
              <a:t>15 april </a:t>
            </a:r>
            <a:r>
              <a:rPr lang="nl-NL" sz="2000" dirty="0" smtClean="0">
                <a:latin typeface="Unicod Sans"/>
                <a:cs typeface="+mn-cs"/>
              </a:rPr>
              <a:t>2018 uiterste </a:t>
            </a:r>
            <a:r>
              <a:rPr lang="nl-NL" sz="2000" dirty="0">
                <a:latin typeface="Unicod Sans"/>
                <a:cs typeface="+mn-cs"/>
              </a:rPr>
              <a:t>datum aanleveren </a:t>
            </a:r>
            <a:r>
              <a:rPr lang="nl-NL" sz="2000" dirty="0" smtClean="0">
                <a:latin typeface="Unicod Sans"/>
                <a:cs typeface="+mn-cs"/>
              </a:rPr>
              <a:t>jaarrekening 2017</a:t>
            </a:r>
            <a:endParaRPr lang="nl-NL" sz="2000" dirty="0"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400" dirty="0">
              <a:latin typeface="Unicod Sans"/>
            </a:endParaRPr>
          </a:p>
        </p:txBody>
      </p:sp>
    </p:spTree>
    <p:extLst>
      <p:ext uri="{BB962C8B-B14F-4D97-AF65-F5344CB8AC3E}">
        <p14:creationId xmlns:p14="http://schemas.microsoft.com/office/powerpoint/2010/main" val="3299653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1600200"/>
            <a:ext cx="7700962" cy="4532313"/>
          </a:xfrm>
        </p:spPr>
        <p:txBody>
          <a:bodyPr/>
          <a:lstStyle/>
          <a:p>
            <a:pPr marL="0" indent="0">
              <a:buNone/>
            </a:pPr>
            <a:endParaRPr lang="nl-NL" altLang="nl-NL" sz="2400" dirty="0" smtClean="0">
              <a:solidFill>
                <a:srgbClr val="000000"/>
              </a:solidFill>
              <a:latin typeface="Unicod Sans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Van 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een </a:t>
            </a:r>
            <a:r>
              <a:rPr lang="nl-NL" altLang="nl-NL" sz="2400" b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fiscale onderneming 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is sprake wanneer met een </a:t>
            </a:r>
            <a:r>
              <a:rPr lang="nl-NL" altLang="nl-NL" sz="2400" i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duurzame organisatie 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van </a:t>
            </a:r>
            <a:r>
              <a:rPr lang="nl-NL" altLang="nl-NL" sz="2400" i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kapitaal 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en </a:t>
            </a:r>
            <a:r>
              <a:rPr lang="nl-NL" altLang="nl-NL" sz="2400" i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arbeid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 wordt deelgenomen aan het </a:t>
            </a:r>
            <a:r>
              <a:rPr lang="nl-NL" altLang="nl-NL" sz="2400" i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economische verkeer 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met het oogmerk </a:t>
            </a:r>
            <a:r>
              <a:rPr lang="nl-NL" altLang="nl-NL" sz="2400" i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winst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 te behalen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  <a:latin typeface="Unicod Sans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Een (cluster van) activiteit(en) komt door de ondernemingstoets als aan alle </a:t>
            </a:r>
            <a:r>
              <a:rPr lang="nl-NL" altLang="nl-NL" sz="2400" i="1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cursieve</a:t>
            </a:r>
            <a:r>
              <a:rPr lang="nl-NL" altLang="nl-NL" sz="2400" dirty="0">
                <a:solidFill>
                  <a:srgbClr val="000000"/>
                </a:solidFill>
                <a:latin typeface="Unicod Sans"/>
                <a:ea typeface="Calibri" panose="020F0502020204030204" pitchFamily="34" charset="0"/>
                <a:cs typeface="Verdana" panose="020B0604030504040204" pitchFamily="34" charset="0"/>
              </a:rPr>
              <a:t> voorwaarden is voldaan</a:t>
            </a:r>
            <a:endParaRPr lang="nl-NL" altLang="nl-NL" sz="2400" dirty="0">
              <a:latin typeface="Unicod Sans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nl-NL" sz="2400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 smtClean="0">
              <a:latin typeface="Unicod Sans Medium" charset="0"/>
              <a:ea typeface="Unicod Sans Medium" charset="0"/>
              <a:cs typeface="Unicod Sans Medium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err="1" smtClean="0">
                <a:latin typeface="Unicod Sans" charset="0"/>
                <a:ea typeface="Unicod Sans" charset="0"/>
                <a:cs typeface="Unicod Sans" charset="0"/>
              </a:rPr>
              <a:t>Onderneming</a:t>
            </a: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8119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946150"/>
          </a:xfrm>
        </p:spPr>
        <p:txBody>
          <a:bodyPr/>
          <a:lstStyle/>
          <a:p>
            <a:pPr algn="l"/>
            <a:r>
              <a:rPr lang="en-US" altLang="nl-NL" sz="3200" dirty="0" err="1" smtClean="0">
                <a:solidFill>
                  <a:schemeClr val="bg1"/>
                </a:solidFill>
                <a:latin typeface="Unicod Sans" pitchFamily="34" charset="0"/>
                <a:ea typeface="ＭＳ Ｐゴシック" panose="020B0600070205080204" pitchFamily="34" charset="-128"/>
              </a:rPr>
              <a:t>Gevolgen</a:t>
            </a:r>
            <a:r>
              <a:rPr lang="en-US" altLang="nl-NL" sz="3200" dirty="0" smtClean="0">
                <a:solidFill>
                  <a:schemeClr val="bg1"/>
                </a:solidFill>
                <a:latin typeface="Unicod Sans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nl-NL" sz="3200" dirty="0" err="1" smtClean="0">
                <a:solidFill>
                  <a:schemeClr val="bg1"/>
                </a:solidFill>
                <a:latin typeface="Unicod Sans" pitchFamily="34" charset="0"/>
                <a:ea typeface="ＭＳ Ｐゴシック" panose="020B0600070205080204" pitchFamily="34" charset="-128"/>
              </a:rPr>
              <a:t>structureel</a:t>
            </a:r>
            <a:endParaRPr lang="en-US" altLang="nl-NL" sz="3200" dirty="0" smtClean="0">
              <a:solidFill>
                <a:schemeClr val="bg1"/>
              </a:solidFill>
              <a:latin typeface="Unicod Sans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1"/>
          </p:nvPr>
        </p:nvSpPr>
        <p:spPr>
          <a:xfrm>
            <a:off x="719088" y="1492134"/>
            <a:ext cx="8429105" cy="4821181"/>
          </a:xfrm>
        </p:spPr>
        <p:txBody>
          <a:bodyPr/>
          <a:lstStyle/>
          <a:p>
            <a:pPr lvl="2">
              <a:buBlip>
                <a:blip r:embed="rId2"/>
              </a:buBlip>
            </a:pPr>
            <a:r>
              <a:rPr lang="nl-NL" dirty="0" smtClean="0">
                <a:latin typeface="Unicod Sans" panose="020B0503000000020004" pitchFamily="34" charset="0"/>
              </a:rPr>
              <a:t>Grondslagendocument </a:t>
            </a:r>
            <a:r>
              <a:rPr lang="nl-NL" dirty="0" err="1" smtClean="0">
                <a:latin typeface="Unicod Sans" panose="020B0503000000020004" pitchFamily="34" charset="0"/>
              </a:rPr>
              <a:t>vpb</a:t>
            </a:r>
            <a:r>
              <a:rPr lang="nl-NL" dirty="0" smtClean="0">
                <a:latin typeface="Unicod Sans" panose="020B0503000000020004" pitchFamily="34" charset="0"/>
              </a:rPr>
              <a:t> jaarlijks actualiseren </a:t>
            </a:r>
          </a:p>
          <a:p>
            <a:pPr lvl="2">
              <a:buBlip>
                <a:blip r:embed="rId2"/>
              </a:buBlip>
            </a:pPr>
            <a:endParaRPr lang="nl-NL" dirty="0" smtClean="0">
              <a:latin typeface="Unicod Sans" panose="020B0503000000020004" pitchFamily="34" charset="0"/>
            </a:endParaRPr>
          </a:p>
          <a:p>
            <a:pPr lvl="2">
              <a:buBlip>
                <a:blip r:embed="rId2"/>
              </a:buBlip>
            </a:pPr>
            <a:r>
              <a:rPr lang="nl-NL" dirty="0" smtClean="0">
                <a:latin typeface="Unicod Sans" panose="020B0503000000020004" pitchFamily="34" charset="0"/>
              </a:rPr>
              <a:t>Fiscaal dossier en fiscaal proces in control</a:t>
            </a:r>
          </a:p>
          <a:p>
            <a:pPr lvl="2">
              <a:buBlip>
                <a:blip r:embed="rId2"/>
              </a:buBlip>
            </a:pPr>
            <a:endParaRPr lang="nl-NL" dirty="0" smtClean="0">
              <a:latin typeface="Unicod Sans"/>
            </a:endParaRPr>
          </a:p>
          <a:p>
            <a:pPr lvl="2">
              <a:buBlip>
                <a:blip r:embed="rId2"/>
              </a:buBlip>
            </a:pPr>
            <a:r>
              <a:rPr lang="nl-NL" dirty="0" smtClean="0">
                <a:latin typeface="Unicod Sans"/>
              </a:rPr>
              <a:t>VPB als factor beoordelen bij mutaties beleid, investeringen, etc.</a:t>
            </a:r>
          </a:p>
          <a:p>
            <a:pPr lvl="2">
              <a:buBlip>
                <a:blip r:embed="rId2"/>
              </a:buBlip>
            </a:pPr>
            <a:endParaRPr lang="nl-NL" dirty="0" smtClean="0">
              <a:latin typeface="Unicod Sans"/>
            </a:endParaRPr>
          </a:p>
          <a:p>
            <a:pPr lvl="2">
              <a:buBlip>
                <a:blip r:embed="rId2"/>
              </a:buBlip>
            </a:pPr>
            <a:r>
              <a:rPr lang="nl-NL" dirty="0" smtClean="0">
                <a:latin typeface="Unicod Sans"/>
              </a:rPr>
              <a:t>VPB aangifte</a:t>
            </a:r>
          </a:p>
          <a:p>
            <a:pPr marL="914400" lvl="2" indent="0">
              <a:buNone/>
            </a:pPr>
            <a:endParaRPr lang="nl-NL" dirty="0" smtClean="0">
              <a:latin typeface="Unicod Sans"/>
            </a:endParaRPr>
          </a:p>
          <a:p>
            <a:pPr lvl="2">
              <a:buBlip>
                <a:blip r:embed="rId2"/>
              </a:buBlip>
            </a:pPr>
            <a:r>
              <a:rPr lang="nl-NL" dirty="0" err="1" smtClean="0">
                <a:latin typeface="Unicod Sans"/>
              </a:rPr>
              <a:t>Vpb</a:t>
            </a:r>
            <a:r>
              <a:rPr lang="nl-NL" dirty="0" smtClean="0">
                <a:latin typeface="Unicod Sans"/>
              </a:rPr>
              <a:t> vraagt structureel tijd/capaciteit/deskundigheid</a:t>
            </a:r>
            <a:endParaRPr lang="nl-NL" dirty="0">
              <a:latin typeface="Unicod Sans" panose="020B0503000000020004" pitchFamily="34" charset="0"/>
            </a:endParaRPr>
          </a:p>
          <a:p>
            <a:pPr lvl="2">
              <a:buBlip>
                <a:blip r:embed="rId2"/>
              </a:buBlip>
            </a:pPr>
            <a:endParaRPr lang="nl-NL" sz="1800" dirty="0">
              <a:latin typeface="Unicod Sans"/>
            </a:endParaRPr>
          </a:p>
          <a:p>
            <a:pPr marL="1257300" lvl="2" indent="-457200">
              <a:buFont typeface="+mj-lt"/>
              <a:buAutoNum type="arabicPeriod"/>
            </a:pPr>
            <a:endParaRPr lang="nl-NL" sz="1800" dirty="0" smtClean="0">
              <a:latin typeface="Unicod Sans"/>
            </a:endParaRPr>
          </a:p>
          <a:p>
            <a:pPr marL="857250" lvl="1" indent="-457200">
              <a:buFont typeface="+mj-lt"/>
              <a:buAutoNum type="alphaUcPeriod"/>
            </a:pPr>
            <a:endParaRPr lang="nl-NL" sz="2200" dirty="0">
              <a:latin typeface="Unicod Sans"/>
            </a:endParaRPr>
          </a:p>
          <a:p>
            <a:pPr marL="457200" indent="-457200">
              <a:buFont typeface="+mj-lt"/>
              <a:buAutoNum type="arabicPeriod"/>
            </a:pPr>
            <a:endParaRPr lang="nl-NL" sz="2200" dirty="0">
              <a:latin typeface="Unicod Sans"/>
            </a:endParaRPr>
          </a:p>
          <a:p>
            <a:pPr marL="0" indent="0">
              <a:buNone/>
            </a:pPr>
            <a:endParaRPr lang="nl-NL" sz="2200" dirty="0" smtClean="0">
              <a:latin typeface="Unicod Sans"/>
            </a:endParaRPr>
          </a:p>
        </p:txBody>
      </p:sp>
    </p:spTree>
    <p:extLst>
      <p:ext uri="{BB962C8B-B14F-4D97-AF65-F5344CB8AC3E}">
        <p14:creationId xmlns:p14="http://schemas.microsoft.com/office/powerpoint/2010/main" val="40509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65540" name="Afbeelding 1" descr="STE012_PPT_ba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20688" y="3022600"/>
            <a:ext cx="67849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kern="1000" spc="50" dirty="0" smtClean="0">
                <a:solidFill>
                  <a:srgbClr val="6A5B97"/>
                </a:solidFill>
                <a:latin typeface="Unicod Sans UltraLight" pitchFamily="-65" charset="0"/>
              </a:rPr>
              <a:t>Grip op de VPB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800" b="1" kern="1000" spc="50" dirty="0" smtClean="0">
              <a:solidFill>
                <a:srgbClr val="6A5B97"/>
              </a:solidFill>
              <a:latin typeface="Unicod Sans Ultra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96863"/>
            <a:ext cx="6257925" cy="9461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nl-NL" altLang="nl-NL" sz="2800" b="1" kern="1000" spc="100" dirty="0" smtClean="0">
                <a:solidFill>
                  <a:schemeClr val="bg1"/>
                </a:solidFill>
                <a:latin typeface="Unicod Sans" charset="0"/>
                <a:ea typeface="Unicod Sans" charset="0"/>
                <a:cs typeface="Unicod Sans" charset="0"/>
              </a:rPr>
              <a:t>Brugstaat</a:t>
            </a:r>
          </a:p>
        </p:txBody>
      </p:sp>
      <p:pic>
        <p:nvPicPr>
          <p:cNvPr id="96259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960563"/>
            <a:ext cx="815657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136775" y="2163763"/>
            <a:ext cx="6554788" cy="288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pic>
        <p:nvPicPr>
          <p:cNvPr id="96261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2097088"/>
            <a:ext cx="16637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94500" y="2527300"/>
            <a:ext cx="1452563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nl-NL" sz="1050" dirty="0"/>
          </a:p>
        </p:txBody>
      </p:sp>
      <p:pic>
        <p:nvPicPr>
          <p:cNvPr id="96263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733550"/>
            <a:ext cx="42100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Tekstvak 2"/>
          <p:cNvSpPr txBox="1">
            <a:spLocks noChangeArrowheads="1"/>
          </p:cNvSpPr>
          <p:nvPr/>
        </p:nvSpPr>
        <p:spPr bwMode="auto">
          <a:xfrm>
            <a:off x="1111250" y="5151438"/>
            <a:ext cx="72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latin typeface="Unicod Sans"/>
              </a:rPr>
              <a:t>€</a:t>
            </a:r>
          </a:p>
        </p:txBody>
      </p:sp>
      <p:sp>
        <p:nvSpPr>
          <p:cNvPr id="96265" name="Tekstvak 9"/>
          <p:cNvSpPr txBox="1">
            <a:spLocks noChangeArrowheads="1"/>
          </p:cNvSpPr>
          <p:nvPr/>
        </p:nvSpPr>
        <p:spPr bwMode="auto">
          <a:xfrm>
            <a:off x="7342188" y="5143500"/>
            <a:ext cx="725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latin typeface="Unicod Sans"/>
              </a:rPr>
              <a:t>€</a:t>
            </a:r>
          </a:p>
        </p:txBody>
      </p:sp>
      <p:sp>
        <p:nvSpPr>
          <p:cNvPr id="96266" name="Tekstvak 5"/>
          <p:cNvSpPr txBox="1">
            <a:spLocks noChangeArrowheads="1"/>
          </p:cNvSpPr>
          <p:nvPr/>
        </p:nvSpPr>
        <p:spPr bwMode="auto">
          <a:xfrm>
            <a:off x="3932238" y="517048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Unicod San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93688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Grip op VPB</a:t>
            </a:r>
            <a:b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</a:b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552450" y="1284288"/>
            <a:ext cx="7677150" cy="4743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b="1" dirty="0" smtClean="0">
                <a:ea typeface="Unicod Sans Medium" charset="0"/>
                <a:cs typeface="Unicod Sans Medium" charset="0"/>
              </a:rPr>
              <a:t>Aanpak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b="1" dirty="0" smtClean="0">
              <a:ea typeface="Unicod Sans Medium" charset="0"/>
              <a:cs typeface="Unicod Sans Medium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 smtClean="0"/>
              <a:t>Aansluiting financiële administratie en aangifteprogramma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 smtClean="0"/>
              <a:t>Digitale dossiervorming: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nl-NL" sz="2000" dirty="0" smtClean="0"/>
              <a:t>Onderbouwing clusterindeling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nl-NL" sz="2000" dirty="0" smtClean="0"/>
              <a:t>Onderbouwing </a:t>
            </a:r>
            <a:r>
              <a:rPr lang="nl-NL" sz="2000" dirty="0" err="1" smtClean="0"/>
              <a:t>ondernemingstoetst</a:t>
            </a:r>
            <a:endParaRPr lang="nl-NL" sz="2000" dirty="0" smtClean="0"/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nl-NL" sz="2000" dirty="0" smtClean="0"/>
              <a:t>enz</a:t>
            </a: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 smtClean="0"/>
              <a:t>Vastleggen voorafgaande journaalposten met onderbouwing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 smtClean="0"/>
              <a:t>Opleveren rapportages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20713" y="1595438"/>
            <a:ext cx="7935912" cy="4276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b="1" dirty="0" smtClean="0">
                <a:latin typeface="Unicod Sans"/>
              </a:rPr>
              <a:t>Beheersbaar door:</a:t>
            </a:r>
            <a:endParaRPr lang="nl-NL" sz="800" b="1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Gedocumenteerde en onderbouwde clustering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>
                <a:latin typeface="Unicod Sans"/>
              </a:rPr>
              <a:t>Gedocumenteerde </a:t>
            </a:r>
            <a:r>
              <a:rPr lang="nl-NL" sz="2400" dirty="0" smtClean="0">
                <a:latin typeface="Unicod Sans"/>
              </a:rPr>
              <a:t>en onderbouwde ondernemingstoets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Duurzame organisatie kapitaal en arbeid?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Deelname economisch verkeer?</a:t>
            </a:r>
          </a:p>
          <a:p>
            <a:pPr lvl="1"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Winst?</a:t>
            </a:r>
            <a:r>
              <a:rPr lang="nl-NL" sz="2400" dirty="0">
                <a:latin typeface="Unicod Sans"/>
              </a:rPr>
              <a:t> </a:t>
            </a:r>
            <a:endParaRPr lang="nl-NL" sz="2400" dirty="0" smtClean="0">
              <a:latin typeface="Unicod Sans"/>
            </a:endParaRPr>
          </a:p>
          <a:p>
            <a:pPr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Brugstaat </a:t>
            </a:r>
            <a:r>
              <a:rPr lang="nl-NL" sz="2400" dirty="0">
                <a:latin typeface="Unicod Sans"/>
              </a:rPr>
              <a:t>(koppeling financiële en fiscale administratie)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</a:rPr>
              <a:t>Gedocumenteerde </a:t>
            </a:r>
            <a:r>
              <a:rPr lang="nl-NL" sz="2400" dirty="0">
                <a:latin typeface="Unicod Sans"/>
              </a:rPr>
              <a:t>en onderbouwde </a:t>
            </a:r>
            <a:r>
              <a:rPr lang="nl-NL" sz="2400" dirty="0" smtClean="0">
                <a:latin typeface="Unicod Sans"/>
              </a:rPr>
              <a:t>voorafgaande journaalposten (correcties)</a:t>
            </a:r>
            <a:endParaRPr lang="nl-NL" sz="2400" dirty="0">
              <a:latin typeface="Unicod San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GRIP op de VPB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20713" y="1595438"/>
            <a:ext cx="7935912" cy="4276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800" dirty="0" smtClean="0">
                <a:latin typeface="Unicod Sans"/>
              </a:rPr>
              <a:t>Jaarlijks “aanvaardbare” aangifte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>
              <a:latin typeface="Unicod San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GRIP op de VPB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8" y="3499339"/>
            <a:ext cx="425537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6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73100" y="1423988"/>
            <a:ext cx="8147050" cy="5200650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b="1" smtClean="0">
                <a:latin typeface="Unicod Sans"/>
                <a:ea typeface="ＭＳ Ｐゴシック" pitchFamily="34" charset="-128"/>
              </a:rPr>
              <a:t>Reduceer risico’s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dossieropbouw 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clustering inclusief ondernemingstoets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fiscale correcties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b="1" smtClean="0">
                <a:latin typeface="Unicod Sans"/>
                <a:ea typeface="ＭＳ Ｐゴシック" pitchFamily="34" charset="-128"/>
              </a:rPr>
              <a:t>Optimaliseer het proces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koppeling financiële en fiscale administratie (brugstaat)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procesmatig werken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rapportages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smtClean="0">
                <a:latin typeface="Unicod Sans"/>
                <a:ea typeface="ＭＳ Ｐゴシック" pitchFamily="34" charset="-128"/>
              </a:rPr>
              <a:t>content kopiëren naar nieuw jaar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nl-NL" altLang="nl-NL" sz="2400" b="1" smtClean="0">
                <a:latin typeface="Unicod Sans"/>
                <a:ea typeface="ＭＳ Ｐゴシック" pitchFamily="34" charset="-128"/>
              </a:rPr>
              <a:t>Dien aanvaardbare aangiften 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err="1" smtClean="0">
                <a:latin typeface="Unicod Sans" charset="0"/>
                <a:ea typeface="Unicod Sans" charset="0"/>
                <a:cs typeface="Unicod Sans" charset="0"/>
              </a:rPr>
              <a:t>Waarom</a:t>
            </a: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 GRIP</a:t>
            </a:r>
          </a:p>
        </p:txBody>
      </p:sp>
      <p:pic>
        <p:nvPicPr>
          <p:cNvPr id="4" name="Afbeelding 1" descr="STE057_PPT_Famo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1998784"/>
            <a:ext cx="7700962" cy="26574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800" b="1" dirty="0" smtClean="0">
                <a:latin typeface="Unicod Sans Medium" charset="0"/>
                <a:ea typeface="Unicod Sans Medium" charset="0"/>
                <a:cs typeface="Unicod Sans Medium" charset="0"/>
              </a:rPr>
              <a:t>Stappen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800" b="1" dirty="0" smtClean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1. In beeld brengen activiteiten</a:t>
            </a: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2. Inzicht geven in indicaties waarom gekozen kan</a:t>
            </a:r>
          </a:p>
          <a:p>
            <a:pPr marL="0" indent="0">
              <a:buNone/>
              <a:defRPr/>
            </a:pPr>
            <a:r>
              <a:rPr lang="nl-NL" sz="2400" dirty="0">
                <a:latin typeface="Unicod Sans Medium" charset="0"/>
                <a:ea typeface="Unicod Sans Medium" charset="0"/>
                <a:cs typeface="Unicod Sans Medium" charset="0"/>
              </a:rPr>
              <a:t> </a:t>
            </a: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   worden voor een cluster</a:t>
            </a: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3. Vormen van clusters, inclusief onderbouwing</a:t>
            </a:r>
          </a:p>
          <a:p>
            <a:pPr marL="0" indent="0"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4. Toepassen ondernemingstoets</a:t>
            </a:r>
          </a:p>
          <a:p>
            <a:pPr marL="0" indent="0">
              <a:buNone/>
              <a:defRPr/>
            </a:pPr>
            <a:endParaRPr lang="nl-NL" sz="2800" dirty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4000" dirty="0">
              <a:latin typeface="Unicod San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Schema </a:t>
            </a:r>
            <a:r>
              <a:rPr lang="en-US" altLang="nl-NL" b="1" dirty="0" err="1" smtClean="0">
                <a:latin typeface="Unicod Sans" charset="0"/>
                <a:ea typeface="Unicod Sans" charset="0"/>
                <a:cs typeface="Unicod Sans" charset="0"/>
              </a:rPr>
              <a:t>afbakening</a:t>
            </a:r>
            <a:endParaRPr lang="en-US" altLang="nl-NL" b="1" dirty="0" smtClean="0">
              <a:latin typeface="Unicod Sans" charset="0"/>
              <a:ea typeface="Unicod Sans" charset="0"/>
              <a:cs typeface="Unicod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b="1" dirty="0" smtClean="0">
                <a:latin typeface="Unicod Sans"/>
                <a:ea typeface="ＭＳ Ｐゴシック" panose="020B0600070205080204" pitchFamily="34" charset="-128"/>
              </a:rPr>
              <a:t>Cluster?</a:t>
            </a:r>
          </a:p>
        </p:txBody>
      </p:sp>
      <p:pic>
        <p:nvPicPr>
          <p:cNvPr id="25603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600200"/>
            <a:ext cx="7848600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1115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Cluster?</a:t>
            </a: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1455738"/>
            <a:ext cx="7710487" cy="4514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b="1" dirty="0" smtClean="0">
                <a:latin typeface="Unicod Sans Medium" charset="0"/>
                <a:ea typeface="Unicod Sans Medium" charset="0"/>
                <a:cs typeface="Unicod Sans Medium" charset="0"/>
              </a:rPr>
              <a:t>Parkeerterrein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latin typeface="Unicod Sans"/>
                <a:cs typeface="+mn-cs"/>
              </a:rPr>
              <a:t>Ligging in de duinen</a:t>
            </a:r>
            <a:endParaRPr lang="nl-NL" sz="2200" dirty="0">
              <a:latin typeface="Unicod Sans"/>
              <a:cs typeface="+mn-cs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latin typeface="Unicod Sans"/>
                <a:cs typeface="+mn-cs"/>
              </a:rPr>
              <a:t>Gemeente is exploitant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latin typeface="Unicod Sans"/>
                <a:cs typeface="+mn-cs"/>
              </a:rPr>
              <a:t>Parkeren achter de slagboom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latin typeface="Unicod Sans"/>
                <a:cs typeface="+mn-cs"/>
              </a:rPr>
              <a:t>Toezicht door </a:t>
            </a:r>
            <a:r>
              <a:rPr lang="nl-NL" sz="2200" dirty="0" err="1" smtClean="0">
                <a:latin typeface="Unicod Sans"/>
                <a:cs typeface="+mn-cs"/>
              </a:rPr>
              <a:t>BOA’s</a:t>
            </a:r>
            <a:r>
              <a:rPr lang="nl-NL" sz="2200" dirty="0" smtClean="0">
                <a:latin typeface="Unicod Sans"/>
                <a:cs typeface="+mn-cs"/>
              </a:rPr>
              <a:t> in dienst van gemeente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latin typeface="Unicod Sans"/>
                <a:cs typeface="+mn-cs"/>
              </a:rPr>
              <a:t>Gemeente maakt het terrein schoon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latin typeface="Unicod Sans"/>
                <a:cs typeface="+mn-cs"/>
              </a:rPr>
              <a:t>Winst € 200.000 structureel</a:t>
            </a:r>
            <a:endParaRPr lang="nl-NL" sz="2200" dirty="0"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latin typeface="Unicod Sans"/>
              </a:rPr>
              <a:t>Cluster? 			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>
              <a:latin typeface="Unicod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1115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Cluster?</a:t>
            </a: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1455738"/>
            <a:ext cx="7710487" cy="4514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Unicod Sans Medium" charset="0"/>
                <a:ea typeface="Unicod Sans Medium" charset="0"/>
                <a:cs typeface="Unicod Sans Medium" charset="0"/>
              </a:rPr>
              <a:t>Parkeerterrein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>
              <a:solidFill>
                <a:schemeClr val="bg1">
                  <a:lumMod val="85000"/>
                </a:schemeClr>
              </a:solidFill>
              <a:latin typeface="Unicod Sans Medium" charset="0"/>
              <a:ea typeface="Unicod Sans Medium" charset="0"/>
              <a:cs typeface="Unicod Sans Medium" charset="0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Ligging in de duinen</a:t>
            </a:r>
            <a:endParaRPr lang="nl-NL" sz="2200" dirty="0">
              <a:solidFill>
                <a:schemeClr val="bg1">
                  <a:lumMod val="85000"/>
                </a:schemeClr>
              </a:solidFill>
              <a:latin typeface="Unicod Sans"/>
              <a:cs typeface="+mn-cs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Gemeente is exploitant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Parkeren achter de slagboom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Toezicht door </a:t>
            </a:r>
            <a:r>
              <a:rPr lang="nl-NL" sz="2200" dirty="0" err="1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BOA’s</a:t>
            </a: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 in dienst van gemeente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Gemeente maakt het terrein schoon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Winst € 200.000 structureel</a:t>
            </a:r>
            <a:endParaRPr lang="nl-NL" sz="2200" dirty="0">
              <a:solidFill>
                <a:schemeClr val="bg1">
                  <a:lumMod val="85000"/>
                </a:schemeClr>
              </a:solidFill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latin typeface="Unicod Sans"/>
              </a:rPr>
              <a:t>Cluster    </a:t>
            </a:r>
            <a:r>
              <a:rPr lang="nl-NL" sz="2400" dirty="0" smtClean="0">
                <a:latin typeface="Unicod Sans"/>
                <a:sym typeface="Wingdings" panose="05000000000000000000" pitchFamily="2" charset="2"/>
              </a:rPr>
              <a:t> </a:t>
            </a:r>
            <a:r>
              <a:rPr lang="nl-NL" sz="2400" dirty="0" smtClean="0">
                <a:latin typeface="Unicod Sans"/>
              </a:rPr>
              <a:t>Parkeren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>
              <a:latin typeface="Unicod Sans"/>
            </a:endParaRPr>
          </a:p>
        </p:txBody>
      </p:sp>
      <p:pic>
        <p:nvPicPr>
          <p:cNvPr id="28676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000625"/>
            <a:ext cx="2413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1115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Cluster?</a:t>
            </a:r>
          </a:p>
        </p:txBody>
      </p:sp>
      <p:pic>
        <p:nvPicPr>
          <p:cNvPr id="29699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55738"/>
            <a:ext cx="6938963" cy="45148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1115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Cluster?</a:t>
            </a: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1455738"/>
            <a:ext cx="7710487" cy="4514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latin typeface="Unicod Sans Medium" charset="0"/>
                <a:ea typeface="Unicod Sans Medium" charset="0"/>
                <a:cs typeface="Unicod Sans Medium" charset="0"/>
              </a:rPr>
              <a:t>Exploitatie strand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>
              <a:latin typeface="Unicod Sans Medium" charset="0"/>
              <a:ea typeface="Unicod Sans Medium" charset="0"/>
              <a:cs typeface="Unicod Sans Medium" charset="0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Gemeente is verhuurder</a:t>
            </a:r>
            <a:endParaRPr lang="nl-NL" sz="2400" dirty="0">
              <a:latin typeface="Unicod Sans"/>
              <a:cs typeface="+mn-cs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Gemeente maakt schoon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Gemeente houdt toezicht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400" dirty="0" smtClean="0">
                <a:latin typeface="Unicod Sans"/>
                <a:cs typeface="+mn-cs"/>
              </a:rPr>
              <a:t>Tekort € 275.000 structureel</a:t>
            </a:r>
            <a:endParaRPr lang="nl-NL" sz="2400" dirty="0"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latin typeface="Unicod Sans"/>
              </a:rPr>
              <a:t>Cluster?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400" dirty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>
              <a:latin typeface="Unicod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11150"/>
            <a:ext cx="8229600" cy="946150"/>
          </a:xfrm>
        </p:spPr>
        <p:txBody>
          <a:bodyPr/>
          <a:lstStyle/>
          <a:p>
            <a:pPr>
              <a:defRPr/>
            </a:pPr>
            <a:r>
              <a:rPr lang="en-US" altLang="nl-NL" b="1" dirty="0" smtClean="0">
                <a:latin typeface="Unicod Sans" charset="0"/>
                <a:ea typeface="Unicod Sans" charset="0"/>
                <a:cs typeface="Unicod Sans" charset="0"/>
              </a:rPr>
              <a:t>Cluster?</a:t>
            </a:r>
          </a:p>
        </p:txBody>
      </p:sp>
      <p:sp>
        <p:nvSpPr>
          <p:cNvPr id="307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81038" y="1455738"/>
            <a:ext cx="7710487" cy="4514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Unicod Sans Medium" charset="0"/>
                <a:ea typeface="Unicod Sans Medium" charset="0"/>
                <a:cs typeface="Unicod Sans Medium" charset="0"/>
              </a:rPr>
              <a:t>Exploitatie strand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800" dirty="0">
              <a:solidFill>
                <a:schemeClr val="bg1">
                  <a:lumMod val="85000"/>
                </a:schemeClr>
              </a:solidFill>
              <a:latin typeface="Unicod Sans Medium" charset="0"/>
              <a:ea typeface="Unicod Sans Medium" charset="0"/>
              <a:cs typeface="Unicod Sans Medium" charset="0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Gemeente is verhuurder</a:t>
            </a:r>
            <a:endParaRPr lang="nl-NL" sz="2200" dirty="0">
              <a:solidFill>
                <a:schemeClr val="bg1">
                  <a:lumMod val="85000"/>
                </a:schemeClr>
              </a:solidFill>
              <a:latin typeface="Unicod Sans"/>
              <a:cs typeface="+mn-cs"/>
            </a:endParaRP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Gemeente maakt schoon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Gemeente houdt toezicht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Unicod Sans"/>
                <a:cs typeface="+mn-cs"/>
              </a:rPr>
              <a:t>Tekort € 275.000 structureel</a:t>
            </a:r>
            <a:endParaRPr lang="nl-NL" sz="2200" dirty="0">
              <a:solidFill>
                <a:schemeClr val="bg1">
                  <a:lumMod val="85000"/>
                </a:schemeClr>
              </a:solidFill>
              <a:latin typeface="Unicod Sans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900" dirty="0" smtClean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600" dirty="0" smtClean="0">
                <a:latin typeface="Unicod Sans"/>
              </a:rPr>
              <a:t>Cluster?   </a:t>
            </a:r>
            <a:r>
              <a:rPr lang="nl-NL" sz="2600" dirty="0" smtClean="0">
                <a:latin typeface="Unicod Sans"/>
                <a:sym typeface="Wingdings" panose="05000000000000000000" pitchFamily="2" charset="2"/>
              </a:rPr>
              <a:t> Exploitatie strand</a:t>
            </a:r>
            <a:endParaRPr lang="nl-NL" sz="2400" dirty="0">
              <a:latin typeface="Unicod San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000" dirty="0" smtClean="0">
              <a:latin typeface="Unicod Sans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sz="2000" dirty="0">
              <a:latin typeface="Unicod Sans"/>
            </a:endParaRPr>
          </a:p>
        </p:txBody>
      </p:sp>
      <p:pic>
        <p:nvPicPr>
          <p:cNvPr id="3174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952875"/>
            <a:ext cx="2397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544</Words>
  <Application>Microsoft Office PowerPoint</Application>
  <PresentationFormat>Diavoorstelling (4:3)</PresentationFormat>
  <Paragraphs>177</Paragraphs>
  <Slides>26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Office Theme</vt:lpstr>
      <vt:lpstr>Aangepast ontwerp</vt:lpstr>
      <vt:lpstr>PowerPoint-presentatie</vt:lpstr>
      <vt:lpstr>Onderneming?</vt:lpstr>
      <vt:lpstr>Schema afbakening</vt:lpstr>
      <vt:lpstr>Cluster?</vt:lpstr>
      <vt:lpstr>Cluster?</vt:lpstr>
      <vt:lpstr>Cluster?</vt:lpstr>
      <vt:lpstr>Cluster?</vt:lpstr>
      <vt:lpstr>Cluster?</vt:lpstr>
      <vt:lpstr>Cluster?</vt:lpstr>
      <vt:lpstr>Cluster grondexploitatie</vt:lpstr>
      <vt:lpstr>Wijziging BBV</vt:lpstr>
      <vt:lpstr>Verder uitwerking</vt:lpstr>
      <vt:lpstr>Onderneming </vt:lpstr>
      <vt:lpstr> Fasering VPB </vt:lpstr>
      <vt:lpstr>PowerPoint-presentatie</vt:lpstr>
      <vt:lpstr>PowerPoint-presentatie</vt:lpstr>
      <vt:lpstr>Verder uitwerking</vt:lpstr>
      <vt:lpstr>Wijziging BBV</vt:lpstr>
      <vt:lpstr>Wijziging BBV</vt:lpstr>
      <vt:lpstr>Gevolgen structureel</vt:lpstr>
      <vt:lpstr>PowerPoint-presentatie</vt:lpstr>
      <vt:lpstr>PowerPoint-presentatie</vt:lpstr>
      <vt:lpstr>Grip op VPB </vt:lpstr>
      <vt:lpstr>GRIP op de VPB</vt:lpstr>
      <vt:lpstr>GRIP op de VPB</vt:lpstr>
      <vt:lpstr>Waarom GRIP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Richard Draaijer</dc:creator>
  <cp:lastModifiedBy>Eric van Loon</cp:lastModifiedBy>
  <cp:revision>42</cp:revision>
  <cp:lastPrinted>2016-02-01T12:52:24Z</cp:lastPrinted>
  <dcterms:created xsi:type="dcterms:W3CDTF">2016-02-11T11:51:33Z</dcterms:created>
  <dcterms:modified xsi:type="dcterms:W3CDTF">2016-04-14T11:46:37Z</dcterms:modified>
</cp:coreProperties>
</file>