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2"/>
  </p:notesMasterIdLst>
  <p:handoutMasterIdLst>
    <p:handoutMasterId r:id="rId53"/>
  </p:handoutMasterIdLst>
  <p:sldIdLst>
    <p:sldId id="296" r:id="rId5"/>
    <p:sldId id="298" r:id="rId6"/>
    <p:sldId id="300" r:id="rId7"/>
    <p:sldId id="302" r:id="rId8"/>
    <p:sldId id="299" r:id="rId9"/>
    <p:sldId id="301" r:id="rId10"/>
    <p:sldId id="297" r:id="rId11"/>
    <p:sldId id="256"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84"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304" r:id="rId38"/>
    <p:sldId id="305" r:id="rId39"/>
    <p:sldId id="285" r:id="rId40"/>
    <p:sldId id="286" r:id="rId41"/>
    <p:sldId id="287" r:id="rId42"/>
    <p:sldId id="288" r:id="rId43"/>
    <p:sldId id="289" r:id="rId44"/>
    <p:sldId id="290" r:id="rId45"/>
    <p:sldId id="291" r:id="rId46"/>
    <p:sldId id="292" r:id="rId47"/>
    <p:sldId id="293" r:id="rId48"/>
    <p:sldId id="294" r:id="rId49"/>
    <p:sldId id="295" r:id="rId50"/>
    <p:sldId id="303" r:id="rId51"/>
  </p:sldIdLst>
  <p:sldSz cx="9144000" cy="6858000" type="screen4x3"/>
  <p:notesSz cx="6797675" cy="9926638"/>
  <p:defaultTextStyle>
    <a:defPPr>
      <a:defRPr lang="nl-NL"/>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BB0"/>
    <a:srgbClr val="19427B"/>
    <a:srgbClr val="AAD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2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F230EF-9873-4F68-98D7-6BAF56594356}" type="doc">
      <dgm:prSet loTypeId="urn:microsoft.com/office/officeart/2005/8/layout/radial6" loCatId="relationship" qsTypeId="urn:microsoft.com/office/officeart/2005/8/quickstyle/simple2" qsCatId="simple" csTypeId="urn:microsoft.com/office/officeart/2005/8/colors/colorful1" csCatId="colorful" phldr="1"/>
      <dgm:spPr/>
      <dgm:t>
        <a:bodyPr/>
        <a:lstStyle/>
        <a:p>
          <a:endParaRPr lang="nl-NL"/>
        </a:p>
      </dgm:t>
    </dgm:pt>
    <dgm:pt modelId="{67DB0981-129C-4751-BA84-AD1482E1374F}">
      <dgm:prSet phldrT="[Tekst]" custT="1"/>
      <dgm:spPr>
        <a:solidFill>
          <a:srgbClr val="7030A0"/>
        </a:solidFill>
      </dgm:spPr>
      <dgm:t>
        <a:bodyPr/>
        <a:lstStyle/>
        <a:p>
          <a:r>
            <a:rPr lang="en-US" sz="1400" b="1" i="1" dirty="0" err="1" smtClean="0"/>
            <a:t>Meersporen</a:t>
          </a:r>
          <a:r>
            <a:rPr lang="en-US" sz="1400" b="1" i="1" dirty="0" smtClean="0"/>
            <a:t>-</a:t>
          </a:r>
        </a:p>
        <a:p>
          <a:r>
            <a:rPr lang="en-US" sz="1400" b="1" i="1" dirty="0" err="1" smtClean="0"/>
            <a:t>aanpak</a:t>
          </a:r>
          <a:r>
            <a:rPr lang="en-US" sz="1400" b="1" i="1" dirty="0" smtClean="0"/>
            <a:t> </a:t>
          </a:r>
          <a:r>
            <a:rPr lang="en-US" sz="1400" b="1" i="1" dirty="0" err="1" smtClean="0"/>
            <a:t>jeugd</a:t>
          </a:r>
          <a:r>
            <a:rPr lang="en-US" sz="1400" b="1" i="1" dirty="0" smtClean="0"/>
            <a:t> </a:t>
          </a:r>
          <a:r>
            <a:rPr lang="en-US" sz="1400" b="1" i="1" dirty="0" err="1" smtClean="0"/>
            <a:t>en</a:t>
          </a:r>
          <a:r>
            <a:rPr lang="en-US" sz="1400" b="1" i="1" dirty="0" smtClean="0"/>
            <a:t> </a:t>
          </a:r>
          <a:r>
            <a:rPr lang="en-US" sz="1400" b="1" i="1" dirty="0" err="1" smtClean="0"/>
            <a:t>veiligheid</a:t>
          </a:r>
          <a:endParaRPr lang="nl-NL" sz="1400" b="1" i="1" dirty="0"/>
        </a:p>
      </dgm:t>
    </dgm:pt>
    <dgm:pt modelId="{D0096CB5-86AC-48F4-AE0B-E65E9908EC6D}" type="parTrans" cxnId="{DCE01B0D-1A36-4023-AF31-80DD20DFB389}">
      <dgm:prSet/>
      <dgm:spPr/>
      <dgm:t>
        <a:bodyPr/>
        <a:lstStyle/>
        <a:p>
          <a:endParaRPr lang="nl-NL"/>
        </a:p>
      </dgm:t>
    </dgm:pt>
    <dgm:pt modelId="{53CC08CB-970E-4AC8-AF6E-403D712BC7F7}" type="sibTrans" cxnId="{DCE01B0D-1A36-4023-AF31-80DD20DFB389}">
      <dgm:prSet/>
      <dgm:spPr/>
      <dgm:t>
        <a:bodyPr/>
        <a:lstStyle/>
        <a:p>
          <a:endParaRPr lang="nl-NL"/>
        </a:p>
      </dgm:t>
    </dgm:pt>
    <dgm:pt modelId="{C8E0C610-39A4-49B1-8A27-C4003DA314D6}">
      <dgm:prSet phldrT="[Tekst]" custT="1"/>
      <dgm:spPr/>
      <dgm:t>
        <a:bodyPr/>
        <a:lstStyle/>
        <a:p>
          <a:r>
            <a:rPr lang="en-US" sz="1200" b="1" dirty="0" err="1" smtClean="0"/>
            <a:t>Transities</a:t>
          </a:r>
          <a:r>
            <a:rPr lang="en-US" sz="1200" b="1" dirty="0" smtClean="0"/>
            <a:t> </a:t>
          </a:r>
          <a:r>
            <a:rPr lang="en-US" sz="1200" b="1" dirty="0" err="1" smtClean="0"/>
            <a:t>sociaal</a:t>
          </a:r>
          <a:r>
            <a:rPr lang="en-US" sz="1200" b="1" dirty="0" smtClean="0"/>
            <a:t> </a:t>
          </a:r>
          <a:r>
            <a:rPr lang="en-US" sz="1200" b="1" dirty="0" err="1" smtClean="0"/>
            <a:t>domein</a:t>
          </a:r>
          <a:r>
            <a:rPr lang="en-US" sz="1200" b="1" dirty="0" smtClean="0"/>
            <a:t> </a:t>
          </a:r>
          <a:endParaRPr lang="nl-NL" sz="1200" b="1" dirty="0"/>
        </a:p>
      </dgm:t>
    </dgm:pt>
    <dgm:pt modelId="{CE758021-ABC1-46A8-962C-4BB546651CAB}" type="parTrans" cxnId="{C7B9AFEE-4388-4DAA-AC45-86D0E543D22E}">
      <dgm:prSet/>
      <dgm:spPr/>
      <dgm:t>
        <a:bodyPr/>
        <a:lstStyle/>
        <a:p>
          <a:endParaRPr lang="nl-NL"/>
        </a:p>
      </dgm:t>
    </dgm:pt>
    <dgm:pt modelId="{6D514994-2831-4FA5-A94B-1E9F9F2A3DF1}" type="sibTrans" cxnId="{C7B9AFEE-4388-4DAA-AC45-86D0E543D22E}">
      <dgm:prSet/>
      <dgm:spPr/>
      <dgm:t>
        <a:bodyPr/>
        <a:lstStyle/>
        <a:p>
          <a:endParaRPr lang="nl-NL"/>
        </a:p>
      </dgm:t>
    </dgm:pt>
    <dgm:pt modelId="{15738C8D-8203-4E1F-BC4E-C4BC89196738}">
      <dgm:prSet phldrT="[Tekst]" custT="1"/>
      <dgm:spPr/>
      <dgm:t>
        <a:bodyPr/>
        <a:lstStyle/>
        <a:p>
          <a:r>
            <a:rPr lang="en-US" sz="1200" b="1" dirty="0" err="1" smtClean="0"/>
            <a:t>Vroegsigna-lering</a:t>
          </a:r>
          <a:r>
            <a:rPr lang="en-US" sz="1200" b="1" dirty="0" smtClean="0"/>
            <a:t> </a:t>
          </a:r>
          <a:r>
            <a:rPr lang="en-US" sz="1200" b="1" dirty="0" err="1" smtClean="0"/>
            <a:t>en</a:t>
          </a:r>
          <a:r>
            <a:rPr lang="en-US" sz="1200" b="1" dirty="0" smtClean="0"/>
            <a:t>  </a:t>
          </a:r>
          <a:r>
            <a:rPr lang="en-US" sz="1200" b="1" dirty="0" err="1" smtClean="0"/>
            <a:t>vroegtijdig</a:t>
          </a:r>
          <a:r>
            <a:rPr lang="en-US" sz="1200" b="1" dirty="0" smtClean="0"/>
            <a:t> </a:t>
          </a:r>
          <a:r>
            <a:rPr lang="en-US" sz="1200" b="1" dirty="0" err="1" smtClean="0"/>
            <a:t>ingrijpen</a:t>
          </a:r>
          <a:r>
            <a:rPr lang="en-US" sz="1200" b="1" dirty="0" smtClean="0"/>
            <a:t> </a:t>
          </a:r>
          <a:endParaRPr lang="nl-NL" sz="1200" b="1" dirty="0"/>
        </a:p>
      </dgm:t>
    </dgm:pt>
    <dgm:pt modelId="{6F15BE9D-DB43-4357-9B63-D8857F7B0E5D}" type="parTrans" cxnId="{D1A4B6DD-0DD9-4FEF-9724-D08841D277E7}">
      <dgm:prSet/>
      <dgm:spPr/>
      <dgm:t>
        <a:bodyPr/>
        <a:lstStyle/>
        <a:p>
          <a:endParaRPr lang="nl-NL"/>
        </a:p>
      </dgm:t>
    </dgm:pt>
    <dgm:pt modelId="{D6216CC3-C0BC-409A-BB4E-7C823AFADE45}" type="sibTrans" cxnId="{D1A4B6DD-0DD9-4FEF-9724-D08841D277E7}">
      <dgm:prSet/>
      <dgm:spPr/>
      <dgm:t>
        <a:bodyPr/>
        <a:lstStyle/>
        <a:p>
          <a:endParaRPr lang="nl-NL"/>
        </a:p>
      </dgm:t>
    </dgm:pt>
    <dgm:pt modelId="{5BC3F63C-D858-49A8-846F-3BF03A76BBD5}">
      <dgm:prSet phldrT="[Tekst]" custT="1"/>
      <dgm:spPr>
        <a:solidFill>
          <a:srgbClr val="92D050"/>
        </a:solidFill>
      </dgm:spPr>
      <dgm:t>
        <a:bodyPr/>
        <a:lstStyle/>
        <a:p>
          <a:r>
            <a:rPr lang="en-US" sz="1200" b="1" dirty="0" err="1" smtClean="0"/>
            <a:t>Onderwijs</a:t>
          </a:r>
          <a:endParaRPr lang="nl-NL" sz="1200" b="1" dirty="0"/>
        </a:p>
      </dgm:t>
    </dgm:pt>
    <dgm:pt modelId="{0688C4F2-C093-4DC2-8BA9-14DCF5F81AFA}" type="parTrans" cxnId="{3872E9B0-34B4-4B90-975B-FD4B6960E45C}">
      <dgm:prSet/>
      <dgm:spPr/>
      <dgm:t>
        <a:bodyPr/>
        <a:lstStyle/>
        <a:p>
          <a:endParaRPr lang="nl-NL"/>
        </a:p>
      </dgm:t>
    </dgm:pt>
    <dgm:pt modelId="{857AE5F0-CA8C-40F5-9B32-2B7CC6483258}" type="sibTrans" cxnId="{3872E9B0-34B4-4B90-975B-FD4B6960E45C}">
      <dgm:prSet/>
      <dgm:spPr>
        <a:solidFill>
          <a:srgbClr val="92D050"/>
        </a:solidFill>
      </dgm:spPr>
      <dgm:t>
        <a:bodyPr/>
        <a:lstStyle/>
        <a:p>
          <a:endParaRPr lang="nl-NL"/>
        </a:p>
      </dgm:t>
    </dgm:pt>
    <dgm:pt modelId="{BA55EA07-A551-4FB1-9BE5-8EAD904A5ECD}">
      <dgm:prSet phldrT="[Tekst]" custT="1"/>
      <dgm:spPr/>
      <dgm:t>
        <a:bodyPr/>
        <a:lstStyle/>
        <a:p>
          <a:r>
            <a:rPr lang="en-US" sz="1200" b="1" dirty="0" err="1" smtClean="0"/>
            <a:t>Ouder</a:t>
          </a:r>
          <a:r>
            <a:rPr lang="en-US" sz="1200" b="1" dirty="0" smtClean="0"/>
            <a:t>-</a:t>
          </a:r>
        </a:p>
        <a:p>
          <a:r>
            <a:rPr lang="en-US" sz="1200" b="1" dirty="0" err="1" smtClean="0"/>
            <a:t>betrokkenheid</a:t>
          </a:r>
          <a:endParaRPr lang="nl-NL" sz="1200" b="1" dirty="0"/>
        </a:p>
      </dgm:t>
    </dgm:pt>
    <dgm:pt modelId="{07311558-569F-477B-AC8B-730326D04F03}" type="parTrans" cxnId="{8CABCBC5-4FF3-4230-993C-31641E38EBAF}">
      <dgm:prSet/>
      <dgm:spPr/>
      <dgm:t>
        <a:bodyPr/>
        <a:lstStyle/>
        <a:p>
          <a:endParaRPr lang="nl-NL"/>
        </a:p>
      </dgm:t>
    </dgm:pt>
    <dgm:pt modelId="{A002FD5E-CE08-4729-8E80-190ABC9EC9DC}" type="sibTrans" cxnId="{8CABCBC5-4FF3-4230-993C-31641E38EBAF}">
      <dgm:prSet/>
      <dgm:spPr/>
      <dgm:t>
        <a:bodyPr/>
        <a:lstStyle/>
        <a:p>
          <a:endParaRPr lang="nl-NL"/>
        </a:p>
      </dgm:t>
    </dgm:pt>
    <dgm:pt modelId="{F6E68495-8CFE-43A1-8A75-E6CB528B6DBA}" type="pres">
      <dgm:prSet presAssocID="{A1F230EF-9873-4F68-98D7-6BAF56594356}" presName="Name0" presStyleCnt="0">
        <dgm:presLayoutVars>
          <dgm:chMax val="1"/>
          <dgm:dir/>
          <dgm:animLvl val="ctr"/>
          <dgm:resizeHandles val="exact"/>
        </dgm:presLayoutVars>
      </dgm:prSet>
      <dgm:spPr/>
      <dgm:t>
        <a:bodyPr/>
        <a:lstStyle/>
        <a:p>
          <a:endParaRPr lang="nl-NL"/>
        </a:p>
      </dgm:t>
    </dgm:pt>
    <dgm:pt modelId="{7AD5E212-6983-441C-A78D-B0249B2ACFFA}" type="pres">
      <dgm:prSet presAssocID="{67DB0981-129C-4751-BA84-AD1482E1374F}" presName="centerShape" presStyleLbl="node0" presStyleIdx="0" presStyleCnt="1"/>
      <dgm:spPr/>
      <dgm:t>
        <a:bodyPr/>
        <a:lstStyle/>
        <a:p>
          <a:endParaRPr lang="nl-NL"/>
        </a:p>
      </dgm:t>
    </dgm:pt>
    <dgm:pt modelId="{467AC592-63D0-4FE5-8575-2FA212FF2FF2}" type="pres">
      <dgm:prSet presAssocID="{C8E0C610-39A4-49B1-8A27-C4003DA314D6}" presName="node" presStyleLbl="node1" presStyleIdx="0" presStyleCnt="4" custScaleX="151952" custRadScaleRad="98544" custRadScaleInc="2125">
        <dgm:presLayoutVars>
          <dgm:bulletEnabled val="1"/>
        </dgm:presLayoutVars>
      </dgm:prSet>
      <dgm:spPr/>
      <dgm:t>
        <a:bodyPr/>
        <a:lstStyle/>
        <a:p>
          <a:endParaRPr lang="nl-NL"/>
        </a:p>
      </dgm:t>
    </dgm:pt>
    <dgm:pt modelId="{C9ADAF01-EC8B-438A-9A79-FB488B1756FB}" type="pres">
      <dgm:prSet presAssocID="{C8E0C610-39A4-49B1-8A27-C4003DA314D6}" presName="dummy" presStyleCnt="0"/>
      <dgm:spPr/>
    </dgm:pt>
    <dgm:pt modelId="{31D39194-4328-4EDE-AB27-A294914D5241}" type="pres">
      <dgm:prSet presAssocID="{6D514994-2831-4FA5-A94B-1E9F9F2A3DF1}" presName="sibTrans" presStyleLbl="sibTrans2D1" presStyleIdx="0" presStyleCnt="4"/>
      <dgm:spPr/>
      <dgm:t>
        <a:bodyPr/>
        <a:lstStyle/>
        <a:p>
          <a:endParaRPr lang="nl-NL"/>
        </a:p>
      </dgm:t>
    </dgm:pt>
    <dgm:pt modelId="{2EA80790-F1FB-4135-8E12-A39D8A3DA466}" type="pres">
      <dgm:prSet presAssocID="{15738C8D-8203-4E1F-BC4E-C4BC89196738}" presName="node" presStyleLbl="node1" presStyleIdx="1" presStyleCnt="4" custScaleX="155019" custScaleY="103927">
        <dgm:presLayoutVars>
          <dgm:bulletEnabled val="1"/>
        </dgm:presLayoutVars>
      </dgm:prSet>
      <dgm:spPr/>
      <dgm:t>
        <a:bodyPr/>
        <a:lstStyle/>
        <a:p>
          <a:endParaRPr lang="nl-NL"/>
        </a:p>
      </dgm:t>
    </dgm:pt>
    <dgm:pt modelId="{AAA31AE8-87A0-422B-A4C0-2C0BE0FFFD0D}" type="pres">
      <dgm:prSet presAssocID="{15738C8D-8203-4E1F-BC4E-C4BC89196738}" presName="dummy" presStyleCnt="0"/>
      <dgm:spPr/>
    </dgm:pt>
    <dgm:pt modelId="{31DED010-99C7-4641-ADC5-AA70D62D9D49}" type="pres">
      <dgm:prSet presAssocID="{D6216CC3-C0BC-409A-BB4E-7C823AFADE45}" presName="sibTrans" presStyleLbl="sibTrans2D1" presStyleIdx="1" presStyleCnt="4"/>
      <dgm:spPr/>
      <dgm:t>
        <a:bodyPr/>
        <a:lstStyle/>
        <a:p>
          <a:endParaRPr lang="nl-NL"/>
        </a:p>
      </dgm:t>
    </dgm:pt>
    <dgm:pt modelId="{BFF50405-76A4-42E8-9E14-4D0A7A9497A5}" type="pres">
      <dgm:prSet presAssocID="{5BC3F63C-D858-49A8-846F-3BF03A76BBD5}" presName="node" presStyleLbl="node1" presStyleIdx="2" presStyleCnt="4" custScaleX="148955" custScaleY="103894" custRadScaleRad="97670">
        <dgm:presLayoutVars>
          <dgm:bulletEnabled val="1"/>
        </dgm:presLayoutVars>
      </dgm:prSet>
      <dgm:spPr/>
      <dgm:t>
        <a:bodyPr/>
        <a:lstStyle/>
        <a:p>
          <a:endParaRPr lang="nl-NL"/>
        </a:p>
      </dgm:t>
    </dgm:pt>
    <dgm:pt modelId="{A418AF29-615B-44B0-A729-DAB43EC1B50A}" type="pres">
      <dgm:prSet presAssocID="{5BC3F63C-D858-49A8-846F-3BF03A76BBD5}" presName="dummy" presStyleCnt="0"/>
      <dgm:spPr/>
    </dgm:pt>
    <dgm:pt modelId="{ABFD2354-38FB-4AAA-869C-4D7BF7275794}" type="pres">
      <dgm:prSet presAssocID="{857AE5F0-CA8C-40F5-9B32-2B7CC6483258}" presName="sibTrans" presStyleLbl="sibTrans2D1" presStyleIdx="2" presStyleCnt="4"/>
      <dgm:spPr/>
      <dgm:t>
        <a:bodyPr/>
        <a:lstStyle/>
        <a:p>
          <a:endParaRPr lang="nl-NL"/>
        </a:p>
      </dgm:t>
    </dgm:pt>
    <dgm:pt modelId="{87954B21-9646-4E32-A064-4D6300A8F08C}" type="pres">
      <dgm:prSet presAssocID="{BA55EA07-A551-4FB1-9BE5-8EAD904A5ECD}" presName="node" presStyleLbl="node1" presStyleIdx="3" presStyleCnt="4" custScaleX="156249">
        <dgm:presLayoutVars>
          <dgm:bulletEnabled val="1"/>
        </dgm:presLayoutVars>
      </dgm:prSet>
      <dgm:spPr/>
      <dgm:t>
        <a:bodyPr/>
        <a:lstStyle/>
        <a:p>
          <a:endParaRPr lang="nl-NL"/>
        </a:p>
      </dgm:t>
    </dgm:pt>
    <dgm:pt modelId="{BF3459EA-22E8-493F-8FDA-D2319C23226E}" type="pres">
      <dgm:prSet presAssocID="{BA55EA07-A551-4FB1-9BE5-8EAD904A5ECD}" presName="dummy" presStyleCnt="0"/>
      <dgm:spPr/>
    </dgm:pt>
    <dgm:pt modelId="{817D1B04-DAE4-4FAD-A0E7-B209FE899507}" type="pres">
      <dgm:prSet presAssocID="{A002FD5E-CE08-4729-8E80-190ABC9EC9DC}" presName="sibTrans" presStyleLbl="sibTrans2D1" presStyleIdx="3" presStyleCnt="4"/>
      <dgm:spPr/>
      <dgm:t>
        <a:bodyPr/>
        <a:lstStyle/>
        <a:p>
          <a:endParaRPr lang="nl-NL"/>
        </a:p>
      </dgm:t>
    </dgm:pt>
  </dgm:ptLst>
  <dgm:cxnLst>
    <dgm:cxn modelId="{EEA96375-C2D3-4DE4-A250-B156279C71B2}" type="presOf" srcId="{C8E0C610-39A4-49B1-8A27-C4003DA314D6}" destId="{467AC592-63D0-4FE5-8575-2FA212FF2FF2}" srcOrd="0" destOrd="0" presId="urn:microsoft.com/office/officeart/2005/8/layout/radial6"/>
    <dgm:cxn modelId="{D1A4B6DD-0DD9-4FEF-9724-D08841D277E7}" srcId="{67DB0981-129C-4751-BA84-AD1482E1374F}" destId="{15738C8D-8203-4E1F-BC4E-C4BC89196738}" srcOrd="1" destOrd="0" parTransId="{6F15BE9D-DB43-4357-9B63-D8857F7B0E5D}" sibTransId="{D6216CC3-C0BC-409A-BB4E-7C823AFADE45}"/>
    <dgm:cxn modelId="{5084B83C-87D8-4B74-BD1E-7212FAA988E4}" type="presOf" srcId="{BA55EA07-A551-4FB1-9BE5-8EAD904A5ECD}" destId="{87954B21-9646-4E32-A064-4D6300A8F08C}" srcOrd="0" destOrd="0" presId="urn:microsoft.com/office/officeart/2005/8/layout/radial6"/>
    <dgm:cxn modelId="{C7B9AFEE-4388-4DAA-AC45-86D0E543D22E}" srcId="{67DB0981-129C-4751-BA84-AD1482E1374F}" destId="{C8E0C610-39A4-49B1-8A27-C4003DA314D6}" srcOrd="0" destOrd="0" parTransId="{CE758021-ABC1-46A8-962C-4BB546651CAB}" sibTransId="{6D514994-2831-4FA5-A94B-1E9F9F2A3DF1}"/>
    <dgm:cxn modelId="{67E6CEC2-C47E-48F7-881B-BEDD12C3DFEB}" type="presOf" srcId="{15738C8D-8203-4E1F-BC4E-C4BC89196738}" destId="{2EA80790-F1FB-4135-8E12-A39D8A3DA466}" srcOrd="0" destOrd="0" presId="urn:microsoft.com/office/officeart/2005/8/layout/radial6"/>
    <dgm:cxn modelId="{BCE974D3-0DFA-410C-88D2-B2B5BC2D5C91}" type="presOf" srcId="{A002FD5E-CE08-4729-8E80-190ABC9EC9DC}" destId="{817D1B04-DAE4-4FAD-A0E7-B209FE899507}" srcOrd="0" destOrd="0" presId="urn:microsoft.com/office/officeart/2005/8/layout/radial6"/>
    <dgm:cxn modelId="{3872E9B0-34B4-4B90-975B-FD4B6960E45C}" srcId="{67DB0981-129C-4751-BA84-AD1482E1374F}" destId="{5BC3F63C-D858-49A8-846F-3BF03A76BBD5}" srcOrd="2" destOrd="0" parTransId="{0688C4F2-C093-4DC2-8BA9-14DCF5F81AFA}" sibTransId="{857AE5F0-CA8C-40F5-9B32-2B7CC6483258}"/>
    <dgm:cxn modelId="{45520B14-1488-4A04-A439-20A169F6771B}" type="presOf" srcId="{5BC3F63C-D858-49A8-846F-3BF03A76BBD5}" destId="{BFF50405-76A4-42E8-9E14-4D0A7A9497A5}" srcOrd="0" destOrd="0" presId="urn:microsoft.com/office/officeart/2005/8/layout/radial6"/>
    <dgm:cxn modelId="{2505F97D-604C-45EA-BB8B-DBD50274E149}" type="presOf" srcId="{D6216CC3-C0BC-409A-BB4E-7C823AFADE45}" destId="{31DED010-99C7-4641-ADC5-AA70D62D9D49}" srcOrd="0" destOrd="0" presId="urn:microsoft.com/office/officeart/2005/8/layout/radial6"/>
    <dgm:cxn modelId="{5874C5B7-7472-4686-8541-5A8D60E49C8D}" type="presOf" srcId="{857AE5F0-CA8C-40F5-9B32-2B7CC6483258}" destId="{ABFD2354-38FB-4AAA-869C-4D7BF7275794}" srcOrd="0" destOrd="0" presId="urn:microsoft.com/office/officeart/2005/8/layout/radial6"/>
    <dgm:cxn modelId="{618E4C69-3728-40CC-808B-18AD033379A9}" type="presOf" srcId="{67DB0981-129C-4751-BA84-AD1482E1374F}" destId="{7AD5E212-6983-441C-A78D-B0249B2ACFFA}" srcOrd="0" destOrd="0" presId="urn:microsoft.com/office/officeart/2005/8/layout/radial6"/>
    <dgm:cxn modelId="{8CABCBC5-4FF3-4230-993C-31641E38EBAF}" srcId="{67DB0981-129C-4751-BA84-AD1482E1374F}" destId="{BA55EA07-A551-4FB1-9BE5-8EAD904A5ECD}" srcOrd="3" destOrd="0" parTransId="{07311558-569F-477B-AC8B-730326D04F03}" sibTransId="{A002FD5E-CE08-4729-8E80-190ABC9EC9DC}"/>
    <dgm:cxn modelId="{CEF56EC1-7A38-4462-A629-826C3343599F}" type="presOf" srcId="{6D514994-2831-4FA5-A94B-1E9F9F2A3DF1}" destId="{31D39194-4328-4EDE-AB27-A294914D5241}" srcOrd="0" destOrd="0" presId="urn:microsoft.com/office/officeart/2005/8/layout/radial6"/>
    <dgm:cxn modelId="{BDE52A92-0D78-434D-A976-5260AB797007}" type="presOf" srcId="{A1F230EF-9873-4F68-98D7-6BAF56594356}" destId="{F6E68495-8CFE-43A1-8A75-E6CB528B6DBA}" srcOrd="0" destOrd="0" presId="urn:microsoft.com/office/officeart/2005/8/layout/radial6"/>
    <dgm:cxn modelId="{DCE01B0D-1A36-4023-AF31-80DD20DFB389}" srcId="{A1F230EF-9873-4F68-98D7-6BAF56594356}" destId="{67DB0981-129C-4751-BA84-AD1482E1374F}" srcOrd="0" destOrd="0" parTransId="{D0096CB5-86AC-48F4-AE0B-E65E9908EC6D}" sibTransId="{53CC08CB-970E-4AC8-AF6E-403D712BC7F7}"/>
    <dgm:cxn modelId="{DD549FCA-FE5D-4D42-ABF4-6CAA42F3FA2C}" type="presParOf" srcId="{F6E68495-8CFE-43A1-8A75-E6CB528B6DBA}" destId="{7AD5E212-6983-441C-A78D-B0249B2ACFFA}" srcOrd="0" destOrd="0" presId="urn:microsoft.com/office/officeart/2005/8/layout/radial6"/>
    <dgm:cxn modelId="{6E2F6894-178C-4503-AEF8-0F6B0E530BA8}" type="presParOf" srcId="{F6E68495-8CFE-43A1-8A75-E6CB528B6DBA}" destId="{467AC592-63D0-4FE5-8575-2FA212FF2FF2}" srcOrd="1" destOrd="0" presId="urn:microsoft.com/office/officeart/2005/8/layout/radial6"/>
    <dgm:cxn modelId="{62D09684-3D7E-4A6C-9C04-CAD9F75993B2}" type="presParOf" srcId="{F6E68495-8CFE-43A1-8A75-E6CB528B6DBA}" destId="{C9ADAF01-EC8B-438A-9A79-FB488B1756FB}" srcOrd="2" destOrd="0" presId="urn:microsoft.com/office/officeart/2005/8/layout/radial6"/>
    <dgm:cxn modelId="{596296B2-CE75-47F2-A51C-CDDF7CB8BE3D}" type="presParOf" srcId="{F6E68495-8CFE-43A1-8A75-E6CB528B6DBA}" destId="{31D39194-4328-4EDE-AB27-A294914D5241}" srcOrd="3" destOrd="0" presId="urn:microsoft.com/office/officeart/2005/8/layout/radial6"/>
    <dgm:cxn modelId="{82664355-BA0C-4FD4-AFCB-955157CE6ED4}" type="presParOf" srcId="{F6E68495-8CFE-43A1-8A75-E6CB528B6DBA}" destId="{2EA80790-F1FB-4135-8E12-A39D8A3DA466}" srcOrd="4" destOrd="0" presId="urn:microsoft.com/office/officeart/2005/8/layout/radial6"/>
    <dgm:cxn modelId="{4B7B9299-5679-4932-98AA-3BF0AF085DCE}" type="presParOf" srcId="{F6E68495-8CFE-43A1-8A75-E6CB528B6DBA}" destId="{AAA31AE8-87A0-422B-A4C0-2C0BE0FFFD0D}" srcOrd="5" destOrd="0" presId="urn:microsoft.com/office/officeart/2005/8/layout/radial6"/>
    <dgm:cxn modelId="{102295DA-C2D4-4AA0-A923-2435F9CBC7DD}" type="presParOf" srcId="{F6E68495-8CFE-43A1-8A75-E6CB528B6DBA}" destId="{31DED010-99C7-4641-ADC5-AA70D62D9D49}" srcOrd="6" destOrd="0" presId="urn:microsoft.com/office/officeart/2005/8/layout/radial6"/>
    <dgm:cxn modelId="{B6EDEE1F-FC4C-41F3-9EE8-8242949DAA08}" type="presParOf" srcId="{F6E68495-8CFE-43A1-8A75-E6CB528B6DBA}" destId="{BFF50405-76A4-42E8-9E14-4D0A7A9497A5}" srcOrd="7" destOrd="0" presId="urn:microsoft.com/office/officeart/2005/8/layout/radial6"/>
    <dgm:cxn modelId="{40A97F47-91ED-430B-A13D-53BB519AA561}" type="presParOf" srcId="{F6E68495-8CFE-43A1-8A75-E6CB528B6DBA}" destId="{A418AF29-615B-44B0-A729-DAB43EC1B50A}" srcOrd="8" destOrd="0" presId="urn:microsoft.com/office/officeart/2005/8/layout/radial6"/>
    <dgm:cxn modelId="{952A0A3B-1778-4FDE-B21F-E666EB561FAD}" type="presParOf" srcId="{F6E68495-8CFE-43A1-8A75-E6CB528B6DBA}" destId="{ABFD2354-38FB-4AAA-869C-4D7BF7275794}" srcOrd="9" destOrd="0" presId="urn:microsoft.com/office/officeart/2005/8/layout/radial6"/>
    <dgm:cxn modelId="{1750C32A-9C98-48FE-A88D-B333A6D53DAE}" type="presParOf" srcId="{F6E68495-8CFE-43A1-8A75-E6CB528B6DBA}" destId="{87954B21-9646-4E32-A064-4D6300A8F08C}" srcOrd="10" destOrd="0" presId="urn:microsoft.com/office/officeart/2005/8/layout/radial6"/>
    <dgm:cxn modelId="{7C5AD9C0-F07D-440C-A923-2EBCE3F3E7B7}" type="presParOf" srcId="{F6E68495-8CFE-43A1-8A75-E6CB528B6DBA}" destId="{BF3459EA-22E8-493F-8FDA-D2319C23226E}" srcOrd="11" destOrd="0" presId="urn:microsoft.com/office/officeart/2005/8/layout/radial6"/>
    <dgm:cxn modelId="{B3EB2474-281F-4EAD-992F-6F15084C3837}" type="presParOf" srcId="{F6E68495-8CFE-43A1-8A75-E6CB528B6DBA}" destId="{817D1B04-DAE4-4FAD-A0E7-B209FE89950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A33F0C-7946-4934-8BD1-8AB700CE5536}"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nl-NL"/>
        </a:p>
      </dgm:t>
    </dgm:pt>
    <dgm:pt modelId="{826AD2AA-EAB4-4F89-B38F-3F08A3E4E182}">
      <dgm:prSet phldrT="[Tekst]"/>
      <dgm:spPr>
        <a:solidFill>
          <a:srgbClr val="7030A0"/>
        </a:solidFill>
      </dgm:spPr>
      <dgm:t>
        <a:bodyPr/>
        <a:lstStyle/>
        <a:p>
          <a:r>
            <a:rPr lang="nl-NL" dirty="0" smtClean="0"/>
            <a:t>Service bieden</a:t>
          </a:r>
        </a:p>
      </dgm:t>
    </dgm:pt>
    <dgm:pt modelId="{7E18AD9D-E376-4404-B206-11B1A715839B}" type="parTrans" cxnId="{3E0313F1-F0EF-4052-A2A5-9DF8A0ABD692}">
      <dgm:prSet/>
      <dgm:spPr/>
      <dgm:t>
        <a:bodyPr/>
        <a:lstStyle/>
        <a:p>
          <a:endParaRPr lang="nl-NL"/>
        </a:p>
      </dgm:t>
    </dgm:pt>
    <dgm:pt modelId="{AEE17A88-A6B2-4C4A-9D18-CC8A3AD519AC}" type="sibTrans" cxnId="{3E0313F1-F0EF-4052-A2A5-9DF8A0ABD692}">
      <dgm:prSet/>
      <dgm:spPr/>
      <dgm:t>
        <a:bodyPr/>
        <a:lstStyle/>
        <a:p>
          <a:endParaRPr lang="nl-NL"/>
        </a:p>
      </dgm:t>
    </dgm:pt>
    <dgm:pt modelId="{44E1D64C-63A1-468F-8EEF-450823F4A2DB}">
      <dgm:prSet phldrT="[Tekst]"/>
      <dgm:spPr>
        <a:solidFill>
          <a:srgbClr val="FF00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NL" dirty="0" smtClean="0"/>
            <a:t>Samenwerken</a:t>
          </a:r>
        </a:p>
        <a:p>
          <a:pPr marL="0" marR="0" indent="0" defTabSz="914400" eaLnBrk="1" fontAlgn="auto" latinLnBrk="0" hangingPunct="1">
            <a:lnSpc>
              <a:spcPct val="100000"/>
            </a:lnSpc>
            <a:spcBef>
              <a:spcPts val="0"/>
            </a:spcBef>
            <a:spcAft>
              <a:spcPts val="0"/>
            </a:spcAft>
            <a:buClrTx/>
            <a:buSzTx/>
            <a:buFontTx/>
            <a:buNone/>
            <a:tabLst/>
            <a:defRPr/>
          </a:pPr>
          <a:r>
            <a:rPr lang="nl-NL" dirty="0" smtClean="0"/>
            <a:t>en</a:t>
          </a:r>
        </a:p>
        <a:p>
          <a:pPr marL="0" marR="0" indent="0" defTabSz="914400" eaLnBrk="1" fontAlgn="auto" latinLnBrk="0" hangingPunct="1">
            <a:lnSpc>
              <a:spcPct val="100000"/>
            </a:lnSpc>
            <a:spcBef>
              <a:spcPts val="0"/>
            </a:spcBef>
            <a:spcAft>
              <a:spcPts val="0"/>
            </a:spcAft>
            <a:buClrTx/>
            <a:buSzTx/>
            <a:buFontTx/>
            <a:buNone/>
            <a:tabLst/>
            <a:defRPr/>
          </a:pPr>
          <a:r>
            <a:rPr lang="nl-NL" dirty="0" smtClean="0"/>
            <a:t>versterken</a:t>
          </a:r>
        </a:p>
        <a:p>
          <a:pPr defTabSz="711200">
            <a:lnSpc>
              <a:spcPct val="90000"/>
            </a:lnSpc>
            <a:spcBef>
              <a:spcPct val="0"/>
            </a:spcBef>
            <a:spcAft>
              <a:spcPct val="35000"/>
            </a:spcAft>
          </a:pPr>
          <a:endParaRPr lang="nl-NL" dirty="0" smtClean="0"/>
        </a:p>
      </dgm:t>
    </dgm:pt>
    <dgm:pt modelId="{3021324A-9CBE-4951-B07E-C753588E7FF0}" type="parTrans" cxnId="{DDA1F3C1-9539-4359-9694-A0BB403C6980}">
      <dgm:prSet/>
      <dgm:spPr/>
      <dgm:t>
        <a:bodyPr/>
        <a:lstStyle/>
        <a:p>
          <a:endParaRPr lang="nl-NL"/>
        </a:p>
      </dgm:t>
    </dgm:pt>
    <dgm:pt modelId="{D4FBBC59-08A5-4EE4-B6DB-CB90F060572A}" type="sibTrans" cxnId="{DDA1F3C1-9539-4359-9694-A0BB403C6980}">
      <dgm:prSet/>
      <dgm:spPr/>
      <dgm:t>
        <a:bodyPr/>
        <a:lstStyle/>
        <a:p>
          <a:endParaRPr lang="nl-NL"/>
        </a:p>
      </dgm:t>
    </dgm:pt>
    <dgm:pt modelId="{EB4486D8-094A-42F3-83CF-272D9C8A9038}">
      <dgm:prSet phldrT="[Tekst]"/>
      <dgm:spPr>
        <a:solidFill>
          <a:srgbClr val="92D05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NL" dirty="0" smtClean="0"/>
            <a:t>Inspireren</a:t>
          </a:r>
        </a:p>
        <a:p>
          <a:pPr marL="0" marR="0" indent="0" defTabSz="914400" eaLnBrk="1" fontAlgn="auto" latinLnBrk="0" hangingPunct="1">
            <a:lnSpc>
              <a:spcPct val="100000"/>
            </a:lnSpc>
            <a:spcBef>
              <a:spcPts val="0"/>
            </a:spcBef>
            <a:spcAft>
              <a:spcPts val="0"/>
            </a:spcAft>
            <a:buClrTx/>
            <a:buSzTx/>
            <a:buFontTx/>
            <a:buNone/>
            <a:tabLst/>
            <a:defRPr/>
          </a:pPr>
          <a:r>
            <a:rPr lang="nl-NL" dirty="0" smtClean="0"/>
            <a:t> en </a:t>
          </a:r>
        </a:p>
        <a:p>
          <a:pPr marL="0" marR="0" indent="0" defTabSz="914400" eaLnBrk="1" fontAlgn="auto" latinLnBrk="0" hangingPunct="1">
            <a:lnSpc>
              <a:spcPct val="100000"/>
            </a:lnSpc>
            <a:spcBef>
              <a:spcPts val="0"/>
            </a:spcBef>
            <a:spcAft>
              <a:spcPts val="0"/>
            </a:spcAft>
            <a:buClrTx/>
            <a:buSzTx/>
            <a:buFontTx/>
            <a:buNone/>
            <a:tabLst/>
            <a:defRPr/>
          </a:pPr>
          <a:r>
            <a:rPr lang="nl-NL" dirty="0" smtClean="0"/>
            <a:t>stimuleren</a:t>
          </a:r>
        </a:p>
        <a:p>
          <a:pPr defTabSz="933450">
            <a:lnSpc>
              <a:spcPct val="90000"/>
            </a:lnSpc>
            <a:spcBef>
              <a:spcPct val="0"/>
            </a:spcBef>
            <a:spcAft>
              <a:spcPct val="35000"/>
            </a:spcAft>
          </a:pPr>
          <a:endParaRPr lang="nl-NL" dirty="0"/>
        </a:p>
      </dgm:t>
    </dgm:pt>
    <dgm:pt modelId="{867294FE-5685-41A5-A2F9-E51E57EB8EBA}" type="parTrans" cxnId="{565BF7BC-A547-494F-86EB-83E26D9AE1E2}">
      <dgm:prSet/>
      <dgm:spPr/>
      <dgm:t>
        <a:bodyPr/>
        <a:lstStyle/>
        <a:p>
          <a:endParaRPr lang="nl-NL"/>
        </a:p>
      </dgm:t>
    </dgm:pt>
    <dgm:pt modelId="{DE4A7FF5-CC6B-4D77-AE82-D4A404657014}" type="sibTrans" cxnId="{565BF7BC-A547-494F-86EB-83E26D9AE1E2}">
      <dgm:prSet/>
      <dgm:spPr/>
      <dgm:t>
        <a:bodyPr/>
        <a:lstStyle/>
        <a:p>
          <a:endParaRPr lang="nl-NL"/>
        </a:p>
      </dgm:t>
    </dgm:pt>
    <dgm:pt modelId="{5BD8C56D-3EF5-4BBD-A483-C2FFE68FC907}" type="pres">
      <dgm:prSet presAssocID="{ADA33F0C-7946-4934-8BD1-8AB700CE5536}" presName="Name0" presStyleCnt="0">
        <dgm:presLayoutVars>
          <dgm:dir/>
          <dgm:resizeHandles val="exact"/>
        </dgm:presLayoutVars>
      </dgm:prSet>
      <dgm:spPr/>
      <dgm:t>
        <a:bodyPr/>
        <a:lstStyle/>
        <a:p>
          <a:endParaRPr lang="nl-NL"/>
        </a:p>
      </dgm:t>
    </dgm:pt>
    <dgm:pt modelId="{E24546EB-6B71-407C-AD4C-76C42AB1964A}" type="pres">
      <dgm:prSet presAssocID="{826AD2AA-EAB4-4F89-B38F-3F08A3E4E182}" presName="node" presStyleLbl="node1" presStyleIdx="0" presStyleCnt="3">
        <dgm:presLayoutVars>
          <dgm:bulletEnabled val="1"/>
        </dgm:presLayoutVars>
      </dgm:prSet>
      <dgm:spPr/>
      <dgm:t>
        <a:bodyPr/>
        <a:lstStyle/>
        <a:p>
          <a:endParaRPr lang="nl-NL"/>
        </a:p>
      </dgm:t>
    </dgm:pt>
    <dgm:pt modelId="{316509B4-EA25-4DC6-8A66-C9226E144CAB}" type="pres">
      <dgm:prSet presAssocID="{AEE17A88-A6B2-4C4A-9D18-CC8A3AD519AC}" presName="sibTrans" presStyleCnt="0"/>
      <dgm:spPr/>
      <dgm:t>
        <a:bodyPr/>
        <a:lstStyle/>
        <a:p>
          <a:endParaRPr lang="nl-NL"/>
        </a:p>
      </dgm:t>
    </dgm:pt>
    <dgm:pt modelId="{C59BF8BF-D498-47D4-A2C4-9525D88796F8}" type="pres">
      <dgm:prSet presAssocID="{44E1D64C-63A1-468F-8EEF-450823F4A2DB}" presName="node" presStyleLbl="node1" presStyleIdx="1" presStyleCnt="3">
        <dgm:presLayoutVars>
          <dgm:bulletEnabled val="1"/>
        </dgm:presLayoutVars>
      </dgm:prSet>
      <dgm:spPr/>
      <dgm:t>
        <a:bodyPr/>
        <a:lstStyle/>
        <a:p>
          <a:endParaRPr lang="nl-NL"/>
        </a:p>
      </dgm:t>
    </dgm:pt>
    <dgm:pt modelId="{C0205DC4-8A8C-46B6-AFE6-159E24F58E70}" type="pres">
      <dgm:prSet presAssocID="{D4FBBC59-08A5-4EE4-B6DB-CB90F060572A}" presName="sibTrans" presStyleCnt="0"/>
      <dgm:spPr/>
      <dgm:t>
        <a:bodyPr/>
        <a:lstStyle/>
        <a:p>
          <a:endParaRPr lang="nl-NL"/>
        </a:p>
      </dgm:t>
    </dgm:pt>
    <dgm:pt modelId="{C76B850E-71CC-4AD8-BBEA-252F84C95C86}" type="pres">
      <dgm:prSet presAssocID="{EB4486D8-094A-42F3-83CF-272D9C8A9038}" presName="node" presStyleLbl="node1" presStyleIdx="2" presStyleCnt="3" custLinFactNeighborX="513" custLinFactNeighborY="0">
        <dgm:presLayoutVars>
          <dgm:bulletEnabled val="1"/>
        </dgm:presLayoutVars>
      </dgm:prSet>
      <dgm:spPr/>
      <dgm:t>
        <a:bodyPr/>
        <a:lstStyle/>
        <a:p>
          <a:endParaRPr lang="nl-NL"/>
        </a:p>
      </dgm:t>
    </dgm:pt>
  </dgm:ptLst>
  <dgm:cxnLst>
    <dgm:cxn modelId="{3C92C4DC-46E5-47D2-B7D1-952733D28456}" type="presOf" srcId="{826AD2AA-EAB4-4F89-B38F-3F08A3E4E182}" destId="{E24546EB-6B71-407C-AD4C-76C42AB1964A}" srcOrd="0" destOrd="0" presId="urn:microsoft.com/office/officeart/2005/8/layout/hList6"/>
    <dgm:cxn modelId="{67D9D076-F795-47F0-B0BA-6D21DCA58B83}" type="presOf" srcId="{ADA33F0C-7946-4934-8BD1-8AB700CE5536}" destId="{5BD8C56D-3EF5-4BBD-A483-C2FFE68FC907}" srcOrd="0" destOrd="0" presId="urn:microsoft.com/office/officeart/2005/8/layout/hList6"/>
    <dgm:cxn modelId="{3E0313F1-F0EF-4052-A2A5-9DF8A0ABD692}" srcId="{ADA33F0C-7946-4934-8BD1-8AB700CE5536}" destId="{826AD2AA-EAB4-4F89-B38F-3F08A3E4E182}" srcOrd="0" destOrd="0" parTransId="{7E18AD9D-E376-4404-B206-11B1A715839B}" sibTransId="{AEE17A88-A6B2-4C4A-9D18-CC8A3AD519AC}"/>
    <dgm:cxn modelId="{A5FF9CFB-03F8-4217-BE66-84D0723189D2}" type="presOf" srcId="{EB4486D8-094A-42F3-83CF-272D9C8A9038}" destId="{C76B850E-71CC-4AD8-BBEA-252F84C95C86}" srcOrd="0" destOrd="0" presId="urn:microsoft.com/office/officeart/2005/8/layout/hList6"/>
    <dgm:cxn modelId="{96E8482D-149D-440B-8191-9EB04C3053D3}" type="presOf" srcId="{44E1D64C-63A1-468F-8EEF-450823F4A2DB}" destId="{C59BF8BF-D498-47D4-A2C4-9525D88796F8}" srcOrd="0" destOrd="0" presId="urn:microsoft.com/office/officeart/2005/8/layout/hList6"/>
    <dgm:cxn modelId="{565BF7BC-A547-494F-86EB-83E26D9AE1E2}" srcId="{ADA33F0C-7946-4934-8BD1-8AB700CE5536}" destId="{EB4486D8-094A-42F3-83CF-272D9C8A9038}" srcOrd="2" destOrd="0" parTransId="{867294FE-5685-41A5-A2F9-E51E57EB8EBA}" sibTransId="{DE4A7FF5-CC6B-4D77-AE82-D4A404657014}"/>
    <dgm:cxn modelId="{DDA1F3C1-9539-4359-9694-A0BB403C6980}" srcId="{ADA33F0C-7946-4934-8BD1-8AB700CE5536}" destId="{44E1D64C-63A1-468F-8EEF-450823F4A2DB}" srcOrd="1" destOrd="0" parTransId="{3021324A-9CBE-4951-B07E-C753588E7FF0}" sibTransId="{D4FBBC59-08A5-4EE4-B6DB-CB90F060572A}"/>
    <dgm:cxn modelId="{449D5B31-8A45-4E59-AA9A-FC0E1910789C}" type="presParOf" srcId="{5BD8C56D-3EF5-4BBD-A483-C2FFE68FC907}" destId="{E24546EB-6B71-407C-AD4C-76C42AB1964A}" srcOrd="0" destOrd="0" presId="urn:microsoft.com/office/officeart/2005/8/layout/hList6"/>
    <dgm:cxn modelId="{8E6EA277-7C52-4DAB-BDF0-1081D94286BB}" type="presParOf" srcId="{5BD8C56D-3EF5-4BBD-A483-C2FFE68FC907}" destId="{316509B4-EA25-4DC6-8A66-C9226E144CAB}" srcOrd="1" destOrd="0" presId="urn:microsoft.com/office/officeart/2005/8/layout/hList6"/>
    <dgm:cxn modelId="{B489DF9C-BD4D-4CAD-A412-55FAB8D5288D}" type="presParOf" srcId="{5BD8C56D-3EF5-4BBD-A483-C2FFE68FC907}" destId="{C59BF8BF-D498-47D4-A2C4-9525D88796F8}" srcOrd="2" destOrd="0" presId="urn:microsoft.com/office/officeart/2005/8/layout/hList6"/>
    <dgm:cxn modelId="{160551ED-AF7B-422F-A9CE-B4C03C2B36F3}" type="presParOf" srcId="{5BD8C56D-3EF5-4BBD-A483-C2FFE68FC907}" destId="{C0205DC4-8A8C-46B6-AFE6-159E24F58E70}" srcOrd="3" destOrd="0" presId="urn:microsoft.com/office/officeart/2005/8/layout/hList6"/>
    <dgm:cxn modelId="{85EFAD49-4549-4FC9-ACAD-DC720A2EAAB4}" type="presParOf" srcId="{5BD8C56D-3EF5-4BBD-A483-C2FFE68FC907}" destId="{C76B850E-71CC-4AD8-BBEA-252F84C95C86}"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C7B88AF-C721-4A04-BC4A-205C63DCD818}" type="datetimeFigureOut">
              <a:rPr lang="nl-NL" smtClean="0"/>
              <a:t>29-1-2015</a:t>
            </a:fld>
            <a:endParaRPr lang="nl-NL"/>
          </a:p>
        </p:txBody>
      </p:sp>
      <p:sp>
        <p:nvSpPr>
          <p:cNvPr id="4" name="Tijdelijke aanduiding voor voet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BFD443E-F01E-46C2-B433-EC0E20A47070}" type="slidenum">
              <a:rPr lang="nl-NL" smtClean="0"/>
              <a:t>‹nr.›</a:t>
            </a:fld>
            <a:endParaRPr lang="nl-NL"/>
          </a:p>
        </p:txBody>
      </p:sp>
    </p:spTree>
    <p:extLst>
      <p:ext uri="{BB962C8B-B14F-4D97-AF65-F5344CB8AC3E}">
        <p14:creationId xmlns:p14="http://schemas.microsoft.com/office/powerpoint/2010/main" val="308001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l-NL"/>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l-NL"/>
          </a:p>
        </p:txBody>
      </p:sp>
      <p:sp>
        <p:nvSpPr>
          <p:cNvPr id="41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l-NL"/>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DCD0E6A-4F82-4D09-8A5D-EBA4909878B2}" type="slidenum">
              <a:rPr lang="nl-NL"/>
              <a:pPr/>
              <a:t>‹nr.›</a:t>
            </a:fld>
            <a:endParaRPr lang="nl-NL"/>
          </a:p>
        </p:txBody>
      </p:sp>
    </p:spTree>
    <p:extLst>
      <p:ext uri="{BB962C8B-B14F-4D97-AF65-F5344CB8AC3E}">
        <p14:creationId xmlns:p14="http://schemas.microsoft.com/office/powerpoint/2010/main" val="27536315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rebuchet MS" pitchFamily="34" charset="0"/>
        <a:ea typeface="+mn-ea"/>
        <a:cs typeface="+mn-cs"/>
      </a:defRPr>
    </a:lvl1pPr>
    <a:lvl2pPr marL="457200" algn="l" rtl="0" fontAlgn="base">
      <a:spcBef>
        <a:spcPct val="30000"/>
      </a:spcBef>
      <a:spcAft>
        <a:spcPct val="0"/>
      </a:spcAft>
      <a:defRPr sz="1200" kern="1200">
        <a:solidFill>
          <a:schemeClr val="tx1"/>
        </a:solidFill>
        <a:latin typeface="Trebuchet MS" pitchFamily="34" charset="0"/>
        <a:ea typeface="+mn-ea"/>
        <a:cs typeface="+mn-cs"/>
      </a:defRPr>
    </a:lvl2pPr>
    <a:lvl3pPr marL="914400" algn="l" rtl="0" fontAlgn="base">
      <a:spcBef>
        <a:spcPct val="30000"/>
      </a:spcBef>
      <a:spcAft>
        <a:spcPct val="0"/>
      </a:spcAft>
      <a:defRPr sz="1200" kern="1200">
        <a:solidFill>
          <a:schemeClr val="tx1"/>
        </a:solidFill>
        <a:latin typeface="Trebuchet MS" pitchFamily="34" charset="0"/>
        <a:ea typeface="+mn-ea"/>
        <a:cs typeface="+mn-cs"/>
      </a:defRPr>
    </a:lvl3pPr>
    <a:lvl4pPr marL="1371600" algn="l" rtl="0" fontAlgn="base">
      <a:spcBef>
        <a:spcPct val="30000"/>
      </a:spcBef>
      <a:spcAft>
        <a:spcPct val="0"/>
      </a:spcAft>
      <a:defRPr sz="1200" kern="1200">
        <a:solidFill>
          <a:schemeClr val="tx1"/>
        </a:solidFill>
        <a:latin typeface="Trebuchet MS" pitchFamily="34" charset="0"/>
        <a:ea typeface="+mn-ea"/>
        <a:cs typeface="+mn-cs"/>
      </a:defRPr>
    </a:lvl4pPr>
    <a:lvl5pPr marL="1828800" algn="l" rtl="0" fontAlgn="base">
      <a:spcBef>
        <a:spcPct val="3000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1pPr>
            <a:lvl2pPr marL="37931725" indent="-37474525">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2pPr>
            <a:lvl3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3pPr>
            <a:lvl4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4pPr>
            <a:lvl5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9pPr>
          </a:lstStyle>
          <a:p>
            <a:r>
              <a:rPr lang="nl-NL" altLang="nl-NL" sz="1200" smtClean="0">
                <a:solidFill>
                  <a:srgbClr val="000000"/>
                </a:solidFill>
                <a:latin typeface="Calibri" panose="020F0502020204030204" pitchFamily="34" charset="0"/>
                <a:cs typeface="Arial Unicode MS" panose="020B0604020202020204" pitchFamily="34" charset="-128"/>
              </a:rPr>
              <a:t>30-05-14</a:t>
            </a:r>
          </a:p>
        </p:txBody>
      </p:sp>
      <p:sp>
        <p:nvSpPr>
          <p:cNvPr id="80899"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1pPr>
            <a:lvl2pPr marL="37931725" indent="-37474525">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2pPr>
            <a:lvl3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3pPr>
            <a:lvl4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4pPr>
            <a:lvl5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9pPr>
          </a:lstStyle>
          <a:p>
            <a:fld id="{F1C34F5E-0100-4D3B-81BC-5978D92FEB58}" type="slidenum">
              <a:rPr lang="nl-NL" altLang="nl-NL" sz="1200">
                <a:solidFill>
                  <a:srgbClr val="000000"/>
                </a:solidFill>
                <a:latin typeface="Calibri" panose="020F0502020204030204" pitchFamily="34" charset="0"/>
                <a:cs typeface="Arial Unicode MS" panose="020B0604020202020204" pitchFamily="34" charset="-128"/>
              </a:rPr>
              <a:pPr/>
              <a:t>9</a:t>
            </a:fld>
            <a:endParaRPr lang="nl-NL" altLang="nl-NL" sz="1200">
              <a:solidFill>
                <a:srgbClr val="000000"/>
              </a:solidFill>
              <a:latin typeface="Calibri" panose="020F0502020204030204" pitchFamily="34" charset="0"/>
              <a:cs typeface="Arial Unicode MS" panose="020B0604020202020204" pitchFamily="34" charset="-128"/>
            </a:endParaRPr>
          </a:p>
        </p:txBody>
      </p:sp>
      <p:sp>
        <p:nvSpPr>
          <p:cNvPr id="80900" name="Rectangle 1"/>
          <p:cNvSpPr>
            <a:spLocks noGrp="1" noRot="1" noChangeAspect="1" noChangeArrowheads="1" noTextEdit="1"/>
          </p:cNvSpPr>
          <p:nvPr>
            <p:ph type="sldImg"/>
          </p:nvPr>
        </p:nvSpPr>
        <p:spPr>
          <a:xfrm>
            <a:off x="917575" y="744538"/>
            <a:ext cx="4962525" cy="3722687"/>
          </a:xfrm>
          <a:solidFill>
            <a:srgbClr val="FFFFFF"/>
          </a:solidFill>
          <a:ln/>
        </p:spPr>
      </p:sp>
      <p:sp>
        <p:nvSpPr>
          <p:cNvPr id="80901" name="Text Box 2"/>
          <p:cNvSpPr>
            <a:spLocks noGrp="1" noChangeArrowheads="1"/>
          </p:cNvSpPr>
          <p:nvPr>
            <p:ph type="body" idx="1"/>
          </p:nvPr>
        </p:nvSpPr>
        <p:spPr>
          <a:xfrm>
            <a:off x="679768" y="4715153"/>
            <a:ext cx="5438140"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nl-NL" altLang="nl-NL" smtClean="0">
              <a:latin typeface="Trebuchet MS" panose="020B0603020202020204" pitchFamily="34" charset="0"/>
              <a:cs typeface="Arial Unicode MS" panose="020B0604020202020204" pitchFamily="34" charset="-128"/>
            </a:endParaRPr>
          </a:p>
        </p:txBody>
      </p:sp>
      <p:sp>
        <p:nvSpPr>
          <p:cNvPr id="80902" name="Text Box 3"/>
          <p:cNvSpPr txBox="1">
            <a:spLocks noChangeArrowheads="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9pPr>
          </a:lstStyle>
          <a:p>
            <a:pPr algn="r" eaLnBrk="1" hangingPunct="1">
              <a:buSzPct val="100000"/>
            </a:pPr>
            <a:fld id="{13FCC6FC-B51C-4CDB-81E5-727F435C9275}" type="slidenum">
              <a:rPr lang="nl-NL" altLang="nl-NL" sz="1200">
                <a:solidFill>
                  <a:srgbClr val="000000"/>
                </a:solidFill>
                <a:latin typeface="Calibri" panose="020F0502020204030204" pitchFamily="34" charset="0"/>
              </a:rPr>
              <a:pPr algn="r" eaLnBrk="1" hangingPunct="1">
                <a:buSzPct val="100000"/>
              </a:pPr>
              <a:t>9</a:t>
            </a:fld>
            <a:endParaRPr lang="nl-NL" altLang="nl-NL"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68345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30</a:t>
            </a:fld>
            <a:endParaRPr lang="nl-NL">
              <a:solidFill>
                <a:srgbClr val="000000"/>
              </a:solidFill>
            </a:endParaRPr>
          </a:p>
        </p:txBody>
      </p:sp>
    </p:spTree>
    <p:extLst>
      <p:ext uri="{BB962C8B-B14F-4D97-AF65-F5344CB8AC3E}">
        <p14:creationId xmlns:p14="http://schemas.microsoft.com/office/powerpoint/2010/main" val="900879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34</a:t>
            </a:fld>
            <a:endParaRPr lang="nl-NL">
              <a:solidFill>
                <a:srgbClr val="000000"/>
              </a:solidFill>
            </a:endParaRPr>
          </a:p>
        </p:txBody>
      </p:sp>
    </p:spTree>
    <p:extLst>
      <p:ext uri="{BB962C8B-B14F-4D97-AF65-F5344CB8AC3E}">
        <p14:creationId xmlns:p14="http://schemas.microsoft.com/office/powerpoint/2010/main" val="413637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37</a:t>
            </a:fld>
            <a:endParaRPr lang="nl-NL">
              <a:solidFill>
                <a:srgbClr val="000000"/>
              </a:solidFill>
            </a:endParaRPr>
          </a:p>
        </p:txBody>
      </p:sp>
    </p:spTree>
    <p:extLst>
      <p:ext uri="{BB962C8B-B14F-4D97-AF65-F5344CB8AC3E}">
        <p14:creationId xmlns:p14="http://schemas.microsoft.com/office/powerpoint/2010/main" val="19123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41</a:t>
            </a:fld>
            <a:endParaRPr lang="nl-NL">
              <a:solidFill>
                <a:srgbClr val="000000"/>
              </a:solidFill>
            </a:endParaRPr>
          </a:p>
        </p:txBody>
      </p:sp>
    </p:spTree>
    <p:extLst>
      <p:ext uri="{BB962C8B-B14F-4D97-AF65-F5344CB8AC3E}">
        <p14:creationId xmlns:p14="http://schemas.microsoft.com/office/powerpoint/2010/main" val="1074439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a:ln/>
        </p:spPr>
      </p:sp>
      <p:sp>
        <p:nvSpPr>
          <p:cNvPr id="3379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1" smtClean="0"/>
              <a:t>Plaatje: Hoe komst het dat we het percentage van 10% (sheet hierboven) niet naar beneden krijgen. Om te kunnen aanpakken, moet je eerst snappen hoe het in elkaar zit.</a:t>
            </a:r>
            <a:endParaRPr lang="nl-NL" smtClean="0"/>
          </a:p>
          <a:p>
            <a:r>
              <a:rPr lang="nl-NL" smtClean="0"/>
              <a:t>Totstandkoming van overlast: 4 stappen (veelal onbewust proces dat iedereen doormaakt)</a:t>
            </a:r>
          </a:p>
          <a:p>
            <a:r>
              <a:rPr lang="nl-NL" u="sng" smtClean="0"/>
              <a:t>1. Situatie</a:t>
            </a:r>
            <a:r>
              <a:rPr lang="nl-NL" smtClean="0"/>
              <a:t>: doet zich voor of niet (kapotte straatverlichting, media bericht, kenmerken van de buurt zoals bevolkingssamenstelling)</a:t>
            </a:r>
          </a:p>
          <a:p>
            <a:r>
              <a:rPr lang="nl-NL" u="sng" smtClean="0"/>
              <a:t>2. Waarneming:</a:t>
            </a:r>
            <a:r>
              <a:rPr lang="nl-NL" smtClean="0"/>
              <a:t> complex mechanisme, wordt door allerlei factoren beïnvloed. Bijvoorbeeld verschil dichtbij en veraf. Bij dichtbij putten mensen uit eigen perceptie van de werkelijkheid, bij veraf uit die van anderen of media. Dan kan: geen last van hangjongeren in eigen buurt, maar toch in IVM invullen dat ze jeugdoverlast ervaren. </a:t>
            </a:r>
          </a:p>
          <a:p>
            <a:r>
              <a:rPr lang="nl-NL" u="sng" smtClean="0"/>
              <a:t>3. Beoordeling </a:t>
            </a:r>
            <a:r>
              <a:rPr lang="nl-NL" smtClean="0"/>
              <a:t>:  waarnemen is wat anders dan er ook daadwerkelijk last van ervaren. Waarom de een wel en de ander niet? Hoe beoordeling uitvalt is ook van verschillende factoren afhankelijk. </a:t>
            </a:r>
          </a:p>
          <a:p>
            <a:r>
              <a:rPr lang="nl-NL" b="1" smtClean="0"/>
              <a:t>Individuele: </a:t>
            </a:r>
            <a:r>
              <a:rPr lang="nl-NL" smtClean="0"/>
              <a:t>zelfcontrole, relatie met dader, ervaring (eerder slachtofferschap), sociale inbedding, bejegening door gezagsdragers.</a:t>
            </a:r>
          </a:p>
          <a:p>
            <a:r>
              <a:rPr lang="nl-NL" b="1" smtClean="0"/>
              <a:t>Collectieve: </a:t>
            </a:r>
            <a:r>
              <a:rPr lang="nl-NL" smtClean="0"/>
              <a:t>stereotypering, metaforen (symbool voor diepere maatschappelijke problemen), berichtgeving overheid en media (wat is sociaal geaccepteerd).</a:t>
            </a:r>
          </a:p>
          <a:p>
            <a:endParaRPr lang="nl-NL" smtClean="0"/>
          </a:p>
          <a:p>
            <a:r>
              <a:rPr lang="nl-NL" smtClean="0"/>
              <a:t>Hier kun je overigens ook jouw eigen cirkel van “invloeden op veiligheidsbeleving” gebruiken. </a:t>
            </a:r>
          </a:p>
          <a:p>
            <a:endParaRPr lang="nl-NL" smtClean="0"/>
          </a:p>
          <a:p>
            <a:r>
              <a:rPr lang="nl-NL" u="sng" smtClean="0"/>
              <a:t>4. Effect:</a:t>
            </a:r>
            <a:r>
              <a:rPr lang="nl-NL" smtClean="0"/>
              <a:t> Gat dichten: Verschillend voor overheid (APV, sanctionering, verminderen regeldruk) en </a:t>
            </a:r>
            <a:r>
              <a:rPr lang="nl-NL" b="1" smtClean="0"/>
              <a:t>burger</a:t>
            </a:r>
            <a:r>
              <a:rPr lang="nl-NL" smtClean="0"/>
              <a:t> (wel of niet melden, vermijden , apathie etc.)</a:t>
            </a:r>
          </a:p>
          <a:p>
            <a:r>
              <a:rPr lang="nl-NL" smtClean="0"/>
              <a:t>Overheid doorloopt zelfde stappen, maar heeft een ander referentiekader. Waarneming is vaak gebaseerd op klachten, niet op eigen perceptie. Bij beoordeling speelt het normenkader van de overheid zelf een rol: wet en regelgeving, beleidskaders (we vergen al 2 keer in de week, dus burgers zijn zeurders). Groot verschil bij effect is dat overheid handelingsbevoegdheid heeft en maatregelen kan treffen. Burgers zijn vaak machteloos. </a:t>
            </a:r>
          </a:p>
          <a:p>
            <a:endParaRPr lang="nl-NL" smtClean="0"/>
          </a:p>
          <a:p>
            <a:r>
              <a:rPr lang="nl-NL" smtClean="0"/>
              <a:t>Bij het treffen van maatregelen om de overlast aan te pakken, richten we ons vaak op het aanpakken van de eerste stap; de situatie. We zetten bijvoorbeeld in op de jongeren bij jongerenoverlast, maar vergeten te kijken naar de manier waarop omwonenden de situatie beoordelen. Mogelijk zetten we daardoor verkeerde maatregelen in.</a:t>
            </a:r>
          </a:p>
          <a:p>
            <a:endParaRPr lang="nl-NL" smtClean="0"/>
          </a:p>
        </p:txBody>
      </p:sp>
      <p:sp>
        <p:nvSpPr>
          <p:cNvPr id="3379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D338D836-5E5B-425F-BD51-AB3B48FF2353}" type="slidenum">
              <a:rPr lang="nl-NL">
                <a:solidFill>
                  <a:srgbClr val="000000"/>
                </a:solidFill>
              </a:rPr>
              <a:pPr/>
              <a:t>42</a:t>
            </a:fld>
            <a:endParaRPr lang="nl-NL">
              <a:solidFill>
                <a:srgbClr val="000000"/>
              </a:solidFill>
            </a:endParaRPr>
          </a:p>
        </p:txBody>
      </p:sp>
    </p:spTree>
    <p:extLst>
      <p:ext uri="{BB962C8B-B14F-4D97-AF65-F5344CB8AC3E}">
        <p14:creationId xmlns:p14="http://schemas.microsoft.com/office/powerpoint/2010/main" val="118221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43</a:t>
            </a:fld>
            <a:endParaRPr lang="nl-NL">
              <a:solidFill>
                <a:srgbClr val="000000"/>
              </a:solidFill>
            </a:endParaRPr>
          </a:p>
        </p:txBody>
      </p:sp>
    </p:spTree>
    <p:extLst>
      <p:ext uri="{BB962C8B-B14F-4D97-AF65-F5344CB8AC3E}">
        <p14:creationId xmlns:p14="http://schemas.microsoft.com/office/powerpoint/2010/main" val="143686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44</a:t>
            </a:fld>
            <a:endParaRPr lang="nl-NL">
              <a:solidFill>
                <a:srgbClr val="000000"/>
              </a:solidFill>
            </a:endParaRPr>
          </a:p>
        </p:txBody>
      </p:sp>
    </p:spTree>
    <p:extLst>
      <p:ext uri="{BB962C8B-B14F-4D97-AF65-F5344CB8AC3E}">
        <p14:creationId xmlns:p14="http://schemas.microsoft.com/office/powerpoint/2010/main" val="16403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45</a:t>
            </a:fld>
            <a:endParaRPr lang="nl-NL">
              <a:solidFill>
                <a:srgbClr val="000000"/>
              </a:solidFill>
            </a:endParaRPr>
          </a:p>
        </p:txBody>
      </p:sp>
    </p:spTree>
    <p:extLst>
      <p:ext uri="{BB962C8B-B14F-4D97-AF65-F5344CB8AC3E}">
        <p14:creationId xmlns:p14="http://schemas.microsoft.com/office/powerpoint/2010/main" val="852411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46</a:t>
            </a:fld>
            <a:endParaRPr lang="nl-NL">
              <a:solidFill>
                <a:srgbClr val="000000"/>
              </a:solidFill>
            </a:endParaRPr>
          </a:p>
        </p:txBody>
      </p:sp>
    </p:spTree>
    <p:extLst>
      <p:ext uri="{BB962C8B-B14F-4D97-AF65-F5344CB8AC3E}">
        <p14:creationId xmlns:p14="http://schemas.microsoft.com/office/powerpoint/2010/main" val="205399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1pPr>
            <a:lvl2pPr marL="37931725" indent="-37474525">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2pPr>
            <a:lvl3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3pPr>
            <a:lvl4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4pPr>
            <a:lvl5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9pPr>
          </a:lstStyle>
          <a:p>
            <a:r>
              <a:rPr lang="nl-NL" altLang="nl-NL" sz="1200" smtClean="0">
                <a:solidFill>
                  <a:srgbClr val="000000"/>
                </a:solidFill>
                <a:latin typeface="Calibri" panose="020F0502020204030204" pitchFamily="34" charset="0"/>
                <a:cs typeface="Arial Unicode MS" panose="020B0604020202020204" pitchFamily="34" charset="-128"/>
              </a:rPr>
              <a:t>30-05-14</a:t>
            </a:r>
          </a:p>
        </p:txBody>
      </p:sp>
      <p:sp>
        <p:nvSpPr>
          <p:cNvPr id="80899"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1pPr>
            <a:lvl2pPr marL="37931725" indent="-37474525">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2pPr>
            <a:lvl3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3pPr>
            <a:lvl4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4pPr>
            <a:lvl5pPr>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Geneva" charset="0"/>
                <a:cs typeface="Geneva" charset="0"/>
              </a:defRPr>
            </a:lvl9pPr>
          </a:lstStyle>
          <a:p>
            <a:fld id="{F1C34F5E-0100-4D3B-81BC-5978D92FEB58}" type="slidenum">
              <a:rPr lang="nl-NL" altLang="nl-NL" sz="1200">
                <a:solidFill>
                  <a:srgbClr val="000000"/>
                </a:solidFill>
                <a:latin typeface="Calibri" panose="020F0502020204030204" pitchFamily="34" charset="0"/>
                <a:cs typeface="Arial Unicode MS" panose="020B0604020202020204" pitchFamily="34" charset="-128"/>
              </a:rPr>
              <a:pPr/>
              <a:t>18</a:t>
            </a:fld>
            <a:endParaRPr lang="nl-NL" altLang="nl-NL" sz="1200">
              <a:solidFill>
                <a:srgbClr val="000000"/>
              </a:solidFill>
              <a:latin typeface="Calibri" panose="020F0502020204030204" pitchFamily="34" charset="0"/>
              <a:cs typeface="Arial Unicode MS" panose="020B0604020202020204" pitchFamily="34" charset="-128"/>
            </a:endParaRPr>
          </a:p>
        </p:txBody>
      </p:sp>
      <p:sp>
        <p:nvSpPr>
          <p:cNvPr id="80900" name="Rectangle 1"/>
          <p:cNvSpPr>
            <a:spLocks noGrp="1" noRot="1" noChangeAspect="1" noChangeArrowheads="1" noTextEdit="1"/>
          </p:cNvSpPr>
          <p:nvPr>
            <p:ph type="sldImg"/>
          </p:nvPr>
        </p:nvSpPr>
        <p:spPr>
          <a:xfrm>
            <a:off x="917575" y="744538"/>
            <a:ext cx="4962525" cy="3722687"/>
          </a:xfrm>
          <a:solidFill>
            <a:srgbClr val="FFFFFF"/>
          </a:solidFill>
          <a:ln/>
        </p:spPr>
      </p:sp>
      <p:sp>
        <p:nvSpPr>
          <p:cNvPr id="80901" name="Text Box 2"/>
          <p:cNvSpPr>
            <a:spLocks noGrp="1" noChangeArrowheads="1"/>
          </p:cNvSpPr>
          <p:nvPr>
            <p:ph type="body" idx="1"/>
          </p:nvPr>
        </p:nvSpPr>
        <p:spPr>
          <a:xfrm>
            <a:off x="679768" y="4715153"/>
            <a:ext cx="5438140"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nl-NL" altLang="nl-NL" smtClean="0">
              <a:latin typeface="Trebuchet MS" panose="020B0603020202020204" pitchFamily="34" charset="0"/>
              <a:cs typeface="Arial Unicode MS" panose="020B0604020202020204" pitchFamily="34" charset="-128"/>
            </a:endParaRPr>
          </a:p>
        </p:txBody>
      </p:sp>
      <p:sp>
        <p:nvSpPr>
          <p:cNvPr id="80902" name="Text Box 3"/>
          <p:cNvSpPr txBox="1">
            <a:spLocks noChangeArrowheads="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Geneva" charset="0"/>
                <a:cs typeface="Geneva" charset="0"/>
              </a:defRPr>
            </a:lvl9pPr>
          </a:lstStyle>
          <a:p>
            <a:pPr algn="r">
              <a:buSzPct val="100000"/>
            </a:pPr>
            <a:fld id="{13FCC6FC-B51C-4CDB-81E5-727F435C9275}" type="slidenum">
              <a:rPr lang="nl-NL" altLang="nl-NL" sz="1200">
                <a:solidFill>
                  <a:srgbClr val="000000"/>
                </a:solidFill>
                <a:latin typeface="Calibri" panose="020F0502020204030204" pitchFamily="34" charset="0"/>
              </a:rPr>
              <a:pPr algn="r">
                <a:buSzPct val="100000"/>
              </a:pPr>
              <a:t>18</a:t>
            </a:fld>
            <a:endParaRPr lang="nl-NL" altLang="nl-NL"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37028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499939-6F69-41E2-B5E1-7394ECA5AF69}" type="slidenum">
              <a:rPr lang="nl-NL" altLang="nl-NL">
                <a:solidFill>
                  <a:srgbClr val="000000"/>
                </a:solidFill>
              </a:rPr>
              <a:pPr/>
              <a:t>22</a:t>
            </a:fld>
            <a:endParaRPr lang="nl-NL" altLang="nl-NL">
              <a:solidFill>
                <a:srgbClr val="000000"/>
              </a:solidFill>
            </a:endParaRPr>
          </a:p>
        </p:txBody>
      </p:sp>
      <p:sp>
        <p:nvSpPr>
          <p:cNvPr id="28674" name="Rectangle 2"/>
          <p:cNvSpPr>
            <a:spLocks noGrp="1" noRot="1" noChangeAspect="1" noChangeArrowheads="1" noTextEdit="1"/>
          </p:cNvSpPr>
          <p:nvPr>
            <p:ph type="sldImg"/>
          </p:nvPr>
        </p:nvSpPr>
        <p:spPr>
          <a:xfrm>
            <a:off x="917575" y="744538"/>
            <a:ext cx="4962525" cy="3722687"/>
          </a:xfrm>
          <a:ln/>
        </p:spPr>
      </p:sp>
      <p:sp>
        <p:nvSpPr>
          <p:cNvPr id="28675" name="Rectangle 3"/>
          <p:cNvSpPr>
            <a:spLocks noGrp="1" noChangeArrowheads="1"/>
          </p:cNvSpPr>
          <p:nvPr>
            <p:ph type="body" idx="1"/>
          </p:nvPr>
        </p:nvSpPr>
        <p:spPr/>
        <p:txBody>
          <a:bodyPr/>
          <a:lstStyle/>
          <a:p>
            <a:endParaRPr lang="nl-NL" altLang="nl-NL" dirty="0"/>
          </a:p>
        </p:txBody>
      </p:sp>
    </p:spTree>
    <p:extLst>
      <p:ext uri="{BB962C8B-B14F-4D97-AF65-F5344CB8AC3E}">
        <p14:creationId xmlns:p14="http://schemas.microsoft.com/office/powerpoint/2010/main" val="384914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p:cNvSpPr>
            <a:spLocks noGrp="1" noRot="1" noChangeAspect="1" noTextEdit="1"/>
          </p:cNvSpPr>
          <p:nvPr>
            <p:ph type="sldImg"/>
          </p:nvPr>
        </p:nvSpPr>
        <p:spPr>
          <a:xfrm>
            <a:off x="917575" y="744538"/>
            <a:ext cx="4962525" cy="3722687"/>
          </a:xfrm>
          <a:ln/>
        </p:spPr>
      </p:sp>
      <p:sp>
        <p:nvSpPr>
          <p:cNvPr id="1229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smtClean="0"/>
          </a:p>
        </p:txBody>
      </p:sp>
      <p:sp>
        <p:nvSpPr>
          <p:cNvPr id="1229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5B919F33-FAC2-410F-A9E3-21A8B791CD42}" type="slidenum">
              <a:rPr lang="nl-NL" altLang="nl-NL">
                <a:solidFill>
                  <a:srgbClr val="000000"/>
                </a:solidFill>
              </a:rPr>
              <a:pPr eaLnBrk="1" hangingPunct="1"/>
              <a:t>23</a:t>
            </a:fld>
            <a:endParaRPr lang="nl-NL" altLang="nl-NL">
              <a:solidFill>
                <a:srgbClr val="000000"/>
              </a:solidFill>
            </a:endParaRPr>
          </a:p>
        </p:txBody>
      </p:sp>
    </p:spTree>
    <p:extLst>
      <p:ext uri="{BB962C8B-B14F-4D97-AF65-F5344CB8AC3E}">
        <p14:creationId xmlns:p14="http://schemas.microsoft.com/office/powerpoint/2010/main" val="115758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25</a:t>
            </a:fld>
            <a:endParaRPr lang="nl-NL">
              <a:solidFill>
                <a:srgbClr val="000000"/>
              </a:solidFill>
            </a:endParaRPr>
          </a:p>
        </p:txBody>
      </p:sp>
    </p:spTree>
    <p:extLst>
      <p:ext uri="{BB962C8B-B14F-4D97-AF65-F5344CB8AC3E}">
        <p14:creationId xmlns:p14="http://schemas.microsoft.com/office/powerpoint/2010/main" val="3508080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a:xfrm>
            <a:off x="917575" y="744538"/>
            <a:ext cx="4962525" cy="3722687"/>
          </a:xfrm>
          <a:ln/>
        </p:spPr>
      </p:sp>
      <p:sp>
        <p:nvSpPr>
          <p:cNvPr id="1331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smtClean="0"/>
          </a:p>
        </p:txBody>
      </p:sp>
      <p:sp>
        <p:nvSpPr>
          <p:cNvPr id="13316"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B7D921AC-8A7A-46FF-B7EB-AB6C8670B179}" type="slidenum">
              <a:rPr lang="nl-NL" altLang="nl-NL">
                <a:solidFill>
                  <a:srgbClr val="000000"/>
                </a:solidFill>
              </a:rPr>
              <a:pPr eaLnBrk="1" hangingPunct="1"/>
              <a:t>26</a:t>
            </a:fld>
            <a:endParaRPr lang="nl-NL" altLang="nl-NL">
              <a:solidFill>
                <a:srgbClr val="000000"/>
              </a:solidFill>
            </a:endParaRPr>
          </a:p>
        </p:txBody>
      </p:sp>
    </p:spTree>
    <p:extLst>
      <p:ext uri="{BB962C8B-B14F-4D97-AF65-F5344CB8AC3E}">
        <p14:creationId xmlns:p14="http://schemas.microsoft.com/office/powerpoint/2010/main" val="58578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smtClean="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27</a:t>
            </a:fld>
            <a:endParaRPr lang="nl-NL">
              <a:solidFill>
                <a:srgbClr val="000000"/>
              </a:solidFill>
            </a:endParaRPr>
          </a:p>
        </p:txBody>
      </p:sp>
    </p:spTree>
    <p:extLst>
      <p:ext uri="{BB962C8B-B14F-4D97-AF65-F5344CB8AC3E}">
        <p14:creationId xmlns:p14="http://schemas.microsoft.com/office/powerpoint/2010/main" val="45163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28</a:t>
            </a:fld>
            <a:endParaRPr lang="nl-NL">
              <a:solidFill>
                <a:srgbClr val="000000"/>
              </a:solidFill>
            </a:endParaRPr>
          </a:p>
        </p:txBody>
      </p:sp>
    </p:spTree>
    <p:extLst>
      <p:ext uri="{BB962C8B-B14F-4D97-AF65-F5344CB8AC3E}">
        <p14:creationId xmlns:p14="http://schemas.microsoft.com/office/powerpoint/2010/main" val="1839925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Instrument- </a:t>
            </a:r>
            <a:r>
              <a:rPr lang="en-US" dirty="0" err="1" smtClean="0"/>
              <a:t>helpen</a:t>
            </a:r>
            <a:r>
              <a:rPr lang="en-US" dirty="0" smtClean="0"/>
              <a:t> </a:t>
            </a:r>
            <a:r>
              <a:rPr lang="en-US" dirty="0" err="1" smtClean="0"/>
              <a:t>naar</a:t>
            </a:r>
            <a:r>
              <a:rPr lang="en-US" dirty="0" smtClean="0"/>
              <a:t> </a:t>
            </a:r>
            <a:r>
              <a:rPr lang="en-US" dirty="0" err="1" smtClean="0"/>
              <a:t>doen</a:t>
            </a:r>
            <a:r>
              <a:rPr lang="en-US" dirty="0" smtClean="0"/>
              <a:t>- van </a:t>
            </a:r>
            <a:r>
              <a:rPr lang="en-US" dirty="0" err="1" smtClean="0"/>
              <a:t>beleid</a:t>
            </a:r>
            <a:r>
              <a:rPr lang="en-US" dirty="0" smtClean="0"/>
              <a:t> </a:t>
            </a:r>
            <a:r>
              <a:rPr lang="en-US" dirty="0" err="1" smtClean="0"/>
              <a:t>naar</a:t>
            </a:r>
            <a:r>
              <a:rPr lang="en-US" dirty="0" smtClean="0"/>
              <a:t> </a:t>
            </a:r>
            <a:r>
              <a:rPr lang="en-US" dirty="0" err="1" smtClean="0"/>
              <a:t>praktijk</a:t>
            </a:r>
            <a:endParaRPr lang="nl-NL" dirty="0"/>
          </a:p>
        </p:txBody>
      </p:sp>
      <p:sp>
        <p:nvSpPr>
          <p:cNvPr id="4" name="Tijdelijke aanduiding voor dianummer 3"/>
          <p:cNvSpPr>
            <a:spLocks noGrp="1"/>
          </p:cNvSpPr>
          <p:nvPr>
            <p:ph type="sldNum" sz="quarter" idx="10"/>
          </p:nvPr>
        </p:nvSpPr>
        <p:spPr/>
        <p:txBody>
          <a:bodyPr/>
          <a:lstStyle/>
          <a:p>
            <a:fld id="{EDCD0E6A-4F82-4D09-8A5D-EBA4909878B2}" type="slidenum">
              <a:rPr lang="nl-NL" smtClean="0">
                <a:solidFill>
                  <a:srgbClr val="000000"/>
                </a:solidFill>
              </a:rPr>
              <a:pPr/>
              <a:t>29</a:t>
            </a:fld>
            <a:endParaRPr lang="nl-NL">
              <a:solidFill>
                <a:srgbClr val="000000"/>
              </a:solidFill>
            </a:endParaRPr>
          </a:p>
        </p:txBody>
      </p:sp>
    </p:spTree>
    <p:extLst>
      <p:ext uri="{BB962C8B-B14F-4D97-AF65-F5344CB8AC3E}">
        <p14:creationId xmlns:p14="http://schemas.microsoft.com/office/powerpoint/2010/main" val="1566971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438275" y="1889125"/>
            <a:ext cx="7197725" cy="1439863"/>
          </a:xfrm>
        </p:spPr>
        <p:txBody>
          <a:bodyPr anchor="b"/>
          <a:lstStyle>
            <a:lvl1pPr>
              <a:defRPr sz="4000">
                <a:solidFill>
                  <a:schemeClr val="bg1"/>
                </a:solidFill>
              </a:defRPr>
            </a:lvl1pPr>
          </a:lstStyle>
          <a:p>
            <a:r>
              <a:rPr lang="nl-NL" smtClean="0"/>
              <a:t>Klik om de stijl te bewerken</a:t>
            </a:r>
            <a:endParaRPr lang="nl-NL"/>
          </a:p>
        </p:txBody>
      </p:sp>
      <p:sp>
        <p:nvSpPr>
          <p:cNvPr id="3075" name="Rectangle 3"/>
          <p:cNvSpPr>
            <a:spLocks noGrp="1" noChangeArrowheads="1"/>
          </p:cNvSpPr>
          <p:nvPr>
            <p:ph type="subTitle" idx="1"/>
          </p:nvPr>
        </p:nvSpPr>
        <p:spPr>
          <a:xfrm>
            <a:off x="1438275" y="3400425"/>
            <a:ext cx="7197725" cy="1169988"/>
          </a:xfrm>
        </p:spPr>
        <p:txBody>
          <a:bodyPr/>
          <a:lstStyle>
            <a:lvl1pPr>
              <a:defRPr sz="2400">
                <a:solidFill>
                  <a:schemeClr val="bg1"/>
                </a:solidFill>
              </a:defRPr>
            </a:lvl1pPr>
          </a:lstStyle>
          <a:p>
            <a:r>
              <a:rPr lang="nl-NL" smtClean="0"/>
              <a:t>Klik om de ondertitelstijl van het model te bewerken</a:t>
            </a:r>
            <a:endParaRPr lang="nl-NL"/>
          </a:p>
        </p:txBody>
      </p:sp>
      <p:sp>
        <p:nvSpPr>
          <p:cNvPr id="3076" name="Rectangle 4"/>
          <p:cNvSpPr>
            <a:spLocks noGrp="1" noChangeArrowheads="1"/>
          </p:cNvSpPr>
          <p:nvPr>
            <p:ph type="dt" sz="half" idx="2"/>
          </p:nvPr>
        </p:nvSpPr>
        <p:spPr/>
        <p:txBody>
          <a:bodyPr/>
          <a:lstStyle>
            <a:lvl1pPr>
              <a:defRPr/>
            </a:lvl1pPr>
          </a:lstStyle>
          <a:p>
            <a:fld id="{67CA7DDF-68BC-4D5D-BF6A-ABA7FE508F50}" type="datetime4">
              <a:rPr lang="nl-NL" smtClean="0"/>
              <a:pPr/>
              <a:t>29 januari 2015</a:t>
            </a:fld>
            <a:r>
              <a:rPr lang="nl-NL" smtClean="0"/>
              <a:t> </a:t>
            </a:r>
            <a:r>
              <a:rPr lang="nl-NL"/>
              <a:t>|</a:t>
            </a:r>
          </a:p>
        </p:txBody>
      </p:sp>
      <p:sp>
        <p:nvSpPr>
          <p:cNvPr id="3077" name="Rectangle 5"/>
          <p:cNvSpPr>
            <a:spLocks noGrp="1" noChangeArrowheads="1"/>
          </p:cNvSpPr>
          <p:nvPr>
            <p:ph type="ftr" sz="quarter" idx="3"/>
          </p:nvPr>
        </p:nvSpPr>
        <p:spPr/>
        <p:txBody>
          <a:bodyPr/>
          <a:lstStyle>
            <a:lvl1pPr>
              <a:defRPr/>
            </a:lvl1pPr>
          </a:lstStyle>
          <a:p>
            <a:endParaRPr lang="nl-NL"/>
          </a:p>
        </p:txBody>
      </p:sp>
      <p:sp>
        <p:nvSpPr>
          <p:cNvPr id="3078" name="Rectangle 6"/>
          <p:cNvSpPr>
            <a:spLocks noGrp="1" noChangeArrowheads="1"/>
          </p:cNvSpPr>
          <p:nvPr>
            <p:ph type="sldNum" sz="quarter" idx="4"/>
          </p:nvPr>
        </p:nvSpPr>
        <p:spPr>
          <a:xfrm>
            <a:off x="8150225" y="6357938"/>
            <a:ext cx="536575" cy="363537"/>
          </a:xfrm>
        </p:spPr>
        <p:txBody>
          <a:bodyPr/>
          <a:lstStyle>
            <a:lvl1pPr>
              <a:defRPr/>
            </a:lvl1pPr>
          </a:lstStyle>
          <a:p>
            <a:fld id="{74BDF488-45D5-4D4C-A1C7-75873290BCC3}" type="slidenum">
              <a:rPr lang="nl-NL"/>
              <a:pPr/>
              <a:t>‹nr.›</a:t>
            </a:fld>
            <a:endParaRPr lang="nl-NL"/>
          </a:p>
        </p:txBody>
      </p:sp>
      <p:grpSp>
        <p:nvGrpSpPr>
          <p:cNvPr id="8" name="Group 4"/>
          <p:cNvGrpSpPr>
            <a:grpSpLocks noChangeAspect="1"/>
          </p:cNvGrpSpPr>
          <p:nvPr userDrawn="1"/>
        </p:nvGrpSpPr>
        <p:grpSpPr bwMode="auto">
          <a:xfrm>
            <a:off x="558800" y="630238"/>
            <a:ext cx="8118475" cy="981075"/>
            <a:chOff x="352" y="397"/>
            <a:chExt cx="5114" cy="618"/>
          </a:xfrm>
        </p:grpSpPr>
        <p:sp>
          <p:nvSpPr>
            <p:cNvPr id="9" name="Freeform 5"/>
            <p:cNvSpPr>
              <a:spLocks noEditPoints="1"/>
            </p:cNvSpPr>
            <p:nvPr/>
          </p:nvSpPr>
          <p:spPr bwMode="auto">
            <a:xfrm>
              <a:off x="352" y="552"/>
              <a:ext cx="742" cy="293"/>
            </a:xfrm>
            <a:custGeom>
              <a:avLst/>
              <a:gdLst/>
              <a:ahLst/>
              <a:cxnLst>
                <a:cxn ang="0">
                  <a:pos x="1120" y="1347"/>
                </a:cxn>
                <a:cxn ang="0">
                  <a:pos x="1015" y="1099"/>
                </a:cxn>
                <a:cxn ang="0">
                  <a:pos x="718" y="1181"/>
                </a:cxn>
                <a:cxn ang="0">
                  <a:pos x="328" y="720"/>
                </a:cxn>
                <a:cxn ang="0">
                  <a:pos x="716" y="278"/>
                </a:cxn>
                <a:cxn ang="0">
                  <a:pos x="1001" y="353"/>
                </a:cxn>
                <a:cxn ang="0">
                  <a:pos x="1116" y="89"/>
                </a:cxn>
                <a:cxn ang="0">
                  <a:pos x="711" y="0"/>
                </a:cxn>
                <a:cxn ang="0">
                  <a:pos x="0" y="755"/>
                </a:cxn>
                <a:cxn ang="0">
                  <a:pos x="636" y="1464"/>
                </a:cxn>
                <a:cxn ang="0">
                  <a:pos x="1120" y="1347"/>
                </a:cxn>
                <a:cxn ang="0">
                  <a:pos x="2335" y="1347"/>
                </a:cxn>
                <a:cxn ang="0">
                  <a:pos x="2230" y="1099"/>
                </a:cxn>
                <a:cxn ang="0">
                  <a:pos x="1933" y="1181"/>
                </a:cxn>
                <a:cxn ang="0">
                  <a:pos x="1543" y="720"/>
                </a:cxn>
                <a:cxn ang="0">
                  <a:pos x="1931" y="278"/>
                </a:cxn>
                <a:cxn ang="0">
                  <a:pos x="2216" y="353"/>
                </a:cxn>
                <a:cxn ang="0">
                  <a:pos x="2331" y="89"/>
                </a:cxn>
                <a:cxn ang="0">
                  <a:pos x="1926" y="0"/>
                </a:cxn>
                <a:cxn ang="0">
                  <a:pos x="1215" y="755"/>
                </a:cxn>
                <a:cxn ang="0">
                  <a:pos x="1851" y="1464"/>
                </a:cxn>
                <a:cxn ang="0">
                  <a:pos x="2335" y="1347"/>
                </a:cxn>
                <a:cxn ang="0">
                  <a:pos x="3710" y="28"/>
                </a:cxn>
                <a:cxn ang="0">
                  <a:pos x="3392" y="28"/>
                </a:cxn>
                <a:cxn ang="0">
                  <a:pos x="3107" y="1026"/>
                </a:cxn>
                <a:cxn ang="0">
                  <a:pos x="3104" y="1026"/>
                </a:cxn>
                <a:cxn ang="0">
                  <a:pos x="2825" y="29"/>
                </a:cxn>
                <a:cxn ang="0">
                  <a:pos x="2494" y="29"/>
                </a:cxn>
                <a:cxn ang="0">
                  <a:pos x="2941" y="1436"/>
                </a:cxn>
                <a:cxn ang="0">
                  <a:pos x="3265" y="1436"/>
                </a:cxn>
                <a:cxn ang="0">
                  <a:pos x="3710" y="28"/>
                </a:cxn>
              </a:cxnLst>
              <a:rect l="0" t="0" r="r" b="b"/>
              <a:pathLst>
                <a:path w="3710" h="1464">
                  <a:moveTo>
                    <a:pt x="1120" y="1347"/>
                  </a:moveTo>
                  <a:cubicBezTo>
                    <a:pt x="1015" y="1099"/>
                    <a:pt x="1015" y="1099"/>
                    <a:pt x="1015" y="1099"/>
                  </a:cubicBezTo>
                  <a:cubicBezTo>
                    <a:pt x="924" y="1143"/>
                    <a:pt x="835" y="1181"/>
                    <a:pt x="718" y="1181"/>
                  </a:cubicBezTo>
                  <a:cubicBezTo>
                    <a:pt x="454" y="1181"/>
                    <a:pt x="328" y="1043"/>
                    <a:pt x="328" y="720"/>
                  </a:cubicBezTo>
                  <a:cubicBezTo>
                    <a:pt x="328" y="423"/>
                    <a:pt x="515" y="278"/>
                    <a:pt x="716" y="278"/>
                  </a:cubicBezTo>
                  <a:cubicBezTo>
                    <a:pt x="844" y="278"/>
                    <a:pt x="917" y="311"/>
                    <a:pt x="1001" y="353"/>
                  </a:cubicBezTo>
                  <a:cubicBezTo>
                    <a:pt x="1116" y="89"/>
                    <a:pt x="1116" y="89"/>
                    <a:pt x="1116" y="89"/>
                  </a:cubicBezTo>
                  <a:cubicBezTo>
                    <a:pt x="989" y="33"/>
                    <a:pt x="886" y="0"/>
                    <a:pt x="711" y="0"/>
                  </a:cubicBezTo>
                  <a:cubicBezTo>
                    <a:pt x="302" y="0"/>
                    <a:pt x="0" y="269"/>
                    <a:pt x="0" y="755"/>
                  </a:cubicBezTo>
                  <a:cubicBezTo>
                    <a:pt x="0" y="1218"/>
                    <a:pt x="271" y="1464"/>
                    <a:pt x="636" y="1464"/>
                  </a:cubicBezTo>
                  <a:cubicBezTo>
                    <a:pt x="828" y="1464"/>
                    <a:pt x="954" y="1433"/>
                    <a:pt x="1120" y="1347"/>
                  </a:cubicBezTo>
                  <a:moveTo>
                    <a:pt x="2335" y="1347"/>
                  </a:moveTo>
                  <a:cubicBezTo>
                    <a:pt x="2230" y="1099"/>
                    <a:pt x="2230" y="1099"/>
                    <a:pt x="2230" y="1099"/>
                  </a:cubicBezTo>
                  <a:cubicBezTo>
                    <a:pt x="2139" y="1143"/>
                    <a:pt x="2050" y="1181"/>
                    <a:pt x="1933" y="1181"/>
                  </a:cubicBezTo>
                  <a:cubicBezTo>
                    <a:pt x="1669" y="1181"/>
                    <a:pt x="1543" y="1043"/>
                    <a:pt x="1543" y="720"/>
                  </a:cubicBezTo>
                  <a:cubicBezTo>
                    <a:pt x="1543" y="423"/>
                    <a:pt x="1730" y="278"/>
                    <a:pt x="1931" y="278"/>
                  </a:cubicBezTo>
                  <a:cubicBezTo>
                    <a:pt x="2059" y="278"/>
                    <a:pt x="2132" y="311"/>
                    <a:pt x="2216" y="353"/>
                  </a:cubicBezTo>
                  <a:cubicBezTo>
                    <a:pt x="2331" y="89"/>
                    <a:pt x="2331" y="89"/>
                    <a:pt x="2331" y="89"/>
                  </a:cubicBezTo>
                  <a:cubicBezTo>
                    <a:pt x="2204" y="33"/>
                    <a:pt x="2101" y="0"/>
                    <a:pt x="1926" y="0"/>
                  </a:cubicBezTo>
                  <a:cubicBezTo>
                    <a:pt x="1517" y="0"/>
                    <a:pt x="1215" y="269"/>
                    <a:pt x="1215" y="755"/>
                  </a:cubicBezTo>
                  <a:cubicBezTo>
                    <a:pt x="1215" y="1218"/>
                    <a:pt x="1487" y="1464"/>
                    <a:pt x="1851" y="1464"/>
                  </a:cubicBezTo>
                  <a:cubicBezTo>
                    <a:pt x="2043" y="1464"/>
                    <a:pt x="2169" y="1433"/>
                    <a:pt x="2335" y="1347"/>
                  </a:cubicBezTo>
                  <a:moveTo>
                    <a:pt x="3710" y="28"/>
                  </a:moveTo>
                  <a:cubicBezTo>
                    <a:pt x="3392" y="28"/>
                    <a:pt x="3392" y="28"/>
                    <a:pt x="3392" y="28"/>
                  </a:cubicBezTo>
                  <a:cubicBezTo>
                    <a:pt x="3107" y="1026"/>
                    <a:pt x="3107" y="1026"/>
                    <a:pt x="3107" y="1026"/>
                  </a:cubicBezTo>
                  <a:cubicBezTo>
                    <a:pt x="3104" y="1026"/>
                    <a:pt x="3104" y="1026"/>
                    <a:pt x="3104" y="1026"/>
                  </a:cubicBezTo>
                  <a:cubicBezTo>
                    <a:pt x="2825" y="29"/>
                    <a:pt x="2825" y="29"/>
                    <a:pt x="2825" y="29"/>
                  </a:cubicBezTo>
                  <a:cubicBezTo>
                    <a:pt x="2494" y="29"/>
                    <a:pt x="2494" y="29"/>
                    <a:pt x="2494" y="29"/>
                  </a:cubicBezTo>
                  <a:cubicBezTo>
                    <a:pt x="2941" y="1436"/>
                    <a:pt x="2941" y="1436"/>
                    <a:pt x="2941" y="1436"/>
                  </a:cubicBezTo>
                  <a:cubicBezTo>
                    <a:pt x="3265" y="1436"/>
                    <a:pt x="3265" y="1436"/>
                    <a:pt x="3265" y="1436"/>
                  </a:cubicBezTo>
                  <a:lnTo>
                    <a:pt x="3710" y="28"/>
                  </a:lnTo>
                  <a:close/>
                </a:path>
              </a:pathLst>
            </a:custGeom>
            <a:solidFill>
              <a:srgbClr val="0099CC"/>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0" name="Freeform 6"/>
            <p:cNvSpPr>
              <a:spLocks noEditPoints="1"/>
            </p:cNvSpPr>
            <p:nvPr/>
          </p:nvSpPr>
          <p:spPr bwMode="auto">
            <a:xfrm>
              <a:off x="1179" y="759"/>
              <a:ext cx="450" cy="106"/>
            </a:xfrm>
            <a:custGeom>
              <a:avLst/>
              <a:gdLst/>
              <a:ahLst/>
              <a:cxnLst>
                <a:cxn ang="0">
                  <a:pos x="130" y="310"/>
                </a:cxn>
                <a:cxn ang="0">
                  <a:pos x="0" y="133"/>
                </a:cxn>
                <a:cxn ang="0">
                  <a:pos x="266" y="124"/>
                </a:cxn>
                <a:cxn ang="0">
                  <a:pos x="424" y="343"/>
                </a:cxn>
                <a:cxn ang="0">
                  <a:pos x="507" y="238"/>
                </a:cxn>
                <a:cxn ang="0">
                  <a:pos x="415" y="408"/>
                </a:cxn>
                <a:cxn ang="0">
                  <a:pos x="355" y="226"/>
                </a:cxn>
                <a:cxn ang="0">
                  <a:pos x="640" y="401"/>
                </a:cxn>
                <a:cxn ang="0">
                  <a:pos x="566" y="196"/>
                </a:cxn>
                <a:cxn ang="0">
                  <a:pos x="651" y="47"/>
                </a:cxn>
                <a:cxn ang="0">
                  <a:pos x="603" y="94"/>
                </a:cxn>
                <a:cxn ang="0">
                  <a:pos x="787" y="1"/>
                </a:cxn>
                <a:cxn ang="0">
                  <a:pos x="713" y="401"/>
                </a:cxn>
                <a:cxn ang="0">
                  <a:pos x="936" y="118"/>
                </a:cxn>
                <a:cxn ang="0">
                  <a:pos x="862" y="401"/>
                </a:cxn>
                <a:cxn ang="0">
                  <a:pos x="899" y="0"/>
                </a:cxn>
                <a:cxn ang="0">
                  <a:pos x="946" y="47"/>
                </a:cxn>
                <a:cxn ang="0">
                  <a:pos x="1160" y="130"/>
                </a:cxn>
                <a:cxn ang="0">
                  <a:pos x="1039" y="290"/>
                </a:cxn>
                <a:cxn ang="0">
                  <a:pos x="990" y="451"/>
                </a:cxn>
                <a:cxn ang="0">
                  <a:pos x="1173" y="341"/>
                </a:cxn>
                <a:cxn ang="0">
                  <a:pos x="1075" y="305"/>
                </a:cxn>
                <a:cxn ang="0">
                  <a:pos x="1197" y="169"/>
                </a:cxn>
                <a:cxn ang="0">
                  <a:pos x="1098" y="470"/>
                </a:cxn>
                <a:cxn ang="0">
                  <a:pos x="1089" y="404"/>
                </a:cxn>
                <a:cxn ang="0">
                  <a:pos x="1140" y="213"/>
                </a:cxn>
                <a:cxn ang="0">
                  <a:pos x="1104" y="171"/>
                </a:cxn>
                <a:cxn ang="0">
                  <a:pos x="1530" y="207"/>
                </a:cxn>
                <a:cxn ang="0">
                  <a:pos x="1371" y="143"/>
                </a:cxn>
                <a:cxn ang="0">
                  <a:pos x="1297" y="79"/>
                </a:cxn>
                <a:cxn ang="0">
                  <a:pos x="1371" y="202"/>
                </a:cxn>
                <a:cxn ang="0">
                  <a:pos x="1456" y="401"/>
                </a:cxn>
                <a:cxn ang="0">
                  <a:pos x="1791" y="328"/>
                </a:cxn>
                <a:cxn ang="0">
                  <a:pos x="1812" y="271"/>
                </a:cxn>
                <a:cxn ang="0">
                  <a:pos x="1586" y="258"/>
                </a:cxn>
                <a:cxn ang="0">
                  <a:pos x="1747" y="226"/>
                </a:cxn>
                <a:cxn ang="0">
                  <a:pos x="1747" y="226"/>
                </a:cxn>
                <a:cxn ang="0">
                  <a:pos x="1861" y="128"/>
                </a:cxn>
                <a:cxn ang="0">
                  <a:pos x="1945" y="401"/>
                </a:cxn>
                <a:cxn ang="0">
                  <a:pos x="1861" y="47"/>
                </a:cxn>
                <a:cxn ang="0">
                  <a:pos x="2248" y="397"/>
                </a:cxn>
                <a:cxn ang="0">
                  <a:pos x="2155" y="10"/>
                </a:cxn>
                <a:cxn ang="0">
                  <a:pos x="2139" y="122"/>
                </a:cxn>
                <a:cxn ang="0">
                  <a:pos x="2173" y="377"/>
                </a:cxn>
                <a:cxn ang="0">
                  <a:pos x="2248" y="397"/>
                </a:cxn>
                <a:cxn ang="0">
                  <a:pos x="2076" y="261"/>
                </a:cxn>
                <a:cxn ang="0">
                  <a:pos x="2165" y="330"/>
                </a:cxn>
              </a:cxnLst>
              <a:rect l="0" t="0" r="r" b="b"/>
              <a:pathLst>
                <a:path w="2248" h="527">
                  <a:moveTo>
                    <a:pt x="266" y="124"/>
                  </a:moveTo>
                  <a:cubicBezTo>
                    <a:pt x="194" y="124"/>
                    <a:pt x="194" y="124"/>
                    <a:pt x="194" y="124"/>
                  </a:cubicBezTo>
                  <a:cubicBezTo>
                    <a:pt x="130" y="310"/>
                    <a:pt x="130" y="310"/>
                    <a:pt x="130" y="310"/>
                  </a:cubicBezTo>
                  <a:cubicBezTo>
                    <a:pt x="130" y="310"/>
                    <a:pt x="130" y="310"/>
                    <a:pt x="130" y="310"/>
                  </a:cubicBezTo>
                  <a:cubicBezTo>
                    <a:pt x="74" y="116"/>
                    <a:pt x="74" y="116"/>
                    <a:pt x="74" y="116"/>
                  </a:cubicBezTo>
                  <a:cubicBezTo>
                    <a:pt x="0" y="133"/>
                    <a:pt x="0" y="133"/>
                    <a:pt x="0" y="133"/>
                  </a:cubicBezTo>
                  <a:cubicBezTo>
                    <a:pt x="90" y="406"/>
                    <a:pt x="90" y="406"/>
                    <a:pt x="90" y="406"/>
                  </a:cubicBezTo>
                  <a:cubicBezTo>
                    <a:pt x="164" y="398"/>
                    <a:pt x="164" y="398"/>
                    <a:pt x="164" y="398"/>
                  </a:cubicBezTo>
                  <a:lnTo>
                    <a:pt x="266" y="124"/>
                  </a:lnTo>
                  <a:close/>
                  <a:moveTo>
                    <a:pt x="509" y="385"/>
                  </a:moveTo>
                  <a:cubicBezTo>
                    <a:pt x="486" y="328"/>
                    <a:pt x="486" y="328"/>
                    <a:pt x="486" y="328"/>
                  </a:cubicBezTo>
                  <a:cubicBezTo>
                    <a:pt x="465" y="337"/>
                    <a:pt x="451" y="343"/>
                    <a:pt x="424" y="343"/>
                  </a:cubicBezTo>
                  <a:cubicBezTo>
                    <a:pt x="380" y="343"/>
                    <a:pt x="357" y="320"/>
                    <a:pt x="354" y="271"/>
                  </a:cubicBezTo>
                  <a:cubicBezTo>
                    <a:pt x="507" y="271"/>
                    <a:pt x="507" y="271"/>
                    <a:pt x="507" y="271"/>
                  </a:cubicBezTo>
                  <a:cubicBezTo>
                    <a:pt x="507" y="238"/>
                    <a:pt x="507" y="238"/>
                    <a:pt x="507" y="238"/>
                  </a:cubicBezTo>
                  <a:cubicBezTo>
                    <a:pt x="507" y="171"/>
                    <a:pt x="482" y="118"/>
                    <a:pt x="405" y="118"/>
                  </a:cubicBezTo>
                  <a:cubicBezTo>
                    <a:pt x="331" y="118"/>
                    <a:pt x="282" y="175"/>
                    <a:pt x="282" y="258"/>
                  </a:cubicBezTo>
                  <a:cubicBezTo>
                    <a:pt x="282" y="352"/>
                    <a:pt x="323" y="408"/>
                    <a:pt x="415" y="408"/>
                  </a:cubicBezTo>
                  <a:cubicBezTo>
                    <a:pt x="452" y="408"/>
                    <a:pt x="478" y="400"/>
                    <a:pt x="509" y="385"/>
                  </a:cubicBezTo>
                  <a:moveTo>
                    <a:pt x="443" y="226"/>
                  </a:moveTo>
                  <a:cubicBezTo>
                    <a:pt x="355" y="226"/>
                    <a:pt x="355" y="226"/>
                    <a:pt x="355" y="226"/>
                  </a:cubicBezTo>
                  <a:cubicBezTo>
                    <a:pt x="359" y="200"/>
                    <a:pt x="374" y="178"/>
                    <a:pt x="403" y="178"/>
                  </a:cubicBezTo>
                  <a:cubicBezTo>
                    <a:pt x="430" y="178"/>
                    <a:pt x="443" y="197"/>
                    <a:pt x="443" y="226"/>
                  </a:cubicBezTo>
                  <a:moveTo>
                    <a:pt x="640" y="401"/>
                  </a:moveTo>
                  <a:cubicBezTo>
                    <a:pt x="640" y="118"/>
                    <a:pt x="640" y="118"/>
                    <a:pt x="640" y="118"/>
                  </a:cubicBezTo>
                  <a:cubicBezTo>
                    <a:pt x="557" y="128"/>
                    <a:pt x="557" y="128"/>
                    <a:pt x="557" y="128"/>
                  </a:cubicBezTo>
                  <a:cubicBezTo>
                    <a:pt x="566" y="196"/>
                    <a:pt x="566" y="196"/>
                    <a:pt x="566" y="196"/>
                  </a:cubicBezTo>
                  <a:cubicBezTo>
                    <a:pt x="566" y="401"/>
                    <a:pt x="566" y="401"/>
                    <a:pt x="566" y="401"/>
                  </a:cubicBezTo>
                  <a:lnTo>
                    <a:pt x="640" y="401"/>
                  </a:lnTo>
                  <a:close/>
                  <a:moveTo>
                    <a:pt x="651" y="47"/>
                  </a:moveTo>
                  <a:cubicBezTo>
                    <a:pt x="651" y="21"/>
                    <a:pt x="629" y="0"/>
                    <a:pt x="603" y="0"/>
                  </a:cubicBezTo>
                  <a:cubicBezTo>
                    <a:pt x="578" y="0"/>
                    <a:pt x="556" y="21"/>
                    <a:pt x="556" y="47"/>
                  </a:cubicBezTo>
                  <a:cubicBezTo>
                    <a:pt x="556" y="73"/>
                    <a:pt x="578" y="94"/>
                    <a:pt x="603" y="94"/>
                  </a:cubicBezTo>
                  <a:cubicBezTo>
                    <a:pt x="629" y="94"/>
                    <a:pt x="651" y="73"/>
                    <a:pt x="651" y="47"/>
                  </a:cubicBezTo>
                  <a:moveTo>
                    <a:pt x="787" y="401"/>
                  </a:moveTo>
                  <a:cubicBezTo>
                    <a:pt x="787" y="1"/>
                    <a:pt x="787" y="1"/>
                    <a:pt x="787" y="1"/>
                  </a:cubicBezTo>
                  <a:cubicBezTo>
                    <a:pt x="704" y="10"/>
                    <a:pt x="704" y="10"/>
                    <a:pt x="704" y="10"/>
                  </a:cubicBezTo>
                  <a:cubicBezTo>
                    <a:pt x="713" y="78"/>
                    <a:pt x="713" y="78"/>
                    <a:pt x="713" y="78"/>
                  </a:cubicBezTo>
                  <a:cubicBezTo>
                    <a:pt x="713" y="401"/>
                    <a:pt x="713" y="401"/>
                    <a:pt x="713" y="401"/>
                  </a:cubicBezTo>
                  <a:lnTo>
                    <a:pt x="787" y="401"/>
                  </a:lnTo>
                  <a:close/>
                  <a:moveTo>
                    <a:pt x="936" y="401"/>
                  </a:moveTo>
                  <a:cubicBezTo>
                    <a:pt x="936" y="118"/>
                    <a:pt x="936" y="118"/>
                    <a:pt x="936" y="118"/>
                  </a:cubicBezTo>
                  <a:cubicBezTo>
                    <a:pt x="852" y="128"/>
                    <a:pt x="852" y="128"/>
                    <a:pt x="852" y="128"/>
                  </a:cubicBezTo>
                  <a:cubicBezTo>
                    <a:pt x="862" y="196"/>
                    <a:pt x="862" y="196"/>
                    <a:pt x="862" y="196"/>
                  </a:cubicBezTo>
                  <a:cubicBezTo>
                    <a:pt x="862" y="401"/>
                    <a:pt x="862" y="401"/>
                    <a:pt x="862" y="401"/>
                  </a:cubicBezTo>
                  <a:lnTo>
                    <a:pt x="936" y="401"/>
                  </a:lnTo>
                  <a:close/>
                  <a:moveTo>
                    <a:pt x="946" y="47"/>
                  </a:moveTo>
                  <a:cubicBezTo>
                    <a:pt x="946" y="21"/>
                    <a:pt x="925" y="0"/>
                    <a:pt x="899" y="0"/>
                  </a:cubicBezTo>
                  <a:cubicBezTo>
                    <a:pt x="873" y="0"/>
                    <a:pt x="852" y="21"/>
                    <a:pt x="852" y="47"/>
                  </a:cubicBezTo>
                  <a:cubicBezTo>
                    <a:pt x="852" y="73"/>
                    <a:pt x="873" y="94"/>
                    <a:pt x="899" y="94"/>
                  </a:cubicBezTo>
                  <a:cubicBezTo>
                    <a:pt x="925" y="94"/>
                    <a:pt x="946" y="73"/>
                    <a:pt x="946" y="47"/>
                  </a:cubicBezTo>
                  <a:moveTo>
                    <a:pt x="1250" y="169"/>
                  </a:moveTo>
                  <a:cubicBezTo>
                    <a:pt x="1250" y="118"/>
                    <a:pt x="1250" y="118"/>
                    <a:pt x="1250" y="118"/>
                  </a:cubicBezTo>
                  <a:cubicBezTo>
                    <a:pt x="1160" y="130"/>
                    <a:pt x="1160" y="130"/>
                    <a:pt x="1160" y="130"/>
                  </a:cubicBezTo>
                  <a:cubicBezTo>
                    <a:pt x="1145" y="122"/>
                    <a:pt x="1126" y="117"/>
                    <a:pt x="1104" y="117"/>
                  </a:cubicBezTo>
                  <a:cubicBezTo>
                    <a:pt x="1035" y="117"/>
                    <a:pt x="1000" y="161"/>
                    <a:pt x="1000" y="212"/>
                  </a:cubicBezTo>
                  <a:cubicBezTo>
                    <a:pt x="1000" y="244"/>
                    <a:pt x="1013" y="272"/>
                    <a:pt x="1039" y="290"/>
                  </a:cubicBezTo>
                  <a:cubicBezTo>
                    <a:pt x="1039" y="290"/>
                    <a:pt x="1003" y="308"/>
                    <a:pt x="1003" y="344"/>
                  </a:cubicBezTo>
                  <a:cubicBezTo>
                    <a:pt x="1003" y="367"/>
                    <a:pt x="1012" y="379"/>
                    <a:pt x="1024" y="389"/>
                  </a:cubicBezTo>
                  <a:cubicBezTo>
                    <a:pt x="1024" y="389"/>
                    <a:pt x="990" y="406"/>
                    <a:pt x="990" y="451"/>
                  </a:cubicBezTo>
                  <a:cubicBezTo>
                    <a:pt x="990" y="501"/>
                    <a:pt x="1025" y="527"/>
                    <a:pt x="1090" y="527"/>
                  </a:cubicBezTo>
                  <a:cubicBezTo>
                    <a:pt x="1197" y="527"/>
                    <a:pt x="1247" y="459"/>
                    <a:pt x="1247" y="402"/>
                  </a:cubicBezTo>
                  <a:cubicBezTo>
                    <a:pt x="1247" y="361"/>
                    <a:pt x="1221" y="341"/>
                    <a:pt x="1173" y="341"/>
                  </a:cubicBezTo>
                  <a:cubicBezTo>
                    <a:pt x="1086" y="341"/>
                    <a:pt x="1086" y="341"/>
                    <a:pt x="1086" y="341"/>
                  </a:cubicBezTo>
                  <a:cubicBezTo>
                    <a:pt x="1074" y="341"/>
                    <a:pt x="1065" y="338"/>
                    <a:pt x="1065" y="325"/>
                  </a:cubicBezTo>
                  <a:cubicBezTo>
                    <a:pt x="1065" y="312"/>
                    <a:pt x="1075" y="305"/>
                    <a:pt x="1075" y="305"/>
                  </a:cubicBezTo>
                  <a:cubicBezTo>
                    <a:pt x="1084" y="306"/>
                    <a:pt x="1094" y="307"/>
                    <a:pt x="1104" y="307"/>
                  </a:cubicBezTo>
                  <a:cubicBezTo>
                    <a:pt x="1171" y="307"/>
                    <a:pt x="1206" y="263"/>
                    <a:pt x="1206" y="212"/>
                  </a:cubicBezTo>
                  <a:cubicBezTo>
                    <a:pt x="1206" y="196"/>
                    <a:pt x="1203" y="182"/>
                    <a:pt x="1197" y="169"/>
                  </a:cubicBezTo>
                  <a:lnTo>
                    <a:pt x="1250" y="169"/>
                  </a:lnTo>
                  <a:close/>
                  <a:moveTo>
                    <a:pt x="1184" y="419"/>
                  </a:moveTo>
                  <a:cubicBezTo>
                    <a:pt x="1184" y="444"/>
                    <a:pt x="1151" y="470"/>
                    <a:pt x="1098" y="470"/>
                  </a:cubicBezTo>
                  <a:cubicBezTo>
                    <a:pt x="1067" y="470"/>
                    <a:pt x="1050" y="458"/>
                    <a:pt x="1050" y="434"/>
                  </a:cubicBezTo>
                  <a:cubicBezTo>
                    <a:pt x="1050" y="413"/>
                    <a:pt x="1063" y="402"/>
                    <a:pt x="1063" y="402"/>
                  </a:cubicBezTo>
                  <a:cubicBezTo>
                    <a:pt x="1071" y="403"/>
                    <a:pt x="1080" y="404"/>
                    <a:pt x="1089" y="404"/>
                  </a:cubicBezTo>
                  <a:cubicBezTo>
                    <a:pt x="1159" y="404"/>
                    <a:pt x="1159" y="404"/>
                    <a:pt x="1159" y="404"/>
                  </a:cubicBezTo>
                  <a:cubicBezTo>
                    <a:pt x="1174" y="404"/>
                    <a:pt x="1184" y="407"/>
                    <a:pt x="1184" y="419"/>
                  </a:cubicBezTo>
                  <a:moveTo>
                    <a:pt x="1140" y="213"/>
                  </a:moveTo>
                  <a:cubicBezTo>
                    <a:pt x="1140" y="240"/>
                    <a:pt x="1125" y="254"/>
                    <a:pt x="1104" y="254"/>
                  </a:cubicBezTo>
                  <a:cubicBezTo>
                    <a:pt x="1081" y="254"/>
                    <a:pt x="1066" y="241"/>
                    <a:pt x="1066" y="213"/>
                  </a:cubicBezTo>
                  <a:cubicBezTo>
                    <a:pt x="1066" y="186"/>
                    <a:pt x="1082" y="171"/>
                    <a:pt x="1104" y="171"/>
                  </a:cubicBezTo>
                  <a:cubicBezTo>
                    <a:pt x="1125" y="171"/>
                    <a:pt x="1140" y="185"/>
                    <a:pt x="1140" y="213"/>
                  </a:cubicBezTo>
                  <a:moveTo>
                    <a:pt x="1530" y="401"/>
                  </a:moveTo>
                  <a:cubicBezTo>
                    <a:pt x="1530" y="207"/>
                    <a:pt x="1530" y="207"/>
                    <a:pt x="1530" y="207"/>
                  </a:cubicBezTo>
                  <a:cubicBezTo>
                    <a:pt x="1530" y="146"/>
                    <a:pt x="1493" y="118"/>
                    <a:pt x="1444" y="118"/>
                  </a:cubicBezTo>
                  <a:cubicBezTo>
                    <a:pt x="1404" y="118"/>
                    <a:pt x="1379" y="137"/>
                    <a:pt x="1372" y="143"/>
                  </a:cubicBezTo>
                  <a:cubicBezTo>
                    <a:pt x="1371" y="143"/>
                    <a:pt x="1371" y="143"/>
                    <a:pt x="1371" y="143"/>
                  </a:cubicBezTo>
                  <a:cubicBezTo>
                    <a:pt x="1371" y="1"/>
                    <a:pt x="1371" y="1"/>
                    <a:pt x="1371" y="1"/>
                  </a:cubicBezTo>
                  <a:cubicBezTo>
                    <a:pt x="1288" y="10"/>
                    <a:pt x="1288" y="10"/>
                    <a:pt x="1288" y="10"/>
                  </a:cubicBezTo>
                  <a:cubicBezTo>
                    <a:pt x="1297" y="79"/>
                    <a:pt x="1297" y="79"/>
                    <a:pt x="1297" y="79"/>
                  </a:cubicBezTo>
                  <a:cubicBezTo>
                    <a:pt x="1297" y="401"/>
                    <a:pt x="1297" y="401"/>
                    <a:pt x="1297" y="401"/>
                  </a:cubicBezTo>
                  <a:cubicBezTo>
                    <a:pt x="1371" y="401"/>
                    <a:pt x="1371" y="401"/>
                    <a:pt x="1371" y="401"/>
                  </a:cubicBezTo>
                  <a:cubicBezTo>
                    <a:pt x="1371" y="202"/>
                    <a:pt x="1371" y="202"/>
                    <a:pt x="1371" y="202"/>
                  </a:cubicBezTo>
                  <a:cubicBezTo>
                    <a:pt x="1377" y="196"/>
                    <a:pt x="1394" y="183"/>
                    <a:pt x="1416" y="183"/>
                  </a:cubicBezTo>
                  <a:cubicBezTo>
                    <a:pt x="1444" y="183"/>
                    <a:pt x="1456" y="198"/>
                    <a:pt x="1456" y="226"/>
                  </a:cubicBezTo>
                  <a:cubicBezTo>
                    <a:pt x="1456" y="401"/>
                    <a:pt x="1456" y="401"/>
                    <a:pt x="1456" y="401"/>
                  </a:cubicBezTo>
                  <a:lnTo>
                    <a:pt x="1530" y="401"/>
                  </a:lnTo>
                  <a:close/>
                  <a:moveTo>
                    <a:pt x="1814" y="385"/>
                  </a:moveTo>
                  <a:cubicBezTo>
                    <a:pt x="1791" y="328"/>
                    <a:pt x="1791" y="328"/>
                    <a:pt x="1791" y="328"/>
                  </a:cubicBezTo>
                  <a:cubicBezTo>
                    <a:pt x="1770" y="337"/>
                    <a:pt x="1755" y="343"/>
                    <a:pt x="1729" y="343"/>
                  </a:cubicBezTo>
                  <a:cubicBezTo>
                    <a:pt x="1685" y="343"/>
                    <a:pt x="1661" y="320"/>
                    <a:pt x="1659" y="271"/>
                  </a:cubicBezTo>
                  <a:cubicBezTo>
                    <a:pt x="1812" y="271"/>
                    <a:pt x="1812" y="271"/>
                    <a:pt x="1812" y="271"/>
                  </a:cubicBezTo>
                  <a:cubicBezTo>
                    <a:pt x="1812" y="238"/>
                    <a:pt x="1812" y="238"/>
                    <a:pt x="1812" y="238"/>
                  </a:cubicBezTo>
                  <a:cubicBezTo>
                    <a:pt x="1812" y="171"/>
                    <a:pt x="1787" y="118"/>
                    <a:pt x="1710" y="118"/>
                  </a:cubicBezTo>
                  <a:cubicBezTo>
                    <a:pt x="1636" y="118"/>
                    <a:pt x="1586" y="175"/>
                    <a:pt x="1586" y="258"/>
                  </a:cubicBezTo>
                  <a:cubicBezTo>
                    <a:pt x="1586" y="352"/>
                    <a:pt x="1627" y="408"/>
                    <a:pt x="1720" y="408"/>
                  </a:cubicBezTo>
                  <a:cubicBezTo>
                    <a:pt x="1757" y="408"/>
                    <a:pt x="1783" y="400"/>
                    <a:pt x="1814" y="385"/>
                  </a:cubicBezTo>
                  <a:moveTo>
                    <a:pt x="1747" y="226"/>
                  </a:moveTo>
                  <a:cubicBezTo>
                    <a:pt x="1660" y="226"/>
                    <a:pt x="1660" y="226"/>
                    <a:pt x="1660" y="226"/>
                  </a:cubicBezTo>
                  <a:cubicBezTo>
                    <a:pt x="1664" y="200"/>
                    <a:pt x="1678" y="178"/>
                    <a:pt x="1707" y="178"/>
                  </a:cubicBezTo>
                  <a:cubicBezTo>
                    <a:pt x="1735" y="178"/>
                    <a:pt x="1747" y="197"/>
                    <a:pt x="1747" y="226"/>
                  </a:cubicBezTo>
                  <a:moveTo>
                    <a:pt x="1945" y="401"/>
                  </a:moveTo>
                  <a:cubicBezTo>
                    <a:pt x="1945" y="118"/>
                    <a:pt x="1945" y="118"/>
                    <a:pt x="1945" y="118"/>
                  </a:cubicBezTo>
                  <a:cubicBezTo>
                    <a:pt x="1861" y="128"/>
                    <a:pt x="1861" y="128"/>
                    <a:pt x="1861" y="128"/>
                  </a:cubicBezTo>
                  <a:cubicBezTo>
                    <a:pt x="1870" y="196"/>
                    <a:pt x="1870" y="196"/>
                    <a:pt x="1870" y="196"/>
                  </a:cubicBezTo>
                  <a:cubicBezTo>
                    <a:pt x="1870" y="401"/>
                    <a:pt x="1870" y="401"/>
                    <a:pt x="1870" y="401"/>
                  </a:cubicBezTo>
                  <a:lnTo>
                    <a:pt x="1945" y="401"/>
                  </a:lnTo>
                  <a:close/>
                  <a:moveTo>
                    <a:pt x="1955" y="47"/>
                  </a:moveTo>
                  <a:cubicBezTo>
                    <a:pt x="1955" y="21"/>
                    <a:pt x="1934" y="0"/>
                    <a:pt x="1908" y="0"/>
                  </a:cubicBezTo>
                  <a:cubicBezTo>
                    <a:pt x="1882" y="0"/>
                    <a:pt x="1861" y="21"/>
                    <a:pt x="1861" y="47"/>
                  </a:cubicBezTo>
                  <a:cubicBezTo>
                    <a:pt x="1861" y="73"/>
                    <a:pt x="1882" y="94"/>
                    <a:pt x="1908" y="94"/>
                  </a:cubicBezTo>
                  <a:cubicBezTo>
                    <a:pt x="1934" y="94"/>
                    <a:pt x="1955" y="73"/>
                    <a:pt x="1955" y="47"/>
                  </a:cubicBezTo>
                  <a:moveTo>
                    <a:pt x="2248" y="397"/>
                  </a:moveTo>
                  <a:cubicBezTo>
                    <a:pt x="2239" y="329"/>
                    <a:pt x="2239" y="329"/>
                    <a:pt x="2239" y="329"/>
                  </a:cubicBezTo>
                  <a:cubicBezTo>
                    <a:pt x="2239" y="1"/>
                    <a:pt x="2239" y="1"/>
                    <a:pt x="2239" y="1"/>
                  </a:cubicBezTo>
                  <a:cubicBezTo>
                    <a:pt x="2155" y="10"/>
                    <a:pt x="2155" y="10"/>
                    <a:pt x="2155" y="10"/>
                  </a:cubicBezTo>
                  <a:cubicBezTo>
                    <a:pt x="2165" y="79"/>
                    <a:pt x="2165" y="79"/>
                    <a:pt x="2165" y="79"/>
                  </a:cubicBezTo>
                  <a:cubicBezTo>
                    <a:pt x="2165" y="124"/>
                    <a:pt x="2165" y="124"/>
                    <a:pt x="2165" y="124"/>
                  </a:cubicBezTo>
                  <a:cubicBezTo>
                    <a:pt x="2165" y="124"/>
                    <a:pt x="2153" y="122"/>
                    <a:pt x="2139" y="122"/>
                  </a:cubicBezTo>
                  <a:cubicBezTo>
                    <a:pt x="2059" y="122"/>
                    <a:pt x="2002" y="173"/>
                    <a:pt x="2002" y="272"/>
                  </a:cubicBezTo>
                  <a:cubicBezTo>
                    <a:pt x="2002" y="349"/>
                    <a:pt x="2036" y="408"/>
                    <a:pt x="2105" y="408"/>
                  </a:cubicBezTo>
                  <a:cubicBezTo>
                    <a:pt x="2143" y="408"/>
                    <a:pt x="2166" y="383"/>
                    <a:pt x="2173" y="377"/>
                  </a:cubicBezTo>
                  <a:cubicBezTo>
                    <a:pt x="2173" y="377"/>
                    <a:pt x="2173" y="377"/>
                    <a:pt x="2173" y="377"/>
                  </a:cubicBezTo>
                  <a:cubicBezTo>
                    <a:pt x="2177" y="406"/>
                    <a:pt x="2177" y="406"/>
                    <a:pt x="2177" y="406"/>
                  </a:cubicBezTo>
                  <a:lnTo>
                    <a:pt x="2248" y="397"/>
                  </a:lnTo>
                  <a:close/>
                  <a:moveTo>
                    <a:pt x="2165" y="330"/>
                  </a:moveTo>
                  <a:cubicBezTo>
                    <a:pt x="2159" y="334"/>
                    <a:pt x="2146" y="342"/>
                    <a:pt x="2129" y="342"/>
                  </a:cubicBezTo>
                  <a:cubicBezTo>
                    <a:pt x="2092" y="342"/>
                    <a:pt x="2076" y="317"/>
                    <a:pt x="2076" y="261"/>
                  </a:cubicBezTo>
                  <a:cubicBezTo>
                    <a:pt x="2076" y="216"/>
                    <a:pt x="2101" y="183"/>
                    <a:pt x="2136" y="183"/>
                  </a:cubicBezTo>
                  <a:cubicBezTo>
                    <a:pt x="2155" y="183"/>
                    <a:pt x="2165" y="188"/>
                    <a:pt x="2165" y="188"/>
                  </a:cubicBezTo>
                  <a:lnTo>
                    <a:pt x="2165" y="330"/>
                  </a:lnTo>
                  <a:close/>
                </a:path>
              </a:pathLst>
            </a:custGeom>
            <a:solidFill>
              <a:srgbClr val="0099CC"/>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EditPoints="1"/>
            </p:cNvSpPr>
            <p:nvPr/>
          </p:nvSpPr>
          <p:spPr bwMode="auto">
            <a:xfrm>
              <a:off x="1182" y="642"/>
              <a:ext cx="1191" cy="105"/>
            </a:xfrm>
            <a:custGeom>
              <a:avLst/>
              <a:gdLst/>
              <a:ahLst/>
              <a:cxnLst>
                <a:cxn ang="0">
                  <a:pos x="186" y="329"/>
                </a:cxn>
                <a:cxn ang="0">
                  <a:pos x="413" y="186"/>
                </a:cxn>
                <a:cxn ang="0">
                  <a:pos x="262" y="197"/>
                </a:cxn>
                <a:cxn ang="0">
                  <a:pos x="531" y="119"/>
                </a:cxn>
                <a:cxn ang="0">
                  <a:pos x="494" y="0"/>
                </a:cxn>
                <a:cxn ang="0">
                  <a:pos x="912" y="118"/>
                </a:cxn>
                <a:cxn ang="0">
                  <a:pos x="667" y="119"/>
                </a:cxn>
                <a:cxn ang="0">
                  <a:pos x="726" y="183"/>
                </a:cxn>
                <a:cxn ang="0">
                  <a:pos x="884" y="183"/>
                </a:cxn>
                <a:cxn ang="0">
                  <a:pos x="1063" y="128"/>
                </a:cxn>
                <a:cxn ang="0">
                  <a:pos x="1062" y="47"/>
                </a:cxn>
                <a:cxn ang="0">
                  <a:pos x="1286" y="149"/>
                </a:cxn>
                <a:cxn ang="0">
                  <a:pos x="1295" y="401"/>
                </a:cxn>
                <a:cxn ang="0">
                  <a:pos x="1726" y="397"/>
                </a:cxn>
                <a:cxn ang="0">
                  <a:pos x="1597" y="183"/>
                </a:cxn>
                <a:cxn ang="0">
                  <a:pos x="1651" y="376"/>
                </a:cxn>
                <a:cxn ang="0">
                  <a:pos x="1581" y="325"/>
                </a:cxn>
                <a:cxn ang="0">
                  <a:pos x="1782" y="11"/>
                </a:cxn>
                <a:cxn ang="0">
                  <a:pos x="1930" y="128"/>
                </a:cxn>
                <a:cxn ang="0">
                  <a:pos x="1929" y="47"/>
                </a:cxn>
                <a:cxn ang="0">
                  <a:pos x="2171" y="296"/>
                </a:cxn>
                <a:cxn ang="0">
                  <a:pos x="2098" y="76"/>
                </a:cxn>
                <a:cxn ang="0">
                  <a:pos x="2179" y="408"/>
                </a:cxn>
                <a:cxn ang="0">
                  <a:pos x="2506" y="271"/>
                </a:cxn>
                <a:cxn ang="0">
                  <a:pos x="2441" y="226"/>
                </a:cxn>
                <a:cxn ang="0">
                  <a:pos x="2555" y="128"/>
                </a:cxn>
                <a:cxn ang="0">
                  <a:pos x="2555" y="47"/>
                </a:cxn>
                <a:cxn ang="0">
                  <a:pos x="2797" y="296"/>
                </a:cxn>
                <a:cxn ang="0">
                  <a:pos x="2723" y="76"/>
                </a:cxn>
                <a:cxn ang="0">
                  <a:pos x="2805" y="408"/>
                </a:cxn>
                <a:cxn ang="0">
                  <a:pos x="3021" y="179"/>
                </a:cxn>
                <a:cxn ang="0">
                  <a:pos x="3011" y="299"/>
                </a:cxn>
                <a:cxn ang="0">
                  <a:pos x="3107" y="313"/>
                </a:cxn>
                <a:cxn ang="0">
                  <a:pos x="3156" y="128"/>
                </a:cxn>
                <a:cxn ang="0">
                  <a:pos x="3401" y="250"/>
                </a:cxn>
                <a:cxn ang="0">
                  <a:pos x="3327" y="262"/>
                </a:cxn>
                <a:cxn ang="0">
                  <a:pos x="3450" y="128"/>
                </a:cxn>
                <a:cxn ang="0">
                  <a:pos x="3856" y="385"/>
                </a:cxn>
                <a:cxn ang="0">
                  <a:pos x="3752" y="119"/>
                </a:cxn>
                <a:cxn ang="0">
                  <a:pos x="3749" y="178"/>
                </a:cxn>
                <a:cxn ang="0">
                  <a:pos x="3953" y="116"/>
                </a:cxn>
                <a:cxn ang="0">
                  <a:pos x="4365" y="328"/>
                </a:cxn>
                <a:cxn ang="0">
                  <a:pos x="4160" y="259"/>
                </a:cxn>
                <a:cxn ang="0">
                  <a:pos x="4321" y="226"/>
                </a:cxn>
                <a:cxn ang="0">
                  <a:pos x="4505" y="119"/>
                </a:cxn>
                <a:cxn ang="0">
                  <a:pos x="4564" y="183"/>
                </a:cxn>
                <a:cxn ang="0">
                  <a:pos x="4866" y="342"/>
                </a:cxn>
                <a:cxn ang="0">
                  <a:pos x="4833" y="68"/>
                </a:cxn>
                <a:cxn ang="0">
                  <a:pos x="4759" y="316"/>
                </a:cxn>
                <a:cxn ang="0">
                  <a:pos x="4968" y="197"/>
                </a:cxn>
                <a:cxn ang="0">
                  <a:pos x="5006" y="95"/>
                </a:cxn>
                <a:cxn ang="0">
                  <a:pos x="5325" y="271"/>
                </a:cxn>
                <a:cxn ang="0">
                  <a:pos x="5260" y="226"/>
                </a:cxn>
                <a:cxn ang="0">
                  <a:pos x="5597" y="366"/>
                </a:cxn>
                <a:cxn ang="0">
                  <a:pos x="5587" y="408"/>
                </a:cxn>
                <a:cxn ang="0">
                  <a:pos x="5951" y="401"/>
                </a:cxn>
                <a:cxn ang="0">
                  <a:pos x="5735" y="131"/>
                </a:cxn>
                <a:cxn ang="0">
                  <a:pos x="5904" y="224"/>
                </a:cxn>
              </a:cxnLst>
              <a:rect l="0" t="0" r="r" b="b"/>
              <a:pathLst>
                <a:path w="5951" h="525">
                  <a:moveTo>
                    <a:pt x="210" y="131"/>
                  </a:moveTo>
                  <a:cubicBezTo>
                    <a:pt x="186" y="121"/>
                    <a:pt x="167" y="118"/>
                    <a:pt x="140" y="118"/>
                  </a:cubicBezTo>
                  <a:cubicBezTo>
                    <a:pt x="69" y="118"/>
                    <a:pt x="0" y="162"/>
                    <a:pt x="0" y="264"/>
                  </a:cubicBezTo>
                  <a:cubicBezTo>
                    <a:pt x="0" y="352"/>
                    <a:pt x="44" y="408"/>
                    <a:pt x="127" y="408"/>
                  </a:cubicBezTo>
                  <a:cubicBezTo>
                    <a:pt x="158" y="408"/>
                    <a:pt x="182" y="401"/>
                    <a:pt x="208" y="390"/>
                  </a:cubicBezTo>
                  <a:cubicBezTo>
                    <a:pt x="186" y="329"/>
                    <a:pt x="186" y="329"/>
                    <a:pt x="186" y="329"/>
                  </a:cubicBezTo>
                  <a:cubicBezTo>
                    <a:pt x="168" y="336"/>
                    <a:pt x="157" y="341"/>
                    <a:pt x="136" y="341"/>
                  </a:cubicBezTo>
                  <a:cubicBezTo>
                    <a:pt x="100" y="341"/>
                    <a:pt x="75" y="316"/>
                    <a:pt x="75" y="260"/>
                  </a:cubicBezTo>
                  <a:cubicBezTo>
                    <a:pt x="75" y="210"/>
                    <a:pt x="103" y="184"/>
                    <a:pt x="140" y="184"/>
                  </a:cubicBezTo>
                  <a:cubicBezTo>
                    <a:pt x="159" y="184"/>
                    <a:pt x="173" y="189"/>
                    <a:pt x="187" y="196"/>
                  </a:cubicBezTo>
                  <a:lnTo>
                    <a:pt x="210" y="131"/>
                  </a:lnTo>
                  <a:close/>
                  <a:moveTo>
                    <a:pt x="413" y="186"/>
                  </a:moveTo>
                  <a:cubicBezTo>
                    <a:pt x="413" y="118"/>
                    <a:pt x="413" y="118"/>
                    <a:pt x="413" y="118"/>
                  </a:cubicBezTo>
                  <a:cubicBezTo>
                    <a:pt x="369" y="118"/>
                    <a:pt x="345" y="137"/>
                    <a:pt x="330" y="158"/>
                  </a:cubicBezTo>
                  <a:cubicBezTo>
                    <a:pt x="329" y="158"/>
                    <a:pt x="329" y="158"/>
                    <a:pt x="329" y="158"/>
                  </a:cubicBezTo>
                  <a:cubicBezTo>
                    <a:pt x="324" y="119"/>
                    <a:pt x="324" y="119"/>
                    <a:pt x="324" y="119"/>
                  </a:cubicBezTo>
                  <a:cubicBezTo>
                    <a:pt x="253" y="128"/>
                    <a:pt x="253" y="128"/>
                    <a:pt x="253" y="128"/>
                  </a:cubicBezTo>
                  <a:cubicBezTo>
                    <a:pt x="262" y="197"/>
                    <a:pt x="262" y="197"/>
                    <a:pt x="262" y="197"/>
                  </a:cubicBezTo>
                  <a:cubicBezTo>
                    <a:pt x="262" y="401"/>
                    <a:pt x="262" y="401"/>
                    <a:pt x="262" y="401"/>
                  </a:cubicBezTo>
                  <a:cubicBezTo>
                    <a:pt x="337" y="401"/>
                    <a:pt x="337" y="401"/>
                    <a:pt x="337" y="401"/>
                  </a:cubicBezTo>
                  <a:cubicBezTo>
                    <a:pt x="337" y="214"/>
                    <a:pt x="337" y="214"/>
                    <a:pt x="337" y="214"/>
                  </a:cubicBezTo>
                  <a:cubicBezTo>
                    <a:pt x="356" y="192"/>
                    <a:pt x="379" y="186"/>
                    <a:pt x="413" y="186"/>
                  </a:cubicBezTo>
                  <a:moveTo>
                    <a:pt x="531" y="401"/>
                  </a:moveTo>
                  <a:cubicBezTo>
                    <a:pt x="531" y="119"/>
                    <a:pt x="531" y="119"/>
                    <a:pt x="531" y="119"/>
                  </a:cubicBezTo>
                  <a:cubicBezTo>
                    <a:pt x="448" y="128"/>
                    <a:pt x="448" y="128"/>
                    <a:pt x="448" y="128"/>
                  </a:cubicBezTo>
                  <a:cubicBezTo>
                    <a:pt x="457" y="197"/>
                    <a:pt x="457" y="197"/>
                    <a:pt x="457" y="197"/>
                  </a:cubicBezTo>
                  <a:cubicBezTo>
                    <a:pt x="457" y="401"/>
                    <a:pt x="457" y="401"/>
                    <a:pt x="457" y="401"/>
                  </a:cubicBezTo>
                  <a:lnTo>
                    <a:pt x="531" y="401"/>
                  </a:lnTo>
                  <a:close/>
                  <a:moveTo>
                    <a:pt x="542" y="47"/>
                  </a:moveTo>
                  <a:cubicBezTo>
                    <a:pt x="542" y="21"/>
                    <a:pt x="520" y="0"/>
                    <a:pt x="494" y="0"/>
                  </a:cubicBezTo>
                  <a:cubicBezTo>
                    <a:pt x="469" y="0"/>
                    <a:pt x="447" y="21"/>
                    <a:pt x="447" y="47"/>
                  </a:cubicBezTo>
                  <a:cubicBezTo>
                    <a:pt x="447" y="73"/>
                    <a:pt x="469" y="95"/>
                    <a:pt x="494" y="95"/>
                  </a:cubicBezTo>
                  <a:cubicBezTo>
                    <a:pt x="520" y="95"/>
                    <a:pt x="542" y="73"/>
                    <a:pt x="542" y="47"/>
                  </a:cubicBezTo>
                  <a:moveTo>
                    <a:pt x="997" y="401"/>
                  </a:moveTo>
                  <a:cubicBezTo>
                    <a:pt x="997" y="208"/>
                    <a:pt x="997" y="208"/>
                    <a:pt x="997" y="208"/>
                  </a:cubicBezTo>
                  <a:cubicBezTo>
                    <a:pt x="997" y="145"/>
                    <a:pt x="960" y="118"/>
                    <a:pt x="912" y="118"/>
                  </a:cubicBezTo>
                  <a:cubicBezTo>
                    <a:pt x="875" y="118"/>
                    <a:pt x="846" y="133"/>
                    <a:pt x="826" y="154"/>
                  </a:cubicBezTo>
                  <a:cubicBezTo>
                    <a:pt x="825" y="154"/>
                    <a:pt x="825" y="154"/>
                    <a:pt x="825" y="154"/>
                  </a:cubicBezTo>
                  <a:cubicBezTo>
                    <a:pt x="811" y="131"/>
                    <a:pt x="785" y="118"/>
                    <a:pt x="753" y="118"/>
                  </a:cubicBezTo>
                  <a:cubicBezTo>
                    <a:pt x="716" y="118"/>
                    <a:pt x="688" y="133"/>
                    <a:pt x="671" y="149"/>
                  </a:cubicBezTo>
                  <a:cubicBezTo>
                    <a:pt x="671" y="149"/>
                    <a:pt x="671" y="149"/>
                    <a:pt x="671" y="149"/>
                  </a:cubicBezTo>
                  <a:cubicBezTo>
                    <a:pt x="667" y="119"/>
                    <a:pt x="667" y="119"/>
                    <a:pt x="667" y="119"/>
                  </a:cubicBezTo>
                  <a:cubicBezTo>
                    <a:pt x="596" y="128"/>
                    <a:pt x="596" y="128"/>
                    <a:pt x="596" y="128"/>
                  </a:cubicBezTo>
                  <a:cubicBezTo>
                    <a:pt x="605" y="197"/>
                    <a:pt x="605" y="197"/>
                    <a:pt x="605" y="197"/>
                  </a:cubicBezTo>
                  <a:cubicBezTo>
                    <a:pt x="605" y="401"/>
                    <a:pt x="605" y="401"/>
                    <a:pt x="605" y="401"/>
                  </a:cubicBezTo>
                  <a:cubicBezTo>
                    <a:pt x="680" y="401"/>
                    <a:pt x="680" y="401"/>
                    <a:pt x="680" y="401"/>
                  </a:cubicBezTo>
                  <a:cubicBezTo>
                    <a:pt x="680" y="202"/>
                    <a:pt x="680" y="202"/>
                    <a:pt x="680" y="202"/>
                  </a:cubicBezTo>
                  <a:cubicBezTo>
                    <a:pt x="690" y="192"/>
                    <a:pt x="707" y="183"/>
                    <a:pt x="726" y="183"/>
                  </a:cubicBezTo>
                  <a:cubicBezTo>
                    <a:pt x="752" y="183"/>
                    <a:pt x="764" y="196"/>
                    <a:pt x="764" y="226"/>
                  </a:cubicBezTo>
                  <a:cubicBezTo>
                    <a:pt x="764" y="401"/>
                    <a:pt x="764" y="401"/>
                    <a:pt x="764" y="401"/>
                  </a:cubicBezTo>
                  <a:cubicBezTo>
                    <a:pt x="839" y="401"/>
                    <a:pt x="839" y="401"/>
                    <a:pt x="839" y="401"/>
                  </a:cubicBezTo>
                  <a:cubicBezTo>
                    <a:pt x="839" y="221"/>
                    <a:pt x="839" y="221"/>
                    <a:pt x="839" y="221"/>
                  </a:cubicBezTo>
                  <a:cubicBezTo>
                    <a:pt x="839" y="213"/>
                    <a:pt x="837" y="203"/>
                    <a:pt x="837" y="203"/>
                  </a:cubicBezTo>
                  <a:cubicBezTo>
                    <a:pt x="847" y="193"/>
                    <a:pt x="866" y="183"/>
                    <a:pt x="884" y="183"/>
                  </a:cubicBezTo>
                  <a:cubicBezTo>
                    <a:pt x="911" y="183"/>
                    <a:pt x="923" y="196"/>
                    <a:pt x="923" y="226"/>
                  </a:cubicBezTo>
                  <a:cubicBezTo>
                    <a:pt x="923" y="401"/>
                    <a:pt x="923" y="401"/>
                    <a:pt x="923" y="401"/>
                  </a:cubicBezTo>
                  <a:lnTo>
                    <a:pt x="997" y="401"/>
                  </a:lnTo>
                  <a:close/>
                  <a:moveTo>
                    <a:pt x="1146" y="401"/>
                  </a:moveTo>
                  <a:cubicBezTo>
                    <a:pt x="1146" y="119"/>
                    <a:pt x="1146" y="119"/>
                    <a:pt x="1146" y="119"/>
                  </a:cubicBezTo>
                  <a:cubicBezTo>
                    <a:pt x="1063" y="128"/>
                    <a:pt x="1063" y="128"/>
                    <a:pt x="1063" y="128"/>
                  </a:cubicBezTo>
                  <a:cubicBezTo>
                    <a:pt x="1072" y="197"/>
                    <a:pt x="1072" y="197"/>
                    <a:pt x="1072" y="197"/>
                  </a:cubicBezTo>
                  <a:cubicBezTo>
                    <a:pt x="1072" y="401"/>
                    <a:pt x="1072" y="401"/>
                    <a:pt x="1072" y="401"/>
                  </a:cubicBezTo>
                  <a:lnTo>
                    <a:pt x="1146" y="401"/>
                  </a:lnTo>
                  <a:close/>
                  <a:moveTo>
                    <a:pt x="1157" y="47"/>
                  </a:moveTo>
                  <a:cubicBezTo>
                    <a:pt x="1157" y="21"/>
                    <a:pt x="1135" y="0"/>
                    <a:pt x="1109" y="0"/>
                  </a:cubicBezTo>
                  <a:cubicBezTo>
                    <a:pt x="1084" y="0"/>
                    <a:pt x="1062" y="21"/>
                    <a:pt x="1062" y="47"/>
                  </a:cubicBezTo>
                  <a:cubicBezTo>
                    <a:pt x="1062" y="73"/>
                    <a:pt x="1084" y="95"/>
                    <a:pt x="1109" y="95"/>
                  </a:cubicBezTo>
                  <a:cubicBezTo>
                    <a:pt x="1135" y="95"/>
                    <a:pt x="1157" y="73"/>
                    <a:pt x="1157" y="47"/>
                  </a:cubicBezTo>
                  <a:moveTo>
                    <a:pt x="1454" y="401"/>
                  </a:moveTo>
                  <a:cubicBezTo>
                    <a:pt x="1454" y="208"/>
                    <a:pt x="1454" y="208"/>
                    <a:pt x="1454" y="208"/>
                  </a:cubicBezTo>
                  <a:cubicBezTo>
                    <a:pt x="1454" y="145"/>
                    <a:pt x="1415" y="118"/>
                    <a:pt x="1367" y="118"/>
                  </a:cubicBezTo>
                  <a:cubicBezTo>
                    <a:pt x="1330" y="118"/>
                    <a:pt x="1303" y="133"/>
                    <a:pt x="1286" y="149"/>
                  </a:cubicBezTo>
                  <a:cubicBezTo>
                    <a:pt x="1286" y="149"/>
                    <a:pt x="1286" y="149"/>
                    <a:pt x="1286" y="149"/>
                  </a:cubicBezTo>
                  <a:cubicBezTo>
                    <a:pt x="1282" y="119"/>
                    <a:pt x="1282" y="119"/>
                    <a:pt x="1282" y="119"/>
                  </a:cubicBezTo>
                  <a:cubicBezTo>
                    <a:pt x="1211" y="128"/>
                    <a:pt x="1211" y="128"/>
                    <a:pt x="1211" y="128"/>
                  </a:cubicBezTo>
                  <a:cubicBezTo>
                    <a:pt x="1220" y="197"/>
                    <a:pt x="1220" y="197"/>
                    <a:pt x="1220" y="197"/>
                  </a:cubicBezTo>
                  <a:cubicBezTo>
                    <a:pt x="1220" y="401"/>
                    <a:pt x="1220" y="401"/>
                    <a:pt x="1220" y="401"/>
                  </a:cubicBezTo>
                  <a:cubicBezTo>
                    <a:pt x="1295" y="401"/>
                    <a:pt x="1295" y="401"/>
                    <a:pt x="1295" y="401"/>
                  </a:cubicBezTo>
                  <a:cubicBezTo>
                    <a:pt x="1295" y="203"/>
                    <a:pt x="1295" y="203"/>
                    <a:pt x="1295" y="203"/>
                  </a:cubicBezTo>
                  <a:cubicBezTo>
                    <a:pt x="1305" y="192"/>
                    <a:pt x="1321" y="183"/>
                    <a:pt x="1341" y="183"/>
                  </a:cubicBezTo>
                  <a:cubicBezTo>
                    <a:pt x="1367" y="183"/>
                    <a:pt x="1379" y="196"/>
                    <a:pt x="1379" y="226"/>
                  </a:cubicBezTo>
                  <a:cubicBezTo>
                    <a:pt x="1379" y="401"/>
                    <a:pt x="1379" y="401"/>
                    <a:pt x="1379" y="401"/>
                  </a:cubicBezTo>
                  <a:lnTo>
                    <a:pt x="1454" y="401"/>
                  </a:lnTo>
                  <a:close/>
                  <a:moveTo>
                    <a:pt x="1726" y="397"/>
                  </a:moveTo>
                  <a:cubicBezTo>
                    <a:pt x="1717" y="329"/>
                    <a:pt x="1717" y="329"/>
                    <a:pt x="1717" y="329"/>
                  </a:cubicBezTo>
                  <a:cubicBezTo>
                    <a:pt x="1717" y="213"/>
                    <a:pt x="1717" y="213"/>
                    <a:pt x="1717" y="213"/>
                  </a:cubicBezTo>
                  <a:cubicBezTo>
                    <a:pt x="1717" y="154"/>
                    <a:pt x="1681" y="118"/>
                    <a:pt x="1614" y="118"/>
                  </a:cubicBezTo>
                  <a:cubicBezTo>
                    <a:pt x="1572" y="118"/>
                    <a:pt x="1546" y="130"/>
                    <a:pt x="1518" y="148"/>
                  </a:cubicBezTo>
                  <a:cubicBezTo>
                    <a:pt x="1545" y="198"/>
                    <a:pt x="1545" y="198"/>
                    <a:pt x="1545" y="198"/>
                  </a:cubicBezTo>
                  <a:cubicBezTo>
                    <a:pt x="1562" y="189"/>
                    <a:pt x="1576" y="183"/>
                    <a:pt x="1597" y="183"/>
                  </a:cubicBezTo>
                  <a:cubicBezTo>
                    <a:pt x="1632" y="183"/>
                    <a:pt x="1644" y="202"/>
                    <a:pt x="1644" y="230"/>
                  </a:cubicBezTo>
                  <a:cubicBezTo>
                    <a:pt x="1644" y="249"/>
                    <a:pt x="1644" y="249"/>
                    <a:pt x="1644" y="249"/>
                  </a:cubicBezTo>
                  <a:cubicBezTo>
                    <a:pt x="1605" y="253"/>
                    <a:pt x="1605" y="253"/>
                    <a:pt x="1605" y="253"/>
                  </a:cubicBezTo>
                  <a:cubicBezTo>
                    <a:pt x="1549" y="259"/>
                    <a:pt x="1510" y="283"/>
                    <a:pt x="1510" y="335"/>
                  </a:cubicBezTo>
                  <a:cubicBezTo>
                    <a:pt x="1510" y="382"/>
                    <a:pt x="1538" y="408"/>
                    <a:pt x="1581" y="408"/>
                  </a:cubicBezTo>
                  <a:cubicBezTo>
                    <a:pt x="1613" y="408"/>
                    <a:pt x="1635" y="391"/>
                    <a:pt x="1651" y="376"/>
                  </a:cubicBezTo>
                  <a:cubicBezTo>
                    <a:pt x="1652" y="376"/>
                    <a:pt x="1652" y="376"/>
                    <a:pt x="1652" y="376"/>
                  </a:cubicBezTo>
                  <a:cubicBezTo>
                    <a:pt x="1655" y="407"/>
                    <a:pt x="1655" y="407"/>
                    <a:pt x="1655" y="407"/>
                  </a:cubicBezTo>
                  <a:lnTo>
                    <a:pt x="1726" y="397"/>
                  </a:lnTo>
                  <a:close/>
                  <a:moveTo>
                    <a:pt x="1644" y="342"/>
                  </a:moveTo>
                  <a:cubicBezTo>
                    <a:pt x="1636" y="349"/>
                    <a:pt x="1626" y="355"/>
                    <a:pt x="1609" y="355"/>
                  </a:cubicBezTo>
                  <a:cubicBezTo>
                    <a:pt x="1592" y="355"/>
                    <a:pt x="1581" y="342"/>
                    <a:pt x="1581" y="325"/>
                  </a:cubicBezTo>
                  <a:cubicBezTo>
                    <a:pt x="1581" y="306"/>
                    <a:pt x="1596" y="297"/>
                    <a:pt x="1619" y="294"/>
                  </a:cubicBezTo>
                  <a:cubicBezTo>
                    <a:pt x="1644" y="291"/>
                    <a:pt x="1644" y="291"/>
                    <a:pt x="1644" y="291"/>
                  </a:cubicBezTo>
                  <a:lnTo>
                    <a:pt x="1644" y="342"/>
                  </a:lnTo>
                  <a:close/>
                  <a:moveTo>
                    <a:pt x="1865" y="401"/>
                  </a:moveTo>
                  <a:cubicBezTo>
                    <a:pt x="1865" y="2"/>
                    <a:pt x="1865" y="2"/>
                    <a:pt x="1865" y="2"/>
                  </a:cubicBezTo>
                  <a:cubicBezTo>
                    <a:pt x="1782" y="11"/>
                    <a:pt x="1782" y="11"/>
                    <a:pt x="1782" y="11"/>
                  </a:cubicBezTo>
                  <a:cubicBezTo>
                    <a:pt x="1791" y="79"/>
                    <a:pt x="1791" y="79"/>
                    <a:pt x="1791" y="79"/>
                  </a:cubicBezTo>
                  <a:cubicBezTo>
                    <a:pt x="1791" y="401"/>
                    <a:pt x="1791" y="401"/>
                    <a:pt x="1791" y="401"/>
                  </a:cubicBezTo>
                  <a:lnTo>
                    <a:pt x="1865" y="401"/>
                  </a:lnTo>
                  <a:close/>
                  <a:moveTo>
                    <a:pt x="2013" y="401"/>
                  </a:moveTo>
                  <a:cubicBezTo>
                    <a:pt x="2013" y="119"/>
                    <a:pt x="2013" y="119"/>
                    <a:pt x="2013" y="119"/>
                  </a:cubicBezTo>
                  <a:cubicBezTo>
                    <a:pt x="1930" y="128"/>
                    <a:pt x="1930" y="128"/>
                    <a:pt x="1930" y="128"/>
                  </a:cubicBezTo>
                  <a:cubicBezTo>
                    <a:pt x="1939" y="197"/>
                    <a:pt x="1939" y="197"/>
                    <a:pt x="1939" y="197"/>
                  </a:cubicBezTo>
                  <a:cubicBezTo>
                    <a:pt x="1939" y="401"/>
                    <a:pt x="1939" y="401"/>
                    <a:pt x="1939" y="401"/>
                  </a:cubicBezTo>
                  <a:lnTo>
                    <a:pt x="2013" y="401"/>
                  </a:lnTo>
                  <a:close/>
                  <a:moveTo>
                    <a:pt x="2024" y="47"/>
                  </a:moveTo>
                  <a:cubicBezTo>
                    <a:pt x="2024" y="21"/>
                    <a:pt x="2002" y="0"/>
                    <a:pt x="1977" y="0"/>
                  </a:cubicBezTo>
                  <a:cubicBezTo>
                    <a:pt x="1951" y="0"/>
                    <a:pt x="1929" y="21"/>
                    <a:pt x="1929" y="47"/>
                  </a:cubicBezTo>
                  <a:cubicBezTo>
                    <a:pt x="1929" y="73"/>
                    <a:pt x="1951" y="95"/>
                    <a:pt x="1977" y="95"/>
                  </a:cubicBezTo>
                  <a:cubicBezTo>
                    <a:pt x="2002" y="95"/>
                    <a:pt x="2024" y="73"/>
                    <a:pt x="2024" y="47"/>
                  </a:cubicBezTo>
                  <a:moveTo>
                    <a:pt x="2258" y="388"/>
                  </a:moveTo>
                  <a:cubicBezTo>
                    <a:pt x="2239" y="333"/>
                    <a:pt x="2239" y="333"/>
                    <a:pt x="2239" y="333"/>
                  </a:cubicBezTo>
                  <a:cubicBezTo>
                    <a:pt x="2227" y="338"/>
                    <a:pt x="2219" y="342"/>
                    <a:pt x="2205" y="342"/>
                  </a:cubicBezTo>
                  <a:cubicBezTo>
                    <a:pt x="2181" y="342"/>
                    <a:pt x="2171" y="333"/>
                    <a:pt x="2171" y="296"/>
                  </a:cubicBezTo>
                  <a:cubicBezTo>
                    <a:pt x="2171" y="183"/>
                    <a:pt x="2171" y="183"/>
                    <a:pt x="2171" y="183"/>
                  </a:cubicBezTo>
                  <a:cubicBezTo>
                    <a:pt x="2247" y="183"/>
                    <a:pt x="2247" y="183"/>
                    <a:pt x="2247" y="183"/>
                  </a:cubicBezTo>
                  <a:cubicBezTo>
                    <a:pt x="2247" y="125"/>
                    <a:pt x="2247" y="125"/>
                    <a:pt x="2247" y="125"/>
                  </a:cubicBezTo>
                  <a:cubicBezTo>
                    <a:pt x="2171" y="125"/>
                    <a:pt x="2171" y="125"/>
                    <a:pt x="2171" y="125"/>
                  </a:cubicBezTo>
                  <a:cubicBezTo>
                    <a:pt x="2171" y="68"/>
                    <a:pt x="2171" y="68"/>
                    <a:pt x="2171" y="68"/>
                  </a:cubicBezTo>
                  <a:cubicBezTo>
                    <a:pt x="2098" y="76"/>
                    <a:pt x="2098" y="76"/>
                    <a:pt x="2098" y="76"/>
                  </a:cubicBezTo>
                  <a:cubicBezTo>
                    <a:pt x="2098" y="124"/>
                    <a:pt x="2098" y="124"/>
                    <a:pt x="2098" y="124"/>
                  </a:cubicBezTo>
                  <a:cubicBezTo>
                    <a:pt x="2055" y="134"/>
                    <a:pt x="2055" y="134"/>
                    <a:pt x="2055" y="134"/>
                  </a:cubicBezTo>
                  <a:cubicBezTo>
                    <a:pt x="2055" y="183"/>
                    <a:pt x="2055" y="183"/>
                    <a:pt x="2055" y="183"/>
                  </a:cubicBezTo>
                  <a:cubicBezTo>
                    <a:pt x="2098" y="183"/>
                    <a:pt x="2098" y="183"/>
                    <a:pt x="2098" y="183"/>
                  </a:cubicBezTo>
                  <a:cubicBezTo>
                    <a:pt x="2098" y="316"/>
                    <a:pt x="2098" y="316"/>
                    <a:pt x="2098" y="316"/>
                  </a:cubicBezTo>
                  <a:cubicBezTo>
                    <a:pt x="2098" y="371"/>
                    <a:pt x="2125" y="408"/>
                    <a:pt x="2179" y="408"/>
                  </a:cubicBezTo>
                  <a:cubicBezTo>
                    <a:pt x="2216" y="408"/>
                    <a:pt x="2234" y="401"/>
                    <a:pt x="2258" y="388"/>
                  </a:cubicBezTo>
                  <a:moveTo>
                    <a:pt x="2508" y="385"/>
                  </a:moveTo>
                  <a:cubicBezTo>
                    <a:pt x="2485" y="328"/>
                    <a:pt x="2485" y="328"/>
                    <a:pt x="2485" y="328"/>
                  </a:cubicBezTo>
                  <a:cubicBezTo>
                    <a:pt x="2464" y="337"/>
                    <a:pt x="2449" y="344"/>
                    <a:pt x="2423" y="344"/>
                  </a:cubicBezTo>
                  <a:cubicBezTo>
                    <a:pt x="2379" y="344"/>
                    <a:pt x="2355" y="320"/>
                    <a:pt x="2353" y="271"/>
                  </a:cubicBezTo>
                  <a:cubicBezTo>
                    <a:pt x="2506" y="271"/>
                    <a:pt x="2506" y="271"/>
                    <a:pt x="2506" y="271"/>
                  </a:cubicBezTo>
                  <a:cubicBezTo>
                    <a:pt x="2506" y="238"/>
                    <a:pt x="2506" y="238"/>
                    <a:pt x="2506" y="238"/>
                  </a:cubicBezTo>
                  <a:cubicBezTo>
                    <a:pt x="2506" y="172"/>
                    <a:pt x="2481" y="119"/>
                    <a:pt x="2404" y="119"/>
                  </a:cubicBezTo>
                  <a:cubicBezTo>
                    <a:pt x="2330" y="119"/>
                    <a:pt x="2281" y="175"/>
                    <a:pt x="2281" y="259"/>
                  </a:cubicBezTo>
                  <a:cubicBezTo>
                    <a:pt x="2281" y="352"/>
                    <a:pt x="2322" y="408"/>
                    <a:pt x="2414" y="408"/>
                  </a:cubicBezTo>
                  <a:cubicBezTo>
                    <a:pt x="2451" y="408"/>
                    <a:pt x="2477" y="401"/>
                    <a:pt x="2508" y="385"/>
                  </a:cubicBezTo>
                  <a:moveTo>
                    <a:pt x="2441" y="226"/>
                  </a:moveTo>
                  <a:cubicBezTo>
                    <a:pt x="2354" y="226"/>
                    <a:pt x="2354" y="226"/>
                    <a:pt x="2354" y="226"/>
                  </a:cubicBezTo>
                  <a:cubicBezTo>
                    <a:pt x="2358" y="200"/>
                    <a:pt x="2372" y="178"/>
                    <a:pt x="2402" y="178"/>
                  </a:cubicBezTo>
                  <a:cubicBezTo>
                    <a:pt x="2429" y="178"/>
                    <a:pt x="2441" y="197"/>
                    <a:pt x="2441" y="226"/>
                  </a:cubicBezTo>
                  <a:moveTo>
                    <a:pt x="2639" y="401"/>
                  </a:moveTo>
                  <a:cubicBezTo>
                    <a:pt x="2639" y="119"/>
                    <a:pt x="2639" y="119"/>
                    <a:pt x="2639" y="119"/>
                  </a:cubicBezTo>
                  <a:cubicBezTo>
                    <a:pt x="2555" y="128"/>
                    <a:pt x="2555" y="128"/>
                    <a:pt x="2555" y="128"/>
                  </a:cubicBezTo>
                  <a:cubicBezTo>
                    <a:pt x="2565" y="197"/>
                    <a:pt x="2565" y="197"/>
                    <a:pt x="2565" y="197"/>
                  </a:cubicBezTo>
                  <a:cubicBezTo>
                    <a:pt x="2565" y="401"/>
                    <a:pt x="2565" y="401"/>
                    <a:pt x="2565" y="401"/>
                  </a:cubicBezTo>
                  <a:lnTo>
                    <a:pt x="2639" y="401"/>
                  </a:lnTo>
                  <a:close/>
                  <a:moveTo>
                    <a:pt x="2649" y="47"/>
                  </a:moveTo>
                  <a:cubicBezTo>
                    <a:pt x="2649" y="21"/>
                    <a:pt x="2628" y="0"/>
                    <a:pt x="2602" y="0"/>
                  </a:cubicBezTo>
                  <a:cubicBezTo>
                    <a:pt x="2577" y="0"/>
                    <a:pt x="2555" y="21"/>
                    <a:pt x="2555" y="47"/>
                  </a:cubicBezTo>
                  <a:cubicBezTo>
                    <a:pt x="2555" y="73"/>
                    <a:pt x="2577" y="95"/>
                    <a:pt x="2602" y="95"/>
                  </a:cubicBezTo>
                  <a:cubicBezTo>
                    <a:pt x="2628" y="95"/>
                    <a:pt x="2649" y="73"/>
                    <a:pt x="2649" y="47"/>
                  </a:cubicBezTo>
                  <a:moveTo>
                    <a:pt x="2884" y="388"/>
                  </a:moveTo>
                  <a:cubicBezTo>
                    <a:pt x="2864" y="333"/>
                    <a:pt x="2864" y="333"/>
                    <a:pt x="2864" y="333"/>
                  </a:cubicBezTo>
                  <a:cubicBezTo>
                    <a:pt x="2852" y="338"/>
                    <a:pt x="2845" y="342"/>
                    <a:pt x="2830" y="342"/>
                  </a:cubicBezTo>
                  <a:cubicBezTo>
                    <a:pt x="2806" y="342"/>
                    <a:pt x="2797" y="333"/>
                    <a:pt x="2797" y="296"/>
                  </a:cubicBezTo>
                  <a:cubicBezTo>
                    <a:pt x="2797" y="183"/>
                    <a:pt x="2797" y="183"/>
                    <a:pt x="2797" y="183"/>
                  </a:cubicBezTo>
                  <a:cubicBezTo>
                    <a:pt x="2873" y="183"/>
                    <a:pt x="2873" y="183"/>
                    <a:pt x="2873" y="183"/>
                  </a:cubicBezTo>
                  <a:cubicBezTo>
                    <a:pt x="2873" y="125"/>
                    <a:pt x="2873" y="125"/>
                    <a:pt x="2873" y="125"/>
                  </a:cubicBezTo>
                  <a:cubicBezTo>
                    <a:pt x="2797" y="125"/>
                    <a:pt x="2797" y="125"/>
                    <a:pt x="2797" y="125"/>
                  </a:cubicBezTo>
                  <a:cubicBezTo>
                    <a:pt x="2797" y="68"/>
                    <a:pt x="2797" y="68"/>
                    <a:pt x="2797" y="68"/>
                  </a:cubicBezTo>
                  <a:cubicBezTo>
                    <a:pt x="2723" y="76"/>
                    <a:pt x="2723" y="76"/>
                    <a:pt x="2723" y="76"/>
                  </a:cubicBezTo>
                  <a:cubicBezTo>
                    <a:pt x="2723" y="124"/>
                    <a:pt x="2723" y="124"/>
                    <a:pt x="2723" y="124"/>
                  </a:cubicBezTo>
                  <a:cubicBezTo>
                    <a:pt x="2681" y="134"/>
                    <a:pt x="2681" y="134"/>
                    <a:pt x="2681" y="134"/>
                  </a:cubicBezTo>
                  <a:cubicBezTo>
                    <a:pt x="2681" y="183"/>
                    <a:pt x="2681" y="183"/>
                    <a:pt x="2681" y="183"/>
                  </a:cubicBezTo>
                  <a:cubicBezTo>
                    <a:pt x="2723" y="183"/>
                    <a:pt x="2723" y="183"/>
                    <a:pt x="2723" y="183"/>
                  </a:cubicBezTo>
                  <a:cubicBezTo>
                    <a:pt x="2723" y="316"/>
                    <a:pt x="2723" y="316"/>
                    <a:pt x="2723" y="316"/>
                  </a:cubicBezTo>
                  <a:cubicBezTo>
                    <a:pt x="2723" y="371"/>
                    <a:pt x="2750" y="408"/>
                    <a:pt x="2805" y="408"/>
                  </a:cubicBezTo>
                  <a:cubicBezTo>
                    <a:pt x="2842" y="408"/>
                    <a:pt x="2860" y="401"/>
                    <a:pt x="2884" y="388"/>
                  </a:cubicBezTo>
                  <a:moveTo>
                    <a:pt x="3107" y="313"/>
                  </a:moveTo>
                  <a:cubicBezTo>
                    <a:pt x="3107" y="279"/>
                    <a:pt x="3088" y="256"/>
                    <a:pt x="3053" y="242"/>
                  </a:cubicBezTo>
                  <a:cubicBezTo>
                    <a:pt x="3008" y="224"/>
                    <a:pt x="3008" y="224"/>
                    <a:pt x="3008" y="224"/>
                  </a:cubicBezTo>
                  <a:cubicBezTo>
                    <a:pt x="2997" y="220"/>
                    <a:pt x="2986" y="215"/>
                    <a:pt x="2986" y="200"/>
                  </a:cubicBezTo>
                  <a:cubicBezTo>
                    <a:pt x="2986" y="185"/>
                    <a:pt x="2998" y="179"/>
                    <a:pt x="3021" y="179"/>
                  </a:cubicBezTo>
                  <a:cubicBezTo>
                    <a:pt x="3042" y="179"/>
                    <a:pt x="3060" y="186"/>
                    <a:pt x="3079" y="194"/>
                  </a:cubicBezTo>
                  <a:cubicBezTo>
                    <a:pt x="3102" y="134"/>
                    <a:pt x="3102" y="134"/>
                    <a:pt x="3102" y="134"/>
                  </a:cubicBezTo>
                  <a:cubicBezTo>
                    <a:pt x="3076" y="123"/>
                    <a:pt x="3053" y="118"/>
                    <a:pt x="3021" y="118"/>
                  </a:cubicBezTo>
                  <a:cubicBezTo>
                    <a:pt x="2963" y="118"/>
                    <a:pt x="2914" y="148"/>
                    <a:pt x="2914" y="206"/>
                  </a:cubicBezTo>
                  <a:cubicBezTo>
                    <a:pt x="2914" y="251"/>
                    <a:pt x="2942" y="271"/>
                    <a:pt x="2968" y="281"/>
                  </a:cubicBezTo>
                  <a:cubicBezTo>
                    <a:pt x="3011" y="299"/>
                    <a:pt x="3011" y="299"/>
                    <a:pt x="3011" y="299"/>
                  </a:cubicBezTo>
                  <a:cubicBezTo>
                    <a:pt x="3027" y="306"/>
                    <a:pt x="3033" y="311"/>
                    <a:pt x="3033" y="324"/>
                  </a:cubicBezTo>
                  <a:cubicBezTo>
                    <a:pt x="3033" y="339"/>
                    <a:pt x="3021" y="348"/>
                    <a:pt x="2995" y="348"/>
                  </a:cubicBezTo>
                  <a:cubicBezTo>
                    <a:pt x="2972" y="348"/>
                    <a:pt x="2952" y="339"/>
                    <a:pt x="2931" y="330"/>
                  </a:cubicBezTo>
                  <a:cubicBezTo>
                    <a:pt x="2911" y="391"/>
                    <a:pt x="2911" y="391"/>
                    <a:pt x="2911" y="391"/>
                  </a:cubicBezTo>
                  <a:cubicBezTo>
                    <a:pt x="2936" y="402"/>
                    <a:pt x="2966" y="408"/>
                    <a:pt x="3000" y="408"/>
                  </a:cubicBezTo>
                  <a:cubicBezTo>
                    <a:pt x="3064" y="408"/>
                    <a:pt x="3107" y="366"/>
                    <a:pt x="3107" y="313"/>
                  </a:cubicBezTo>
                  <a:moveTo>
                    <a:pt x="3401" y="250"/>
                  </a:moveTo>
                  <a:cubicBezTo>
                    <a:pt x="3401" y="171"/>
                    <a:pt x="3373" y="118"/>
                    <a:pt x="3302" y="118"/>
                  </a:cubicBezTo>
                  <a:cubicBezTo>
                    <a:pt x="3265" y="118"/>
                    <a:pt x="3239" y="141"/>
                    <a:pt x="3232" y="147"/>
                  </a:cubicBezTo>
                  <a:cubicBezTo>
                    <a:pt x="3231" y="147"/>
                    <a:pt x="3231" y="147"/>
                    <a:pt x="3231" y="147"/>
                  </a:cubicBezTo>
                  <a:cubicBezTo>
                    <a:pt x="3227" y="119"/>
                    <a:pt x="3227" y="119"/>
                    <a:pt x="3227" y="119"/>
                  </a:cubicBezTo>
                  <a:cubicBezTo>
                    <a:pt x="3156" y="128"/>
                    <a:pt x="3156" y="128"/>
                    <a:pt x="3156" y="128"/>
                  </a:cubicBezTo>
                  <a:cubicBezTo>
                    <a:pt x="3166" y="197"/>
                    <a:pt x="3166" y="197"/>
                    <a:pt x="3166" y="197"/>
                  </a:cubicBezTo>
                  <a:cubicBezTo>
                    <a:pt x="3166" y="525"/>
                    <a:pt x="3166" y="525"/>
                    <a:pt x="3166" y="525"/>
                  </a:cubicBezTo>
                  <a:cubicBezTo>
                    <a:pt x="3240" y="516"/>
                    <a:pt x="3240" y="516"/>
                    <a:pt x="3240" y="516"/>
                  </a:cubicBezTo>
                  <a:cubicBezTo>
                    <a:pt x="3240" y="401"/>
                    <a:pt x="3240" y="401"/>
                    <a:pt x="3240" y="401"/>
                  </a:cubicBezTo>
                  <a:cubicBezTo>
                    <a:pt x="3244" y="402"/>
                    <a:pt x="3254" y="404"/>
                    <a:pt x="3264" y="404"/>
                  </a:cubicBezTo>
                  <a:cubicBezTo>
                    <a:pt x="3351" y="404"/>
                    <a:pt x="3401" y="346"/>
                    <a:pt x="3401" y="250"/>
                  </a:cubicBezTo>
                  <a:moveTo>
                    <a:pt x="3327" y="262"/>
                  </a:moveTo>
                  <a:cubicBezTo>
                    <a:pt x="3327" y="310"/>
                    <a:pt x="3307" y="341"/>
                    <a:pt x="3266" y="341"/>
                  </a:cubicBezTo>
                  <a:cubicBezTo>
                    <a:pt x="3253" y="341"/>
                    <a:pt x="3244" y="338"/>
                    <a:pt x="3240" y="337"/>
                  </a:cubicBezTo>
                  <a:cubicBezTo>
                    <a:pt x="3240" y="197"/>
                    <a:pt x="3240" y="197"/>
                    <a:pt x="3240" y="197"/>
                  </a:cubicBezTo>
                  <a:cubicBezTo>
                    <a:pt x="3245" y="193"/>
                    <a:pt x="3259" y="183"/>
                    <a:pt x="3277" y="183"/>
                  </a:cubicBezTo>
                  <a:cubicBezTo>
                    <a:pt x="3318" y="183"/>
                    <a:pt x="3327" y="211"/>
                    <a:pt x="3327" y="262"/>
                  </a:cubicBezTo>
                  <a:moveTo>
                    <a:pt x="3609" y="186"/>
                  </a:moveTo>
                  <a:cubicBezTo>
                    <a:pt x="3609" y="118"/>
                    <a:pt x="3609" y="118"/>
                    <a:pt x="3609" y="118"/>
                  </a:cubicBezTo>
                  <a:cubicBezTo>
                    <a:pt x="3566" y="118"/>
                    <a:pt x="3542" y="137"/>
                    <a:pt x="3526" y="158"/>
                  </a:cubicBezTo>
                  <a:cubicBezTo>
                    <a:pt x="3525" y="158"/>
                    <a:pt x="3525" y="158"/>
                    <a:pt x="3525" y="158"/>
                  </a:cubicBezTo>
                  <a:cubicBezTo>
                    <a:pt x="3521" y="119"/>
                    <a:pt x="3521" y="119"/>
                    <a:pt x="3521" y="119"/>
                  </a:cubicBezTo>
                  <a:cubicBezTo>
                    <a:pt x="3450" y="128"/>
                    <a:pt x="3450" y="128"/>
                    <a:pt x="3450" y="128"/>
                  </a:cubicBezTo>
                  <a:cubicBezTo>
                    <a:pt x="3459" y="197"/>
                    <a:pt x="3459" y="197"/>
                    <a:pt x="3459" y="197"/>
                  </a:cubicBezTo>
                  <a:cubicBezTo>
                    <a:pt x="3459" y="401"/>
                    <a:pt x="3459" y="401"/>
                    <a:pt x="3459" y="401"/>
                  </a:cubicBezTo>
                  <a:cubicBezTo>
                    <a:pt x="3533" y="401"/>
                    <a:pt x="3533" y="401"/>
                    <a:pt x="3533" y="401"/>
                  </a:cubicBezTo>
                  <a:cubicBezTo>
                    <a:pt x="3533" y="214"/>
                    <a:pt x="3533" y="214"/>
                    <a:pt x="3533" y="214"/>
                  </a:cubicBezTo>
                  <a:cubicBezTo>
                    <a:pt x="3553" y="192"/>
                    <a:pt x="3575" y="186"/>
                    <a:pt x="3609" y="186"/>
                  </a:cubicBezTo>
                  <a:moveTo>
                    <a:pt x="3856" y="385"/>
                  </a:moveTo>
                  <a:cubicBezTo>
                    <a:pt x="3833" y="328"/>
                    <a:pt x="3833" y="328"/>
                    <a:pt x="3833" y="328"/>
                  </a:cubicBezTo>
                  <a:cubicBezTo>
                    <a:pt x="3812" y="337"/>
                    <a:pt x="3797" y="344"/>
                    <a:pt x="3771" y="344"/>
                  </a:cubicBezTo>
                  <a:cubicBezTo>
                    <a:pt x="3727" y="344"/>
                    <a:pt x="3703" y="320"/>
                    <a:pt x="3701" y="271"/>
                  </a:cubicBezTo>
                  <a:cubicBezTo>
                    <a:pt x="3854" y="271"/>
                    <a:pt x="3854" y="271"/>
                    <a:pt x="3854" y="271"/>
                  </a:cubicBezTo>
                  <a:cubicBezTo>
                    <a:pt x="3854" y="238"/>
                    <a:pt x="3854" y="238"/>
                    <a:pt x="3854" y="238"/>
                  </a:cubicBezTo>
                  <a:cubicBezTo>
                    <a:pt x="3854" y="172"/>
                    <a:pt x="3829" y="119"/>
                    <a:pt x="3752" y="119"/>
                  </a:cubicBezTo>
                  <a:cubicBezTo>
                    <a:pt x="3678" y="119"/>
                    <a:pt x="3629" y="175"/>
                    <a:pt x="3629" y="259"/>
                  </a:cubicBezTo>
                  <a:cubicBezTo>
                    <a:pt x="3629" y="352"/>
                    <a:pt x="3669" y="408"/>
                    <a:pt x="3762" y="408"/>
                  </a:cubicBezTo>
                  <a:cubicBezTo>
                    <a:pt x="3799" y="408"/>
                    <a:pt x="3825" y="401"/>
                    <a:pt x="3856" y="385"/>
                  </a:cubicBezTo>
                  <a:moveTo>
                    <a:pt x="3789" y="226"/>
                  </a:moveTo>
                  <a:cubicBezTo>
                    <a:pt x="3702" y="226"/>
                    <a:pt x="3702" y="226"/>
                    <a:pt x="3702" y="226"/>
                  </a:cubicBezTo>
                  <a:cubicBezTo>
                    <a:pt x="3706" y="200"/>
                    <a:pt x="3720" y="178"/>
                    <a:pt x="3749" y="178"/>
                  </a:cubicBezTo>
                  <a:cubicBezTo>
                    <a:pt x="3777" y="178"/>
                    <a:pt x="3789" y="197"/>
                    <a:pt x="3789" y="226"/>
                  </a:cubicBezTo>
                  <a:moveTo>
                    <a:pt x="4145" y="125"/>
                  </a:moveTo>
                  <a:cubicBezTo>
                    <a:pt x="4073" y="125"/>
                    <a:pt x="4073" y="125"/>
                    <a:pt x="4073" y="125"/>
                  </a:cubicBezTo>
                  <a:cubicBezTo>
                    <a:pt x="4009" y="311"/>
                    <a:pt x="4009" y="311"/>
                    <a:pt x="4009" y="311"/>
                  </a:cubicBezTo>
                  <a:cubicBezTo>
                    <a:pt x="4008" y="311"/>
                    <a:pt x="4008" y="311"/>
                    <a:pt x="4008" y="311"/>
                  </a:cubicBezTo>
                  <a:cubicBezTo>
                    <a:pt x="3953" y="116"/>
                    <a:pt x="3953" y="116"/>
                    <a:pt x="3953" y="116"/>
                  </a:cubicBezTo>
                  <a:cubicBezTo>
                    <a:pt x="3879" y="133"/>
                    <a:pt x="3879" y="133"/>
                    <a:pt x="3879" y="133"/>
                  </a:cubicBezTo>
                  <a:cubicBezTo>
                    <a:pt x="3969" y="407"/>
                    <a:pt x="3969" y="407"/>
                    <a:pt x="3969" y="407"/>
                  </a:cubicBezTo>
                  <a:cubicBezTo>
                    <a:pt x="4042" y="398"/>
                    <a:pt x="4042" y="398"/>
                    <a:pt x="4042" y="398"/>
                  </a:cubicBezTo>
                  <a:lnTo>
                    <a:pt x="4145" y="125"/>
                  </a:lnTo>
                  <a:close/>
                  <a:moveTo>
                    <a:pt x="4388" y="385"/>
                  </a:moveTo>
                  <a:cubicBezTo>
                    <a:pt x="4365" y="328"/>
                    <a:pt x="4365" y="328"/>
                    <a:pt x="4365" y="328"/>
                  </a:cubicBezTo>
                  <a:cubicBezTo>
                    <a:pt x="4344" y="337"/>
                    <a:pt x="4329" y="344"/>
                    <a:pt x="4303" y="344"/>
                  </a:cubicBezTo>
                  <a:cubicBezTo>
                    <a:pt x="4259" y="344"/>
                    <a:pt x="4235" y="320"/>
                    <a:pt x="4233" y="271"/>
                  </a:cubicBezTo>
                  <a:cubicBezTo>
                    <a:pt x="4386" y="271"/>
                    <a:pt x="4386" y="271"/>
                    <a:pt x="4386" y="271"/>
                  </a:cubicBezTo>
                  <a:cubicBezTo>
                    <a:pt x="4386" y="238"/>
                    <a:pt x="4386" y="238"/>
                    <a:pt x="4386" y="238"/>
                  </a:cubicBezTo>
                  <a:cubicBezTo>
                    <a:pt x="4386" y="172"/>
                    <a:pt x="4361" y="119"/>
                    <a:pt x="4284" y="119"/>
                  </a:cubicBezTo>
                  <a:cubicBezTo>
                    <a:pt x="4210" y="119"/>
                    <a:pt x="4160" y="175"/>
                    <a:pt x="4160" y="259"/>
                  </a:cubicBezTo>
                  <a:cubicBezTo>
                    <a:pt x="4160" y="352"/>
                    <a:pt x="4201" y="408"/>
                    <a:pt x="4294" y="408"/>
                  </a:cubicBezTo>
                  <a:cubicBezTo>
                    <a:pt x="4331" y="408"/>
                    <a:pt x="4357" y="401"/>
                    <a:pt x="4388" y="385"/>
                  </a:cubicBezTo>
                  <a:moveTo>
                    <a:pt x="4321" y="226"/>
                  </a:moveTo>
                  <a:cubicBezTo>
                    <a:pt x="4234" y="226"/>
                    <a:pt x="4234" y="226"/>
                    <a:pt x="4234" y="226"/>
                  </a:cubicBezTo>
                  <a:cubicBezTo>
                    <a:pt x="4238" y="200"/>
                    <a:pt x="4252" y="178"/>
                    <a:pt x="4281" y="178"/>
                  </a:cubicBezTo>
                  <a:cubicBezTo>
                    <a:pt x="4309" y="178"/>
                    <a:pt x="4321" y="197"/>
                    <a:pt x="4321" y="226"/>
                  </a:cubicBezTo>
                  <a:moveTo>
                    <a:pt x="4677" y="401"/>
                  </a:moveTo>
                  <a:cubicBezTo>
                    <a:pt x="4677" y="208"/>
                    <a:pt x="4677" y="208"/>
                    <a:pt x="4677" y="208"/>
                  </a:cubicBezTo>
                  <a:cubicBezTo>
                    <a:pt x="4677" y="145"/>
                    <a:pt x="4638" y="118"/>
                    <a:pt x="4590" y="118"/>
                  </a:cubicBezTo>
                  <a:cubicBezTo>
                    <a:pt x="4553" y="118"/>
                    <a:pt x="4526" y="133"/>
                    <a:pt x="4509" y="149"/>
                  </a:cubicBezTo>
                  <a:cubicBezTo>
                    <a:pt x="4509" y="149"/>
                    <a:pt x="4509" y="149"/>
                    <a:pt x="4509" y="149"/>
                  </a:cubicBezTo>
                  <a:cubicBezTo>
                    <a:pt x="4505" y="119"/>
                    <a:pt x="4505" y="119"/>
                    <a:pt x="4505" y="119"/>
                  </a:cubicBezTo>
                  <a:cubicBezTo>
                    <a:pt x="4434" y="128"/>
                    <a:pt x="4434" y="128"/>
                    <a:pt x="4434" y="128"/>
                  </a:cubicBezTo>
                  <a:cubicBezTo>
                    <a:pt x="4443" y="197"/>
                    <a:pt x="4443" y="197"/>
                    <a:pt x="4443" y="197"/>
                  </a:cubicBezTo>
                  <a:cubicBezTo>
                    <a:pt x="4443" y="401"/>
                    <a:pt x="4443" y="401"/>
                    <a:pt x="4443" y="401"/>
                  </a:cubicBezTo>
                  <a:cubicBezTo>
                    <a:pt x="4518" y="401"/>
                    <a:pt x="4518" y="401"/>
                    <a:pt x="4518" y="401"/>
                  </a:cubicBezTo>
                  <a:cubicBezTo>
                    <a:pt x="4518" y="203"/>
                    <a:pt x="4518" y="203"/>
                    <a:pt x="4518" y="203"/>
                  </a:cubicBezTo>
                  <a:cubicBezTo>
                    <a:pt x="4528" y="192"/>
                    <a:pt x="4544" y="183"/>
                    <a:pt x="4564" y="183"/>
                  </a:cubicBezTo>
                  <a:cubicBezTo>
                    <a:pt x="4590" y="183"/>
                    <a:pt x="4602" y="196"/>
                    <a:pt x="4602" y="226"/>
                  </a:cubicBezTo>
                  <a:cubicBezTo>
                    <a:pt x="4602" y="401"/>
                    <a:pt x="4602" y="401"/>
                    <a:pt x="4602" y="401"/>
                  </a:cubicBezTo>
                  <a:lnTo>
                    <a:pt x="4677" y="401"/>
                  </a:lnTo>
                  <a:close/>
                  <a:moveTo>
                    <a:pt x="4920" y="388"/>
                  </a:moveTo>
                  <a:cubicBezTo>
                    <a:pt x="4900" y="333"/>
                    <a:pt x="4900" y="333"/>
                    <a:pt x="4900" y="333"/>
                  </a:cubicBezTo>
                  <a:cubicBezTo>
                    <a:pt x="4889" y="338"/>
                    <a:pt x="4881" y="342"/>
                    <a:pt x="4866" y="342"/>
                  </a:cubicBezTo>
                  <a:cubicBezTo>
                    <a:pt x="4843" y="342"/>
                    <a:pt x="4833" y="333"/>
                    <a:pt x="4833" y="296"/>
                  </a:cubicBezTo>
                  <a:cubicBezTo>
                    <a:pt x="4833" y="183"/>
                    <a:pt x="4833" y="183"/>
                    <a:pt x="4833" y="183"/>
                  </a:cubicBezTo>
                  <a:cubicBezTo>
                    <a:pt x="4909" y="183"/>
                    <a:pt x="4909" y="183"/>
                    <a:pt x="4909" y="183"/>
                  </a:cubicBezTo>
                  <a:cubicBezTo>
                    <a:pt x="4909" y="125"/>
                    <a:pt x="4909" y="125"/>
                    <a:pt x="4909" y="125"/>
                  </a:cubicBezTo>
                  <a:cubicBezTo>
                    <a:pt x="4833" y="125"/>
                    <a:pt x="4833" y="125"/>
                    <a:pt x="4833" y="125"/>
                  </a:cubicBezTo>
                  <a:cubicBezTo>
                    <a:pt x="4833" y="68"/>
                    <a:pt x="4833" y="68"/>
                    <a:pt x="4833" y="68"/>
                  </a:cubicBezTo>
                  <a:cubicBezTo>
                    <a:pt x="4759" y="76"/>
                    <a:pt x="4759" y="76"/>
                    <a:pt x="4759" y="76"/>
                  </a:cubicBezTo>
                  <a:cubicBezTo>
                    <a:pt x="4759" y="124"/>
                    <a:pt x="4759" y="124"/>
                    <a:pt x="4759" y="124"/>
                  </a:cubicBezTo>
                  <a:cubicBezTo>
                    <a:pt x="4717" y="134"/>
                    <a:pt x="4717" y="134"/>
                    <a:pt x="4717" y="134"/>
                  </a:cubicBezTo>
                  <a:cubicBezTo>
                    <a:pt x="4717" y="183"/>
                    <a:pt x="4717" y="183"/>
                    <a:pt x="4717" y="183"/>
                  </a:cubicBezTo>
                  <a:cubicBezTo>
                    <a:pt x="4759" y="183"/>
                    <a:pt x="4759" y="183"/>
                    <a:pt x="4759" y="183"/>
                  </a:cubicBezTo>
                  <a:cubicBezTo>
                    <a:pt x="4759" y="316"/>
                    <a:pt x="4759" y="316"/>
                    <a:pt x="4759" y="316"/>
                  </a:cubicBezTo>
                  <a:cubicBezTo>
                    <a:pt x="4759" y="371"/>
                    <a:pt x="4786" y="408"/>
                    <a:pt x="4841" y="408"/>
                  </a:cubicBezTo>
                  <a:cubicBezTo>
                    <a:pt x="4878" y="408"/>
                    <a:pt x="4896" y="401"/>
                    <a:pt x="4920" y="388"/>
                  </a:cubicBezTo>
                  <a:moveTo>
                    <a:pt x="5042" y="401"/>
                  </a:moveTo>
                  <a:cubicBezTo>
                    <a:pt x="5042" y="119"/>
                    <a:pt x="5042" y="119"/>
                    <a:pt x="5042" y="119"/>
                  </a:cubicBezTo>
                  <a:cubicBezTo>
                    <a:pt x="4959" y="128"/>
                    <a:pt x="4959" y="128"/>
                    <a:pt x="4959" y="128"/>
                  </a:cubicBezTo>
                  <a:cubicBezTo>
                    <a:pt x="4968" y="197"/>
                    <a:pt x="4968" y="197"/>
                    <a:pt x="4968" y="197"/>
                  </a:cubicBezTo>
                  <a:cubicBezTo>
                    <a:pt x="4968" y="401"/>
                    <a:pt x="4968" y="401"/>
                    <a:pt x="4968" y="401"/>
                  </a:cubicBezTo>
                  <a:lnTo>
                    <a:pt x="5042" y="401"/>
                  </a:lnTo>
                  <a:close/>
                  <a:moveTo>
                    <a:pt x="5053" y="47"/>
                  </a:moveTo>
                  <a:cubicBezTo>
                    <a:pt x="5053" y="21"/>
                    <a:pt x="5031" y="0"/>
                    <a:pt x="5006" y="0"/>
                  </a:cubicBezTo>
                  <a:cubicBezTo>
                    <a:pt x="4980" y="0"/>
                    <a:pt x="4958" y="21"/>
                    <a:pt x="4958" y="47"/>
                  </a:cubicBezTo>
                  <a:cubicBezTo>
                    <a:pt x="4958" y="73"/>
                    <a:pt x="4980" y="95"/>
                    <a:pt x="5006" y="95"/>
                  </a:cubicBezTo>
                  <a:cubicBezTo>
                    <a:pt x="5031" y="95"/>
                    <a:pt x="5053" y="73"/>
                    <a:pt x="5053" y="47"/>
                  </a:cubicBezTo>
                  <a:moveTo>
                    <a:pt x="5327" y="385"/>
                  </a:moveTo>
                  <a:cubicBezTo>
                    <a:pt x="5304" y="328"/>
                    <a:pt x="5304" y="328"/>
                    <a:pt x="5304" y="328"/>
                  </a:cubicBezTo>
                  <a:cubicBezTo>
                    <a:pt x="5283" y="337"/>
                    <a:pt x="5269" y="344"/>
                    <a:pt x="5242" y="344"/>
                  </a:cubicBezTo>
                  <a:cubicBezTo>
                    <a:pt x="5198" y="344"/>
                    <a:pt x="5174" y="320"/>
                    <a:pt x="5172" y="271"/>
                  </a:cubicBezTo>
                  <a:cubicBezTo>
                    <a:pt x="5325" y="271"/>
                    <a:pt x="5325" y="271"/>
                    <a:pt x="5325" y="271"/>
                  </a:cubicBezTo>
                  <a:cubicBezTo>
                    <a:pt x="5325" y="238"/>
                    <a:pt x="5325" y="238"/>
                    <a:pt x="5325" y="238"/>
                  </a:cubicBezTo>
                  <a:cubicBezTo>
                    <a:pt x="5325" y="172"/>
                    <a:pt x="5300" y="119"/>
                    <a:pt x="5223" y="119"/>
                  </a:cubicBezTo>
                  <a:cubicBezTo>
                    <a:pt x="5149" y="119"/>
                    <a:pt x="5100" y="175"/>
                    <a:pt x="5100" y="259"/>
                  </a:cubicBezTo>
                  <a:cubicBezTo>
                    <a:pt x="5100" y="352"/>
                    <a:pt x="5140" y="408"/>
                    <a:pt x="5233" y="408"/>
                  </a:cubicBezTo>
                  <a:cubicBezTo>
                    <a:pt x="5270" y="408"/>
                    <a:pt x="5296" y="401"/>
                    <a:pt x="5327" y="385"/>
                  </a:cubicBezTo>
                  <a:moveTo>
                    <a:pt x="5260" y="226"/>
                  </a:moveTo>
                  <a:cubicBezTo>
                    <a:pt x="5173" y="226"/>
                    <a:pt x="5173" y="226"/>
                    <a:pt x="5173" y="226"/>
                  </a:cubicBezTo>
                  <a:cubicBezTo>
                    <a:pt x="5177" y="200"/>
                    <a:pt x="5191" y="178"/>
                    <a:pt x="5221" y="178"/>
                  </a:cubicBezTo>
                  <a:cubicBezTo>
                    <a:pt x="5248" y="178"/>
                    <a:pt x="5260" y="197"/>
                    <a:pt x="5260" y="226"/>
                  </a:cubicBezTo>
                  <a:moveTo>
                    <a:pt x="5674" y="387"/>
                  </a:moveTo>
                  <a:cubicBezTo>
                    <a:pt x="5658" y="350"/>
                    <a:pt x="5658" y="350"/>
                    <a:pt x="5658" y="350"/>
                  </a:cubicBezTo>
                  <a:cubicBezTo>
                    <a:pt x="5638" y="360"/>
                    <a:pt x="5620" y="366"/>
                    <a:pt x="5597" y="366"/>
                  </a:cubicBezTo>
                  <a:cubicBezTo>
                    <a:pt x="5538" y="366"/>
                    <a:pt x="5511" y="331"/>
                    <a:pt x="5511" y="258"/>
                  </a:cubicBezTo>
                  <a:cubicBezTo>
                    <a:pt x="5672" y="258"/>
                    <a:pt x="5672" y="258"/>
                    <a:pt x="5672" y="258"/>
                  </a:cubicBezTo>
                  <a:cubicBezTo>
                    <a:pt x="5672" y="225"/>
                    <a:pt x="5672" y="225"/>
                    <a:pt x="5672" y="225"/>
                  </a:cubicBezTo>
                  <a:cubicBezTo>
                    <a:pt x="5672" y="165"/>
                    <a:pt x="5645" y="121"/>
                    <a:pt x="5579" y="121"/>
                  </a:cubicBezTo>
                  <a:cubicBezTo>
                    <a:pt x="5510" y="121"/>
                    <a:pt x="5465" y="178"/>
                    <a:pt x="5465" y="263"/>
                  </a:cubicBezTo>
                  <a:cubicBezTo>
                    <a:pt x="5465" y="354"/>
                    <a:pt x="5507" y="408"/>
                    <a:pt x="5587" y="408"/>
                  </a:cubicBezTo>
                  <a:cubicBezTo>
                    <a:pt x="5621" y="408"/>
                    <a:pt x="5648" y="401"/>
                    <a:pt x="5674" y="387"/>
                  </a:cubicBezTo>
                  <a:moveTo>
                    <a:pt x="5628" y="225"/>
                  </a:moveTo>
                  <a:cubicBezTo>
                    <a:pt x="5513" y="225"/>
                    <a:pt x="5513" y="225"/>
                    <a:pt x="5513" y="225"/>
                  </a:cubicBezTo>
                  <a:cubicBezTo>
                    <a:pt x="5519" y="186"/>
                    <a:pt x="5541" y="159"/>
                    <a:pt x="5576" y="159"/>
                  </a:cubicBezTo>
                  <a:cubicBezTo>
                    <a:pt x="5613" y="159"/>
                    <a:pt x="5628" y="185"/>
                    <a:pt x="5628" y="225"/>
                  </a:cubicBezTo>
                  <a:moveTo>
                    <a:pt x="5951" y="401"/>
                  </a:moveTo>
                  <a:cubicBezTo>
                    <a:pt x="5951" y="207"/>
                    <a:pt x="5951" y="207"/>
                    <a:pt x="5951" y="207"/>
                  </a:cubicBezTo>
                  <a:cubicBezTo>
                    <a:pt x="5951" y="151"/>
                    <a:pt x="5914" y="121"/>
                    <a:pt x="5868" y="121"/>
                  </a:cubicBezTo>
                  <a:cubicBezTo>
                    <a:pt x="5834" y="121"/>
                    <a:pt x="5807" y="135"/>
                    <a:pt x="5787" y="155"/>
                  </a:cubicBezTo>
                  <a:cubicBezTo>
                    <a:pt x="5786" y="155"/>
                    <a:pt x="5786" y="155"/>
                    <a:pt x="5786" y="155"/>
                  </a:cubicBezTo>
                  <a:cubicBezTo>
                    <a:pt x="5782" y="123"/>
                    <a:pt x="5782" y="123"/>
                    <a:pt x="5782" y="123"/>
                  </a:cubicBezTo>
                  <a:cubicBezTo>
                    <a:pt x="5735" y="131"/>
                    <a:pt x="5735" y="131"/>
                    <a:pt x="5735" y="131"/>
                  </a:cubicBezTo>
                  <a:cubicBezTo>
                    <a:pt x="5744" y="191"/>
                    <a:pt x="5744" y="191"/>
                    <a:pt x="5744" y="191"/>
                  </a:cubicBezTo>
                  <a:cubicBezTo>
                    <a:pt x="5744" y="401"/>
                    <a:pt x="5744" y="401"/>
                    <a:pt x="5744" y="401"/>
                  </a:cubicBezTo>
                  <a:cubicBezTo>
                    <a:pt x="5790" y="401"/>
                    <a:pt x="5790" y="401"/>
                    <a:pt x="5790" y="401"/>
                  </a:cubicBezTo>
                  <a:cubicBezTo>
                    <a:pt x="5790" y="189"/>
                    <a:pt x="5790" y="189"/>
                    <a:pt x="5790" y="189"/>
                  </a:cubicBezTo>
                  <a:cubicBezTo>
                    <a:pt x="5807" y="174"/>
                    <a:pt x="5826" y="163"/>
                    <a:pt x="5852" y="163"/>
                  </a:cubicBezTo>
                  <a:cubicBezTo>
                    <a:pt x="5889" y="163"/>
                    <a:pt x="5904" y="183"/>
                    <a:pt x="5904" y="224"/>
                  </a:cubicBezTo>
                  <a:cubicBezTo>
                    <a:pt x="5904" y="401"/>
                    <a:pt x="5904" y="401"/>
                    <a:pt x="5904" y="401"/>
                  </a:cubicBezTo>
                  <a:lnTo>
                    <a:pt x="5951" y="401"/>
                  </a:lnTo>
                  <a:close/>
                </a:path>
              </a:pathLst>
            </a:custGeom>
            <a:solidFill>
              <a:srgbClr val="0099CC"/>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noEditPoints="1"/>
            </p:cNvSpPr>
            <p:nvPr/>
          </p:nvSpPr>
          <p:spPr bwMode="auto">
            <a:xfrm>
              <a:off x="1182" y="539"/>
              <a:ext cx="612" cy="68"/>
            </a:xfrm>
            <a:custGeom>
              <a:avLst/>
              <a:gdLst/>
              <a:ahLst/>
              <a:cxnLst>
                <a:cxn ang="0">
                  <a:pos x="0" y="197"/>
                </a:cxn>
                <a:cxn ang="0">
                  <a:pos x="186" y="261"/>
                </a:cxn>
                <a:cxn ang="0">
                  <a:pos x="140" y="116"/>
                </a:cxn>
                <a:cxn ang="0">
                  <a:pos x="459" y="318"/>
                </a:cxn>
                <a:cxn ang="0">
                  <a:pos x="304" y="204"/>
                </a:cxn>
                <a:cxn ang="0">
                  <a:pos x="355" y="51"/>
                </a:cxn>
                <a:cxn ang="0">
                  <a:pos x="459" y="318"/>
                </a:cxn>
                <a:cxn ang="0">
                  <a:pos x="353" y="111"/>
                </a:cxn>
                <a:cxn ang="0">
                  <a:pos x="748" y="140"/>
                </a:cxn>
                <a:cxn ang="0">
                  <a:pos x="580" y="82"/>
                </a:cxn>
                <a:cxn ang="0">
                  <a:pos x="515" y="129"/>
                </a:cxn>
                <a:cxn ang="0">
                  <a:pos x="589" y="135"/>
                </a:cxn>
                <a:cxn ang="0">
                  <a:pos x="674" y="334"/>
                </a:cxn>
                <a:cxn ang="0">
                  <a:pos x="972" y="266"/>
                </a:cxn>
                <a:cxn ang="0">
                  <a:pos x="905" y="116"/>
                </a:cxn>
                <a:cxn ang="0">
                  <a:pos x="905" y="57"/>
                </a:cxn>
                <a:cxn ang="0">
                  <a:pos x="831" y="57"/>
                </a:cxn>
                <a:cxn ang="0">
                  <a:pos x="831" y="116"/>
                </a:cxn>
                <a:cxn ang="0">
                  <a:pos x="992" y="320"/>
                </a:cxn>
                <a:cxn ang="0">
                  <a:pos x="1106" y="91"/>
                </a:cxn>
                <a:cxn ang="0">
                  <a:pos x="1029" y="61"/>
                </a:cxn>
                <a:cxn ang="0">
                  <a:pos x="1113" y="334"/>
                </a:cxn>
                <a:cxn ang="0">
                  <a:pos x="1475" y="330"/>
                </a:cxn>
                <a:cxn ang="0">
                  <a:pos x="1382" y="61"/>
                </a:cxn>
                <a:cxn ang="0">
                  <a:pos x="1344" y="276"/>
                </a:cxn>
                <a:cxn ang="0">
                  <a:pos x="1223" y="61"/>
                </a:cxn>
                <a:cxn ang="0">
                  <a:pos x="1318" y="341"/>
                </a:cxn>
                <a:cxn ang="0">
                  <a:pos x="1403" y="339"/>
                </a:cxn>
                <a:cxn ang="0">
                  <a:pos x="1931" y="140"/>
                </a:cxn>
                <a:cxn ang="0">
                  <a:pos x="1759" y="87"/>
                </a:cxn>
                <a:cxn ang="0">
                  <a:pos x="1605" y="82"/>
                </a:cxn>
                <a:cxn ang="0">
                  <a:pos x="1539" y="129"/>
                </a:cxn>
                <a:cxn ang="0">
                  <a:pos x="1614" y="135"/>
                </a:cxn>
                <a:cxn ang="0">
                  <a:pos x="1699" y="334"/>
                </a:cxn>
                <a:cxn ang="0">
                  <a:pos x="1772" y="136"/>
                </a:cxn>
                <a:cxn ang="0">
                  <a:pos x="1857" y="334"/>
                </a:cxn>
                <a:cxn ang="0">
                  <a:pos x="2256" y="60"/>
                </a:cxn>
                <a:cxn ang="0">
                  <a:pos x="2115" y="53"/>
                </a:cxn>
                <a:cxn ang="0">
                  <a:pos x="2204" y="333"/>
                </a:cxn>
                <a:cxn ang="0">
                  <a:pos x="2453" y="54"/>
                </a:cxn>
                <a:cxn ang="0">
                  <a:pos x="2570" y="197"/>
                </a:cxn>
                <a:cxn ang="0">
                  <a:pos x="2385" y="195"/>
                </a:cxn>
                <a:cxn ang="0">
                  <a:pos x="2860" y="197"/>
                </a:cxn>
                <a:cxn ang="0">
                  <a:pos x="2743" y="340"/>
                </a:cxn>
                <a:cxn ang="0">
                  <a:pos x="2743" y="299"/>
                </a:cxn>
                <a:cxn ang="0">
                  <a:pos x="2812" y="198"/>
                </a:cxn>
                <a:cxn ang="0">
                  <a:pos x="2977" y="93"/>
                </a:cxn>
                <a:cxn ang="0">
                  <a:pos x="2926" y="63"/>
                </a:cxn>
                <a:cxn ang="0">
                  <a:pos x="2980" y="334"/>
                </a:cxn>
              </a:cxnLst>
              <a:rect l="0" t="0" r="r" b="b"/>
              <a:pathLst>
                <a:path w="3056" h="341">
                  <a:moveTo>
                    <a:pt x="210" y="63"/>
                  </a:moveTo>
                  <a:cubicBezTo>
                    <a:pt x="186" y="54"/>
                    <a:pt x="167" y="50"/>
                    <a:pt x="140" y="50"/>
                  </a:cubicBezTo>
                  <a:cubicBezTo>
                    <a:pt x="69" y="50"/>
                    <a:pt x="0" y="95"/>
                    <a:pt x="0" y="197"/>
                  </a:cubicBezTo>
                  <a:cubicBezTo>
                    <a:pt x="0" y="285"/>
                    <a:pt x="44" y="341"/>
                    <a:pt x="127" y="341"/>
                  </a:cubicBezTo>
                  <a:cubicBezTo>
                    <a:pt x="158" y="341"/>
                    <a:pt x="182" y="334"/>
                    <a:pt x="208" y="322"/>
                  </a:cubicBezTo>
                  <a:cubicBezTo>
                    <a:pt x="186" y="261"/>
                    <a:pt x="186" y="261"/>
                    <a:pt x="186" y="261"/>
                  </a:cubicBezTo>
                  <a:cubicBezTo>
                    <a:pt x="168" y="268"/>
                    <a:pt x="157" y="273"/>
                    <a:pt x="136" y="273"/>
                  </a:cubicBezTo>
                  <a:cubicBezTo>
                    <a:pt x="100" y="273"/>
                    <a:pt x="75" y="249"/>
                    <a:pt x="75" y="192"/>
                  </a:cubicBezTo>
                  <a:cubicBezTo>
                    <a:pt x="75" y="143"/>
                    <a:pt x="103" y="116"/>
                    <a:pt x="140" y="116"/>
                  </a:cubicBezTo>
                  <a:cubicBezTo>
                    <a:pt x="159" y="116"/>
                    <a:pt x="173" y="122"/>
                    <a:pt x="187" y="128"/>
                  </a:cubicBezTo>
                  <a:lnTo>
                    <a:pt x="210" y="63"/>
                  </a:lnTo>
                  <a:close/>
                  <a:moveTo>
                    <a:pt x="459" y="318"/>
                  </a:moveTo>
                  <a:cubicBezTo>
                    <a:pt x="437" y="261"/>
                    <a:pt x="437" y="261"/>
                    <a:pt x="437" y="261"/>
                  </a:cubicBezTo>
                  <a:cubicBezTo>
                    <a:pt x="415" y="270"/>
                    <a:pt x="401" y="276"/>
                    <a:pt x="375" y="276"/>
                  </a:cubicBezTo>
                  <a:cubicBezTo>
                    <a:pt x="330" y="276"/>
                    <a:pt x="307" y="253"/>
                    <a:pt x="304" y="204"/>
                  </a:cubicBezTo>
                  <a:cubicBezTo>
                    <a:pt x="458" y="204"/>
                    <a:pt x="458" y="204"/>
                    <a:pt x="458" y="204"/>
                  </a:cubicBezTo>
                  <a:cubicBezTo>
                    <a:pt x="458" y="171"/>
                    <a:pt x="458" y="171"/>
                    <a:pt x="458" y="171"/>
                  </a:cubicBezTo>
                  <a:cubicBezTo>
                    <a:pt x="458" y="104"/>
                    <a:pt x="432" y="51"/>
                    <a:pt x="355" y="51"/>
                  </a:cubicBezTo>
                  <a:cubicBezTo>
                    <a:pt x="282" y="51"/>
                    <a:pt x="232" y="108"/>
                    <a:pt x="232" y="191"/>
                  </a:cubicBezTo>
                  <a:cubicBezTo>
                    <a:pt x="232" y="285"/>
                    <a:pt x="273" y="341"/>
                    <a:pt x="365" y="341"/>
                  </a:cubicBezTo>
                  <a:cubicBezTo>
                    <a:pt x="403" y="341"/>
                    <a:pt x="428" y="333"/>
                    <a:pt x="459" y="318"/>
                  </a:cubicBezTo>
                  <a:moveTo>
                    <a:pt x="393" y="159"/>
                  </a:moveTo>
                  <a:cubicBezTo>
                    <a:pt x="306" y="159"/>
                    <a:pt x="306" y="159"/>
                    <a:pt x="306" y="159"/>
                  </a:cubicBezTo>
                  <a:cubicBezTo>
                    <a:pt x="309" y="133"/>
                    <a:pt x="324" y="111"/>
                    <a:pt x="353" y="111"/>
                  </a:cubicBezTo>
                  <a:cubicBezTo>
                    <a:pt x="380" y="111"/>
                    <a:pt x="393" y="130"/>
                    <a:pt x="393" y="159"/>
                  </a:cubicBezTo>
                  <a:moveTo>
                    <a:pt x="748" y="334"/>
                  </a:moveTo>
                  <a:cubicBezTo>
                    <a:pt x="748" y="140"/>
                    <a:pt x="748" y="140"/>
                    <a:pt x="748" y="140"/>
                  </a:cubicBezTo>
                  <a:cubicBezTo>
                    <a:pt x="748" y="78"/>
                    <a:pt x="710" y="50"/>
                    <a:pt x="662" y="50"/>
                  </a:cubicBezTo>
                  <a:cubicBezTo>
                    <a:pt x="625" y="50"/>
                    <a:pt x="597" y="66"/>
                    <a:pt x="581" y="82"/>
                  </a:cubicBezTo>
                  <a:cubicBezTo>
                    <a:pt x="580" y="82"/>
                    <a:pt x="580" y="82"/>
                    <a:pt x="580" y="82"/>
                  </a:cubicBezTo>
                  <a:cubicBezTo>
                    <a:pt x="577" y="52"/>
                    <a:pt x="577" y="52"/>
                    <a:pt x="577" y="52"/>
                  </a:cubicBezTo>
                  <a:cubicBezTo>
                    <a:pt x="506" y="61"/>
                    <a:pt x="506" y="61"/>
                    <a:pt x="506" y="61"/>
                  </a:cubicBezTo>
                  <a:cubicBezTo>
                    <a:pt x="515" y="129"/>
                    <a:pt x="515" y="129"/>
                    <a:pt x="515" y="129"/>
                  </a:cubicBezTo>
                  <a:cubicBezTo>
                    <a:pt x="515" y="334"/>
                    <a:pt x="515" y="334"/>
                    <a:pt x="515" y="334"/>
                  </a:cubicBezTo>
                  <a:cubicBezTo>
                    <a:pt x="589" y="334"/>
                    <a:pt x="589" y="334"/>
                    <a:pt x="589" y="334"/>
                  </a:cubicBezTo>
                  <a:cubicBezTo>
                    <a:pt x="589" y="135"/>
                    <a:pt x="589" y="135"/>
                    <a:pt x="589" y="135"/>
                  </a:cubicBezTo>
                  <a:cubicBezTo>
                    <a:pt x="600" y="125"/>
                    <a:pt x="616" y="115"/>
                    <a:pt x="635" y="115"/>
                  </a:cubicBezTo>
                  <a:cubicBezTo>
                    <a:pt x="662" y="115"/>
                    <a:pt x="674" y="129"/>
                    <a:pt x="674" y="158"/>
                  </a:cubicBezTo>
                  <a:cubicBezTo>
                    <a:pt x="674" y="334"/>
                    <a:pt x="674" y="334"/>
                    <a:pt x="674" y="334"/>
                  </a:cubicBezTo>
                  <a:lnTo>
                    <a:pt x="748" y="334"/>
                  </a:lnTo>
                  <a:close/>
                  <a:moveTo>
                    <a:pt x="992" y="320"/>
                  </a:moveTo>
                  <a:cubicBezTo>
                    <a:pt x="972" y="266"/>
                    <a:pt x="972" y="266"/>
                    <a:pt x="972" y="266"/>
                  </a:cubicBezTo>
                  <a:cubicBezTo>
                    <a:pt x="960" y="271"/>
                    <a:pt x="953" y="275"/>
                    <a:pt x="938" y="275"/>
                  </a:cubicBezTo>
                  <a:cubicBezTo>
                    <a:pt x="914" y="275"/>
                    <a:pt x="905" y="266"/>
                    <a:pt x="905" y="229"/>
                  </a:cubicBezTo>
                  <a:cubicBezTo>
                    <a:pt x="905" y="116"/>
                    <a:pt x="905" y="116"/>
                    <a:pt x="905" y="116"/>
                  </a:cubicBezTo>
                  <a:cubicBezTo>
                    <a:pt x="981" y="116"/>
                    <a:pt x="981" y="116"/>
                    <a:pt x="981" y="116"/>
                  </a:cubicBezTo>
                  <a:cubicBezTo>
                    <a:pt x="981" y="57"/>
                    <a:pt x="981" y="57"/>
                    <a:pt x="981" y="57"/>
                  </a:cubicBezTo>
                  <a:cubicBezTo>
                    <a:pt x="905" y="57"/>
                    <a:pt x="905" y="57"/>
                    <a:pt x="905" y="57"/>
                  </a:cubicBezTo>
                  <a:cubicBezTo>
                    <a:pt x="905" y="0"/>
                    <a:pt x="905" y="0"/>
                    <a:pt x="905" y="0"/>
                  </a:cubicBezTo>
                  <a:cubicBezTo>
                    <a:pt x="831" y="9"/>
                    <a:pt x="831" y="9"/>
                    <a:pt x="831" y="9"/>
                  </a:cubicBezTo>
                  <a:cubicBezTo>
                    <a:pt x="831" y="57"/>
                    <a:pt x="831" y="57"/>
                    <a:pt x="831" y="57"/>
                  </a:cubicBezTo>
                  <a:cubicBezTo>
                    <a:pt x="789" y="67"/>
                    <a:pt x="789" y="67"/>
                    <a:pt x="789" y="67"/>
                  </a:cubicBezTo>
                  <a:cubicBezTo>
                    <a:pt x="789" y="116"/>
                    <a:pt x="789" y="116"/>
                    <a:pt x="789" y="116"/>
                  </a:cubicBezTo>
                  <a:cubicBezTo>
                    <a:pt x="831" y="116"/>
                    <a:pt x="831" y="116"/>
                    <a:pt x="831" y="116"/>
                  </a:cubicBezTo>
                  <a:cubicBezTo>
                    <a:pt x="831" y="249"/>
                    <a:pt x="831" y="249"/>
                    <a:pt x="831" y="249"/>
                  </a:cubicBezTo>
                  <a:cubicBezTo>
                    <a:pt x="831" y="303"/>
                    <a:pt x="858" y="340"/>
                    <a:pt x="913" y="340"/>
                  </a:cubicBezTo>
                  <a:cubicBezTo>
                    <a:pt x="950" y="340"/>
                    <a:pt x="968" y="333"/>
                    <a:pt x="992" y="320"/>
                  </a:cubicBezTo>
                  <a:moveTo>
                    <a:pt x="1189" y="118"/>
                  </a:moveTo>
                  <a:cubicBezTo>
                    <a:pt x="1189" y="50"/>
                    <a:pt x="1189" y="50"/>
                    <a:pt x="1189" y="50"/>
                  </a:cubicBezTo>
                  <a:cubicBezTo>
                    <a:pt x="1146" y="50"/>
                    <a:pt x="1122" y="70"/>
                    <a:pt x="1106" y="91"/>
                  </a:cubicBezTo>
                  <a:cubicBezTo>
                    <a:pt x="1105" y="91"/>
                    <a:pt x="1105" y="91"/>
                    <a:pt x="1105" y="91"/>
                  </a:cubicBezTo>
                  <a:cubicBezTo>
                    <a:pt x="1100" y="52"/>
                    <a:pt x="1100" y="52"/>
                    <a:pt x="1100" y="52"/>
                  </a:cubicBezTo>
                  <a:cubicBezTo>
                    <a:pt x="1029" y="61"/>
                    <a:pt x="1029" y="61"/>
                    <a:pt x="1029" y="61"/>
                  </a:cubicBezTo>
                  <a:cubicBezTo>
                    <a:pt x="1039" y="129"/>
                    <a:pt x="1039" y="129"/>
                    <a:pt x="1039" y="129"/>
                  </a:cubicBezTo>
                  <a:cubicBezTo>
                    <a:pt x="1039" y="334"/>
                    <a:pt x="1039" y="334"/>
                    <a:pt x="1039" y="334"/>
                  </a:cubicBezTo>
                  <a:cubicBezTo>
                    <a:pt x="1113" y="334"/>
                    <a:pt x="1113" y="334"/>
                    <a:pt x="1113" y="334"/>
                  </a:cubicBezTo>
                  <a:cubicBezTo>
                    <a:pt x="1113" y="146"/>
                    <a:pt x="1113" y="146"/>
                    <a:pt x="1113" y="146"/>
                  </a:cubicBezTo>
                  <a:cubicBezTo>
                    <a:pt x="1133" y="124"/>
                    <a:pt x="1155" y="118"/>
                    <a:pt x="1189" y="118"/>
                  </a:cubicBezTo>
                  <a:moveTo>
                    <a:pt x="1475" y="330"/>
                  </a:moveTo>
                  <a:cubicBezTo>
                    <a:pt x="1465" y="261"/>
                    <a:pt x="1465" y="261"/>
                    <a:pt x="1465" y="261"/>
                  </a:cubicBezTo>
                  <a:cubicBezTo>
                    <a:pt x="1465" y="52"/>
                    <a:pt x="1465" y="52"/>
                    <a:pt x="1465" y="52"/>
                  </a:cubicBezTo>
                  <a:cubicBezTo>
                    <a:pt x="1382" y="61"/>
                    <a:pt x="1382" y="61"/>
                    <a:pt x="1382" y="61"/>
                  </a:cubicBezTo>
                  <a:cubicBezTo>
                    <a:pt x="1391" y="129"/>
                    <a:pt x="1391" y="129"/>
                    <a:pt x="1391" y="129"/>
                  </a:cubicBezTo>
                  <a:cubicBezTo>
                    <a:pt x="1391" y="256"/>
                    <a:pt x="1391" y="256"/>
                    <a:pt x="1391" y="256"/>
                  </a:cubicBezTo>
                  <a:cubicBezTo>
                    <a:pt x="1380" y="267"/>
                    <a:pt x="1364" y="276"/>
                    <a:pt x="1344" y="276"/>
                  </a:cubicBezTo>
                  <a:cubicBezTo>
                    <a:pt x="1319" y="276"/>
                    <a:pt x="1306" y="263"/>
                    <a:pt x="1306" y="233"/>
                  </a:cubicBezTo>
                  <a:cubicBezTo>
                    <a:pt x="1306" y="52"/>
                    <a:pt x="1306" y="52"/>
                    <a:pt x="1306" y="52"/>
                  </a:cubicBezTo>
                  <a:cubicBezTo>
                    <a:pt x="1223" y="61"/>
                    <a:pt x="1223" y="61"/>
                    <a:pt x="1223" y="61"/>
                  </a:cubicBezTo>
                  <a:cubicBezTo>
                    <a:pt x="1232" y="129"/>
                    <a:pt x="1232" y="129"/>
                    <a:pt x="1232" y="129"/>
                  </a:cubicBezTo>
                  <a:cubicBezTo>
                    <a:pt x="1232" y="251"/>
                    <a:pt x="1232" y="251"/>
                    <a:pt x="1232" y="251"/>
                  </a:cubicBezTo>
                  <a:cubicBezTo>
                    <a:pt x="1232" y="313"/>
                    <a:pt x="1271" y="341"/>
                    <a:pt x="1318" y="341"/>
                  </a:cubicBezTo>
                  <a:cubicBezTo>
                    <a:pt x="1355" y="341"/>
                    <a:pt x="1382" y="325"/>
                    <a:pt x="1399" y="309"/>
                  </a:cubicBezTo>
                  <a:cubicBezTo>
                    <a:pt x="1399" y="309"/>
                    <a:pt x="1399" y="309"/>
                    <a:pt x="1399" y="309"/>
                  </a:cubicBezTo>
                  <a:cubicBezTo>
                    <a:pt x="1403" y="339"/>
                    <a:pt x="1403" y="339"/>
                    <a:pt x="1403" y="339"/>
                  </a:cubicBezTo>
                  <a:lnTo>
                    <a:pt x="1475" y="330"/>
                  </a:lnTo>
                  <a:close/>
                  <a:moveTo>
                    <a:pt x="1931" y="334"/>
                  </a:moveTo>
                  <a:cubicBezTo>
                    <a:pt x="1931" y="140"/>
                    <a:pt x="1931" y="140"/>
                    <a:pt x="1931" y="140"/>
                  </a:cubicBezTo>
                  <a:cubicBezTo>
                    <a:pt x="1931" y="78"/>
                    <a:pt x="1894" y="50"/>
                    <a:pt x="1846" y="50"/>
                  </a:cubicBezTo>
                  <a:cubicBezTo>
                    <a:pt x="1810" y="50"/>
                    <a:pt x="1780" y="66"/>
                    <a:pt x="1760" y="87"/>
                  </a:cubicBezTo>
                  <a:cubicBezTo>
                    <a:pt x="1759" y="87"/>
                    <a:pt x="1759" y="87"/>
                    <a:pt x="1759" y="87"/>
                  </a:cubicBezTo>
                  <a:cubicBezTo>
                    <a:pt x="1745" y="64"/>
                    <a:pt x="1719" y="50"/>
                    <a:pt x="1687" y="50"/>
                  </a:cubicBezTo>
                  <a:cubicBezTo>
                    <a:pt x="1650" y="50"/>
                    <a:pt x="1622" y="66"/>
                    <a:pt x="1605" y="82"/>
                  </a:cubicBezTo>
                  <a:cubicBezTo>
                    <a:pt x="1605" y="82"/>
                    <a:pt x="1605" y="82"/>
                    <a:pt x="1605" y="82"/>
                  </a:cubicBezTo>
                  <a:cubicBezTo>
                    <a:pt x="1601" y="52"/>
                    <a:pt x="1601" y="52"/>
                    <a:pt x="1601" y="52"/>
                  </a:cubicBezTo>
                  <a:cubicBezTo>
                    <a:pt x="1530" y="61"/>
                    <a:pt x="1530" y="61"/>
                    <a:pt x="1530" y="61"/>
                  </a:cubicBezTo>
                  <a:cubicBezTo>
                    <a:pt x="1539" y="129"/>
                    <a:pt x="1539" y="129"/>
                    <a:pt x="1539" y="129"/>
                  </a:cubicBezTo>
                  <a:cubicBezTo>
                    <a:pt x="1539" y="334"/>
                    <a:pt x="1539" y="334"/>
                    <a:pt x="1539" y="334"/>
                  </a:cubicBezTo>
                  <a:cubicBezTo>
                    <a:pt x="1614" y="334"/>
                    <a:pt x="1614" y="334"/>
                    <a:pt x="1614" y="334"/>
                  </a:cubicBezTo>
                  <a:cubicBezTo>
                    <a:pt x="1614" y="135"/>
                    <a:pt x="1614" y="135"/>
                    <a:pt x="1614" y="135"/>
                  </a:cubicBezTo>
                  <a:cubicBezTo>
                    <a:pt x="1624" y="124"/>
                    <a:pt x="1641" y="115"/>
                    <a:pt x="1660" y="115"/>
                  </a:cubicBezTo>
                  <a:cubicBezTo>
                    <a:pt x="1686" y="115"/>
                    <a:pt x="1699" y="129"/>
                    <a:pt x="1699" y="158"/>
                  </a:cubicBezTo>
                  <a:cubicBezTo>
                    <a:pt x="1699" y="334"/>
                    <a:pt x="1699" y="334"/>
                    <a:pt x="1699" y="334"/>
                  </a:cubicBezTo>
                  <a:cubicBezTo>
                    <a:pt x="1773" y="334"/>
                    <a:pt x="1773" y="334"/>
                    <a:pt x="1773" y="334"/>
                  </a:cubicBezTo>
                  <a:cubicBezTo>
                    <a:pt x="1773" y="153"/>
                    <a:pt x="1773" y="153"/>
                    <a:pt x="1773" y="153"/>
                  </a:cubicBezTo>
                  <a:cubicBezTo>
                    <a:pt x="1773" y="145"/>
                    <a:pt x="1772" y="136"/>
                    <a:pt x="1772" y="136"/>
                  </a:cubicBezTo>
                  <a:cubicBezTo>
                    <a:pt x="1781" y="125"/>
                    <a:pt x="1800" y="115"/>
                    <a:pt x="1818" y="115"/>
                  </a:cubicBezTo>
                  <a:cubicBezTo>
                    <a:pt x="1845" y="115"/>
                    <a:pt x="1857" y="129"/>
                    <a:pt x="1857" y="158"/>
                  </a:cubicBezTo>
                  <a:cubicBezTo>
                    <a:pt x="1857" y="334"/>
                    <a:pt x="1857" y="334"/>
                    <a:pt x="1857" y="334"/>
                  </a:cubicBezTo>
                  <a:lnTo>
                    <a:pt x="1931" y="334"/>
                  </a:lnTo>
                  <a:close/>
                  <a:moveTo>
                    <a:pt x="2303" y="60"/>
                  </a:moveTo>
                  <a:cubicBezTo>
                    <a:pt x="2256" y="60"/>
                    <a:pt x="2256" y="60"/>
                    <a:pt x="2256" y="60"/>
                  </a:cubicBezTo>
                  <a:cubicBezTo>
                    <a:pt x="2183" y="273"/>
                    <a:pt x="2183" y="273"/>
                    <a:pt x="2183" y="273"/>
                  </a:cubicBezTo>
                  <a:cubicBezTo>
                    <a:pt x="2183" y="273"/>
                    <a:pt x="2183" y="273"/>
                    <a:pt x="2183" y="273"/>
                  </a:cubicBezTo>
                  <a:cubicBezTo>
                    <a:pt x="2115" y="53"/>
                    <a:pt x="2115" y="53"/>
                    <a:pt x="2115" y="53"/>
                  </a:cubicBezTo>
                  <a:cubicBezTo>
                    <a:pt x="2068" y="64"/>
                    <a:pt x="2068" y="64"/>
                    <a:pt x="2068" y="64"/>
                  </a:cubicBezTo>
                  <a:cubicBezTo>
                    <a:pt x="2158" y="335"/>
                    <a:pt x="2158" y="335"/>
                    <a:pt x="2158" y="335"/>
                  </a:cubicBezTo>
                  <a:cubicBezTo>
                    <a:pt x="2204" y="333"/>
                    <a:pt x="2204" y="333"/>
                    <a:pt x="2204" y="333"/>
                  </a:cubicBezTo>
                  <a:lnTo>
                    <a:pt x="2303" y="60"/>
                  </a:lnTo>
                  <a:close/>
                  <a:moveTo>
                    <a:pt x="2570" y="197"/>
                  </a:moveTo>
                  <a:cubicBezTo>
                    <a:pt x="2570" y="115"/>
                    <a:pt x="2540" y="54"/>
                    <a:pt x="2453" y="54"/>
                  </a:cubicBezTo>
                  <a:cubicBezTo>
                    <a:pt x="2374" y="54"/>
                    <a:pt x="2336" y="117"/>
                    <a:pt x="2336" y="197"/>
                  </a:cubicBezTo>
                  <a:cubicBezTo>
                    <a:pt x="2336" y="279"/>
                    <a:pt x="2367" y="340"/>
                    <a:pt x="2453" y="340"/>
                  </a:cubicBezTo>
                  <a:cubicBezTo>
                    <a:pt x="2532" y="340"/>
                    <a:pt x="2570" y="277"/>
                    <a:pt x="2570" y="197"/>
                  </a:cubicBezTo>
                  <a:moveTo>
                    <a:pt x="2522" y="198"/>
                  </a:moveTo>
                  <a:cubicBezTo>
                    <a:pt x="2522" y="267"/>
                    <a:pt x="2498" y="299"/>
                    <a:pt x="2453" y="299"/>
                  </a:cubicBezTo>
                  <a:cubicBezTo>
                    <a:pt x="2407" y="299"/>
                    <a:pt x="2385" y="263"/>
                    <a:pt x="2385" y="195"/>
                  </a:cubicBezTo>
                  <a:cubicBezTo>
                    <a:pt x="2385" y="126"/>
                    <a:pt x="2408" y="95"/>
                    <a:pt x="2453" y="95"/>
                  </a:cubicBezTo>
                  <a:cubicBezTo>
                    <a:pt x="2500" y="95"/>
                    <a:pt x="2522" y="130"/>
                    <a:pt x="2522" y="198"/>
                  </a:cubicBezTo>
                  <a:moveTo>
                    <a:pt x="2860" y="197"/>
                  </a:moveTo>
                  <a:cubicBezTo>
                    <a:pt x="2860" y="115"/>
                    <a:pt x="2829" y="54"/>
                    <a:pt x="2743" y="54"/>
                  </a:cubicBezTo>
                  <a:cubicBezTo>
                    <a:pt x="2664" y="54"/>
                    <a:pt x="2626" y="117"/>
                    <a:pt x="2626" y="197"/>
                  </a:cubicBezTo>
                  <a:cubicBezTo>
                    <a:pt x="2626" y="279"/>
                    <a:pt x="2656" y="340"/>
                    <a:pt x="2743" y="340"/>
                  </a:cubicBezTo>
                  <a:cubicBezTo>
                    <a:pt x="2821" y="340"/>
                    <a:pt x="2860" y="277"/>
                    <a:pt x="2860" y="197"/>
                  </a:cubicBezTo>
                  <a:moveTo>
                    <a:pt x="2812" y="198"/>
                  </a:moveTo>
                  <a:cubicBezTo>
                    <a:pt x="2812" y="267"/>
                    <a:pt x="2788" y="299"/>
                    <a:pt x="2743" y="299"/>
                  </a:cubicBezTo>
                  <a:cubicBezTo>
                    <a:pt x="2697" y="299"/>
                    <a:pt x="2674" y="263"/>
                    <a:pt x="2674" y="195"/>
                  </a:cubicBezTo>
                  <a:cubicBezTo>
                    <a:pt x="2674" y="126"/>
                    <a:pt x="2698" y="95"/>
                    <a:pt x="2743" y="95"/>
                  </a:cubicBezTo>
                  <a:cubicBezTo>
                    <a:pt x="2789" y="95"/>
                    <a:pt x="2812" y="130"/>
                    <a:pt x="2812" y="198"/>
                  </a:cubicBezTo>
                  <a:moveTo>
                    <a:pt x="3056" y="101"/>
                  </a:moveTo>
                  <a:cubicBezTo>
                    <a:pt x="3056" y="55"/>
                    <a:pt x="3056" y="55"/>
                    <a:pt x="3056" y="55"/>
                  </a:cubicBezTo>
                  <a:cubicBezTo>
                    <a:pt x="3020" y="55"/>
                    <a:pt x="2996" y="72"/>
                    <a:pt x="2977" y="93"/>
                  </a:cubicBezTo>
                  <a:cubicBezTo>
                    <a:pt x="2976" y="93"/>
                    <a:pt x="2976" y="93"/>
                    <a:pt x="2976" y="93"/>
                  </a:cubicBezTo>
                  <a:cubicBezTo>
                    <a:pt x="2972" y="56"/>
                    <a:pt x="2972" y="56"/>
                    <a:pt x="2972" y="56"/>
                  </a:cubicBezTo>
                  <a:cubicBezTo>
                    <a:pt x="2926" y="63"/>
                    <a:pt x="2926" y="63"/>
                    <a:pt x="2926" y="63"/>
                  </a:cubicBezTo>
                  <a:cubicBezTo>
                    <a:pt x="2934" y="123"/>
                    <a:pt x="2934" y="123"/>
                    <a:pt x="2934" y="123"/>
                  </a:cubicBezTo>
                  <a:cubicBezTo>
                    <a:pt x="2934" y="334"/>
                    <a:pt x="2934" y="334"/>
                    <a:pt x="2934" y="334"/>
                  </a:cubicBezTo>
                  <a:cubicBezTo>
                    <a:pt x="2980" y="334"/>
                    <a:pt x="2980" y="334"/>
                    <a:pt x="2980" y="334"/>
                  </a:cubicBezTo>
                  <a:cubicBezTo>
                    <a:pt x="2980" y="128"/>
                    <a:pt x="2980" y="128"/>
                    <a:pt x="2980" y="128"/>
                  </a:cubicBezTo>
                  <a:cubicBezTo>
                    <a:pt x="3002" y="109"/>
                    <a:pt x="3025" y="101"/>
                    <a:pt x="3056" y="101"/>
                  </a:cubicBezTo>
                </a:path>
              </a:pathLst>
            </a:custGeom>
            <a:solidFill>
              <a:srgbClr val="0099CC"/>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3" name="Freeform 9"/>
            <p:cNvSpPr>
              <a:spLocks/>
            </p:cNvSpPr>
            <p:nvPr/>
          </p:nvSpPr>
          <p:spPr bwMode="auto">
            <a:xfrm>
              <a:off x="4848" y="397"/>
              <a:ext cx="618" cy="618"/>
            </a:xfrm>
            <a:custGeom>
              <a:avLst/>
              <a:gdLst/>
              <a:ahLst/>
              <a:cxnLst>
                <a:cxn ang="0">
                  <a:pos x="0" y="0"/>
                </a:cxn>
                <a:cxn ang="0">
                  <a:pos x="0" y="3090"/>
                </a:cxn>
                <a:cxn ang="0">
                  <a:pos x="3090" y="3090"/>
                </a:cxn>
                <a:cxn ang="0">
                  <a:pos x="3090" y="618"/>
                </a:cxn>
                <a:cxn ang="0">
                  <a:pos x="2472" y="0"/>
                </a:cxn>
                <a:cxn ang="0">
                  <a:pos x="0" y="0"/>
                </a:cxn>
              </a:cxnLst>
              <a:rect l="0" t="0" r="r" b="b"/>
              <a:pathLst>
                <a:path w="3090" h="3090">
                  <a:moveTo>
                    <a:pt x="0" y="0"/>
                  </a:moveTo>
                  <a:cubicBezTo>
                    <a:pt x="0" y="3090"/>
                    <a:pt x="0" y="3090"/>
                    <a:pt x="0" y="3090"/>
                  </a:cubicBezTo>
                  <a:cubicBezTo>
                    <a:pt x="3090" y="3090"/>
                    <a:pt x="3090" y="3090"/>
                    <a:pt x="3090" y="3090"/>
                  </a:cubicBezTo>
                  <a:cubicBezTo>
                    <a:pt x="3090" y="618"/>
                    <a:pt x="3090" y="618"/>
                    <a:pt x="3090" y="618"/>
                  </a:cubicBezTo>
                  <a:cubicBezTo>
                    <a:pt x="3090" y="618"/>
                    <a:pt x="3090" y="0"/>
                    <a:pt x="2472" y="0"/>
                  </a:cubicBezTo>
                  <a:lnTo>
                    <a:pt x="0" y="0"/>
                  </a:lnTo>
                  <a:close/>
                </a:path>
              </a:pathLst>
            </a:custGeom>
            <a:solidFill>
              <a:srgbClr val="0099CC"/>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Freeform 10"/>
            <p:cNvSpPr>
              <a:spLocks noEditPoints="1"/>
            </p:cNvSpPr>
            <p:nvPr/>
          </p:nvSpPr>
          <p:spPr bwMode="auto">
            <a:xfrm>
              <a:off x="4895" y="551"/>
              <a:ext cx="289" cy="50"/>
            </a:xfrm>
            <a:custGeom>
              <a:avLst/>
              <a:gdLst/>
              <a:ahLst/>
              <a:cxnLst>
                <a:cxn ang="0">
                  <a:pos x="1446" y="6"/>
                </a:cxn>
                <a:cxn ang="0">
                  <a:pos x="1404" y="243"/>
                </a:cxn>
                <a:cxn ang="0">
                  <a:pos x="1360" y="243"/>
                </a:cxn>
                <a:cxn ang="0">
                  <a:pos x="1276" y="207"/>
                </a:cxn>
                <a:cxn ang="0">
                  <a:pos x="1347" y="139"/>
                </a:cxn>
                <a:cxn ang="0">
                  <a:pos x="1276" y="104"/>
                </a:cxn>
                <a:cxn ang="0">
                  <a:pos x="1355" y="42"/>
                </a:cxn>
                <a:cxn ang="0">
                  <a:pos x="1234" y="6"/>
                </a:cxn>
                <a:cxn ang="0">
                  <a:pos x="1360" y="243"/>
                </a:cxn>
                <a:cxn ang="0">
                  <a:pos x="1174" y="6"/>
                </a:cxn>
                <a:cxn ang="0">
                  <a:pos x="1132" y="104"/>
                </a:cxn>
                <a:cxn ang="0">
                  <a:pos x="1037" y="6"/>
                </a:cxn>
                <a:cxn ang="0">
                  <a:pos x="995" y="243"/>
                </a:cxn>
                <a:cxn ang="0">
                  <a:pos x="1037" y="139"/>
                </a:cxn>
                <a:cxn ang="0">
                  <a:pos x="1132" y="243"/>
                </a:cxn>
                <a:cxn ang="0">
                  <a:pos x="943" y="15"/>
                </a:cxn>
                <a:cxn ang="0">
                  <a:pos x="752" y="128"/>
                </a:cxn>
                <a:cxn ang="0">
                  <a:pos x="942" y="234"/>
                </a:cxn>
                <a:cxn ang="0">
                  <a:pos x="901" y="125"/>
                </a:cxn>
                <a:cxn ang="0">
                  <a:pos x="873" y="209"/>
                </a:cxn>
                <a:cxn ang="0">
                  <a:pos x="876" y="39"/>
                </a:cxn>
                <a:cxn ang="0">
                  <a:pos x="943" y="15"/>
                </a:cxn>
                <a:cxn ang="0">
                  <a:pos x="705" y="6"/>
                </a:cxn>
                <a:cxn ang="0">
                  <a:pos x="663" y="243"/>
                </a:cxn>
                <a:cxn ang="0">
                  <a:pos x="630" y="243"/>
                </a:cxn>
                <a:cxn ang="0">
                  <a:pos x="543" y="207"/>
                </a:cxn>
                <a:cxn ang="0">
                  <a:pos x="501" y="6"/>
                </a:cxn>
                <a:cxn ang="0">
                  <a:pos x="630" y="243"/>
                </a:cxn>
                <a:cxn ang="0">
                  <a:pos x="441" y="6"/>
                </a:cxn>
                <a:cxn ang="0">
                  <a:pos x="399" y="243"/>
                </a:cxn>
                <a:cxn ang="0">
                  <a:pos x="355" y="243"/>
                </a:cxn>
                <a:cxn ang="0">
                  <a:pos x="271" y="207"/>
                </a:cxn>
                <a:cxn ang="0">
                  <a:pos x="342" y="139"/>
                </a:cxn>
                <a:cxn ang="0">
                  <a:pos x="271" y="104"/>
                </a:cxn>
                <a:cxn ang="0">
                  <a:pos x="350" y="42"/>
                </a:cxn>
                <a:cxn ang="0">
                  <a:pos x="229" y="6"/>
                </a:cxn>
                <a:cxn ang="0">
                  <a:pos x="355" y="243"/>
                </a:cxn>
                <a:cxn ang="0">
                  <a:pos x="149" y="6"/>
                </a:cxn>
                <a:cxn ang="0">
                  <a:pos x="95" y="187"/>
                </a:cxn>
                <a:cxn ang="0">
                  <a:pos x="0" y="11"/>
                </a:cxn>
                <a:cxn ang="0">
                  <a:pos x="117" y="243"/>
                </a:cxn>
              </a:cxnLst>
              <a:rect l="0" t="0" r="r" b="b"/>
              <a:pathLst>
                <a:path w="1446" h="247">
                  <a:moveTo>
                    <a:pt x="1446" y="243"/>
                  </a:moveTo>
                  <a:cubicBezTo>
                    <a:pt x="1446" y="6"/>
                    <a:pt x="1446" y="6"/>
                    <a:pt x="1446" y="6"/>
                  </a:cubicBezTo>
                  <a:cubicBezTo>
                    <a:pt x="1404" y="6"/>
                    <a:pt x="1404" y="6"/>
                    <a:pt x="1404" y="6"/>
                  </a:cubicBezTo>
                  <a:cubicBezTo>
                    <a:pt x="1404" y="243"/>
                    <a:pt x="1404" y="243"/>
                    <a:pt x="1404" y="243"/>
                  </a:cubicBezTo>
                  <a:lnTo>
                    <a:pt x="1446" y="243"/>
                  </a:lnTo>
                  <a:close/>
                  <a:moveTo>
                    <a:pt x="1360" y="243"/>
                  </a:moveTo>
                  <a:cubicBezTo>
                    <a:pt x="1360" y="207"/>
                    <a:pt x="1360" y="207"/>
                    <a:pt x="1360" y="207"/>
                  </a:cubicBezTo>
                  <a:cubicBezTo>
                    <a:pt x="1276" y="207"/>
                    <a:pt x="1276" y="207"/>
                    <a:pt x="1276" y="207"/>
                  </a:cubicBezTo>
                  <a:cubicBezTo>
                    <a:pt x="1276" y="139"/>
                    <a:pt x="1276" y="139"/>
                    <a:pt x="1276" y="139"/>
                  </a:cubicBezTo>
                  <a:cubicBezTo>
                    <a:pt x="1347" y="139"/>
                    <a:pt x="1347" y="139"/>
                    <a:pt x="1347" y="139"/>
                  </a:cubicBezTo>
                  <a:cubicBezTo>
                    <a:pt x="1347" y="104"/>
                    <a:pt x="1347" y="104"/>
                    <a:pt x="1347" y="104"/>
                  </a:cubicBezTo>
                  <a:cubicBezTo>
                    <a:pt x="1276" y="104"/>
                    <a:pt x="1276" y="104"/>
                    <a:pt x="1276" y="104"/>
                  </a:cubicBezTo>
                  <a:cubicBezTo>
                    <a:pt x="1276" y="42"/>
                    <a:pt x="1276" y="42"/>
                    <a:pt x="1276" y="42"/>
                  </a:cubicBezTo>
                  <a:cubicBezTo>
                    <a:pt x="1355" y="42"/>
                    <a:pt x="1355" y="42"/>
                    <a:pt x="1355" y="42"/>
                  </a:cubicBezTo>
                  <a:cubicBezTo>
                    <a:pt x="1355" y="6"/>
                    <a:pt x="1355" y="6"/>
                    <a:pt x="1355" y="6"/>
                  </a:cubicBezTo>
                  <a:cubicBezTo>
                    <a:pt x="1234" y="6"/>
                    <a:pt x="1234" y="6"/>
                    <a:pt x="1234" y="6"/>
                  </a:cubicBezTo>
                  <a:cubicBezTo>
                    <a:pt x="1234" y="243"/>
                    <a:pt x="1234" y="243"/>
                    <a:pt x="1234" y="243"/>
                  </a:cubicBezTo>
                  <a:lnTo>
                    <a:pt x="1360" y="243"/>
                  </a:lnTo>
                  <a:close/>
                  <a:moveTo>
                    <a:pt x="1174" y="243"/>
                  </a:moveTo>
                  <a:cubicBezTo>
                    <a:pt x="1174" y="6"/>
                    <a:pt x="1174" y="6"/>
                    <a:pt x="1174" y="6"/>
                  </a:cubicBezTo>
                  <a:cubicBezTo>
                    <a:pt x="1132" y="6"/>
                    <a:pt x="1132" y="6"/>
                    <a:pt x="1132" y="6"/>
                  </a:cubicBezTo>
                  <a:cubicBezTo>
                    <a:pt x="1132" y="104"/>
                    <a:pt x="1132" y="104"/>
                    <a:pt x="1132" y="104"/>
                  </a:cubicBezTo>
                  <a:cubicBezTo>
                    <a:pt x="1037" y="104"/>
                    <a:pt x="1037" y="104"/>
                    <a:pt x="1037" y="104"/>
                  </a:cubicBezTo>
                  <a:cubicBezTo>
                    <a:pt x="1037" y="6"/>
                    <a:pt x="1037" y="6"/>
                    <a:pt x="1037" y="6"/>
                  </a:cubicBezTo>
                  <a:cubicBezTo>
                    <a:pt x="995" y="6"/>
                    <a:pt x="995" y="6"/>
                    <a:pt x="995" y="6"/>
                  </a:cubicBezTo>
                  <a:cubicBezTo>
                    <a:pt x="995" y="243"/>
                    <a:pt x="995" y="243"/>
                    <a:pt x="995" y="243"/>
                  </a:cubicBezTo>
                  <a:cubicBezTo>
                    <a:pt x="1037" y="243"/>
                    <a:pt x="1037" y="243"/>
                    <a:pt x="1037" y="243"/>
                  </a:cubicBezTo>
                  <a:cubicBezTo>
                    <a:pt x="1037" y="139"/>
                    <a:pt x="1037" y="139"/>
                    <a:pt x="1037" y="139"/>
                  </a:cubicBezTo>
                  <a:cubicBezTo>
                    <a:pt x="1132" y="139"/>
                    <a:pt x="1132" y="139"/>
                    <a:pt x="1132" y="139"/>
                  </a:cubicBezTo>
                  <a:cubicBezTo>
                    <a:pt x="1132" y="243"/>
                    <a:pt x="1132" y="243"/>
                    <a:pt x="1132" y="243"/>
                  </a:cubicBezTo>
                  <a:lnTo>
                    <a:pt x="1174" y="243"/>
                  </a:lnTo>
                  <a:close/>
                  <a:moveTo>
                    <a:pt x="943" y="15"/>
                  </a:moveTo>
                  <a:cubicBezTo>
                    <a:pt x="923" y="6"/>
                    <a:pt x="904" y="2"/>
                    <a:pt x="877" y="2"/>
                  </a:cubicBezTo>
                  <a:cubicBezTo>
                    <a:pt x="806" y="2"/>
                    <a:pt x="752" y="48"/>
                    <a:pt x="752" y="128"/>
                  </a:cubicBezTo>
                  <a:cubicBezTo>
                    <a:pt x="752" y="203"/>
                    <a:pt x="797" y="247"/>
                    <a:pt x="859" y="247"/>
                  </a:cubicBezTo>
                  <a:cubicBezTo>
                    <a:pt x="903" y="247"/>
                    <a:pt x="930" y="238"/>
                    <a:pt x="942" y="234"/>
                  </a:cubicBezTo>
                  <a:cubicBezTo>
                    <a:pt x="942" y="125"/>
                    <a:pt x="942" y="125"/>
                    <a:pt x="942" y="125"/>
                  </a:cubicBezTo>
                  <a:cubicBezTo>
                    <a:pt x="901" y="125"/>
                    <a:pt x="901" y="125"/>
                    <a:pt x="901" y="125"/>
                  </a:cubicBezTo>
                  <a:cubicBezTo>
                    <a:pt x="901" y="206"/>
                    <a:pt x="901" y="206"/>
                    <a:pt x="901" y="206"/>
                  </a:cubicBezTo>
                  <a:cubicBezTo>
                    <a:pt x="899" y="206"/>
                    <a:pt x="886" y="209"/>
                    <a:pt x="873" y="209"/>
                  </a:cubicBezTo>
                  <a:cubicBezTo>
                    <a:pt x="820" y="209"/>
                    <a:pt x="796" y="180"/>
                    <a:pt x="796" y="121"/>
                  </a:cubicBezTo>
                  <a:cubicBezTo>
                    <a:pt x="796" y="68"/>
                    <a:pt x="831" y="39"/>
                    <a:pt x="876" y="39"/>
                  </a:cubicBezTo>
                  <a:cubicBezTo>
                    <a:pt x="898" y="39"/>
                    <a:pt x="913" y="44"/>
                    <a:pt x="929" y="51"/>
                  </a:cubicBezTo>
                  <a:lnTo>
                    <a:pt x="943" y="15"/>
                  </a:lnTo>
                  <a:close/>
                  <a:moveTo>
                    <a:pt x="705" y="243"/>
                  </a:moveTo>
                  <a:cubicBezTo>
                    <a:pt x="705" y="6"/>
                    <a:pt x="705" y="6"/>
                    <a:pt x="705" y="6"/>
                  </a:cubicBezTo>
                  <a:cubicBezTo>
                    <a:pt x="663" y="6"/>
                    <a:pt x="663" y="6"/>
                    <a:pt x="663" y="6"/>
                  </a:cubicBezTo>
                  <a:cubicBezTo>
                    <a:pt x="663" y="243"/>
                    <a:pt x="663" y="243"/>
                    <a:pt x="663" y="243"/>
                  </a:cubicBezTo>
                  <a:lnTo>
                    <a:pt x="705" y="243"/>
                  </a:lnTo>
                  <a:close/>
                  <a:moveTo>
                    <a:pt x="630" y="243"/>
                  </a:moveTo>
                  <a:cubicBezTo>
                    <a:pt x="630" y="207"/>
                    <a:pt x="630" y="207"/>
                    <a:pt x="630" y="207"/>
                  </a:cubicBezTo>
                  <a:cubicBezTo>
                    <a:pt x="543" y="207"/>
                    <a:pt x="543" y="207"/>
                    <a:pt x="543" y="207"/>
                  </a:cubicBezTo>
                  <a:cubicBezTo>
                    <a:pt x="543" y="6"/>
                    <a:pt x="543" y="6"/>
                    <a:pt x="543" y="6"/>
                  </a:cubicBezTo>
                  <a:cubicBezTo>
                    <a:pt x="501" y="6"/>
                    <a:pt x="501" y="6"/>
                    <a:pt x="501" y="6"/>
                  </a:cubicBezTo>
                  <a:cubicBezTo>
                    <a:pt x="501" y="243"/>
                    <a:pt x="501" y="243"/>
                    <a:pt x="501" y="243"/>
                  </a:cubicBezTo>
                  <a:lnTo>
                    <a:pt x="630" y="243"/>
                  </a:lnTo>
                  <a:close/>
                  <a:moveTo>
                    <a:pt x="441" y="243"/>
                  </a:moveTo>
                  <a:cubicBezTo>
                    <a:pt x="441" y="6"/>
                    <a:pt x="441" y="6"/>
                    <a:pt x="441" y="6"/>
                  </a:cubicBezTo>
                  <a:cubicBezTo>
                    <a:pt x="399" y="6"/>
                    <a:pt x="399" y="6"/>
                    <a:pt x="399" y="6"/>
                  </a:cubicBezTo>
                  <a:cubicBezTo>
                    <a:pt x="399" y="243"/>
                    <a:pt x="399" y="243"/>
                    <a:pt x="399" y="243"/>
                  </a:cubicBezTo>
                  <a:lnTo>
                    <a:pt x="441" y="243"/>
                  </a:lnTo>
                  <a:close/>
                  <a:moveTo>
                    <a:pt x="355" y="243"/>
                  </a:moveTo>
                  <a:cubicBezTo>
                    <a:pt x="355" y="207"/>
                    <a:pt x="355" y="207"/>
                    <a:pt x="355" y="207"/>
                  </a:cubicBezTo>
                  <a:cubicBezTo>
                    <a:pt x="271" y="207"/>
                    <a:pt x="271" y="207"/>
                    <a:pt x="271" y="207"/>
                  </a:cubicBezTo>
                  <a:cubicBezTo>
                    <a:pt x="271" y="139"/>
                    <a:pt x="271" y="139"/>
                    <a:pt x="271" y="139"/>
                  </a:cubicBezTo>
                  <a:cubicBezTo>
                    <a:pt x="342" y="139"/>
                    <a:pt x="342" y="139"/>
                    <a:pt x="342" y="139"/>
                  </a:cubicBezTo>
                  <a:cubicBezTo>
                    <a:pt x="342" y="104"/>
                    <a:pt x="342" y="104"/>
                    <a:pt x="342" y="104"/>
                  </a:cubicBezTo>
                  <a:cubicBezTo>
                    <a:pt x="271" y="104"/>
                    <a:pt x="271" y="104"/>
                    <a:pt x="271" y="104"/>
                  </a:cubicBezTo>
                  <a:cubicBezTo>
                    <a:pt x="271" y="42"/>
                    <a:pt x="271" y="42"/>
                    <a:pt x="271" y="42"/>
                  </a:cubicBezTo>
                  <a:cubicBezTo>
                    <a:pt x="350" y="42"/>
                    <a:pt x="350" y="42"/>
                    <a:pt x="350" y="42"/>
                  </a:cubicBezTo>
                  <a:cubicBezTo>
                    <a:pt x="350" y="6"/>
                    <a:pt x="350" y="6"/>
                    <a:pt x="350" y="6"/>
                  </a:cubicBezTo>
                  <a:cubicBezTo>
                    <a:pt x="229" y="6"/>
                    <a:pt x="229" y="6"/>
                    <a:pt x="229" y="6"/>
                  </a:cubicBezTo>
                  <a:cubicBezTo>
                    <a:pt x="229" y="243"/>
                    <a:pt x="229" y="243"/>
                    <a:pt x="229" y="243"/>
                  </a:cubicBezTo>
                  <a:lnTo>
                    <a:pt x="355" y="243"/>
                  </a:lnTo>
                  <a:close/>
                  <a:moveTo>
                    <a:pt x="192" y="6"/>
                  </a:moveTo>
                  <a:cubicBezTo>
                    <a:pt x="149" y="6"/>
                    <a:pt x="149" y="6"/>
                    <a:pt x="149" y="6"/>
                  </a:cubicBezTo>
                  <a:cubicBezTo>
                    <a:pt x="96" y="187"/>
                    <a:pt x="96" y="187"/>
                    <a:pt x="96" y="187"/>
                  </a:cubicBezTo>
                  <a:cubicBezTo>
                    <a:pt x="95" y="187"/>
                    <a:pt x="95" y="187"/>
                    <a:pt x="95" y="187"/>
                  </a:cubicBezTo>
                  <a:cubicBezTo>
                    <a:pt x="41" y="0"/>
                    <a:pt x="41" y="0"/>
                    <a:pt x="41" y="0"/>
                  </a:cubicBezTo>
                  <a:cubicBezTo>
                    <a:pt x="0" y="11"/>
                    <a:pt x="0" y="11"/>
                    <a:pt x="0" y="11"/>
                  </a:cubicBezTo>
                  <a:cubicBezTo>
                    <a:pt x="73" y="243"/>
                    <a:pt x="73" y="243"/>
                    <a:pt x="73" y="243"/>
                  </a:cubicBezTo>
                  <a:cubicBezTo>
                    <a:pt x="117" y="243"/>
                    <a:pt x="117" y="243"/>
                    <a:pt x="117" y="243"/>
                  </a:cubicBezTo>
                  <a:lnTo>
                    <a:pt x="192"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5" name="Freeform 11"/>
            <p:cNvSpPr>
              <a:spLocks noEditPoints="1"/>
            </p:cNvSpPr>
            <p:nvPr/>
          </p:nvSpPr>
          <p:spPr bwMode="auto">
            <a:xfrm>
              <a:off x="5196" y="552"/>
              <a:ext cx="38" cy="48"/>
            </a:xfrm>
            <a:custGeom>
              <a:avLst/>
              <a:gdLst/>
              <a:ahLst/>
              <a:cxnLst>
                <a:cxn ang="0">
                  <a:pos x="147" y="110"/>
                </a:cxn>
                <a:cxn ang="0">
                  <a:pos x="61" y="201"/>
                </a:cxn>
                <a:cxn ang="0">
                  <a:pos x="42" y="201"/>
                </a:cxn>
                <a:cxn ang="0">
                  <a:pos x="42" y="36"/>
                </a:cxn>
                <a:cxn ang="0">
                  <a:pos x="67" y="35"/>
                </a:cxn>
                <a:cxn ang="0">
                  <a:pos x="147" y="110"/>
                </a:cxn>
                <a:cxn ang="0">
                  <a:pos x="190" y="106"/>
                </a:cxn>
                <a:cxn ang="0">
                  <a:pos x="70" y="0"/>
                </a:cxn>
                <a:cxn ang="0">
                  <a:pos x="0" y="4"/>
                </a:cxn>
                <a:cxn ang="0">
                  <a:pos x="0" y="239"/>
                </a:cxn>
                <a:cxn ang="0">
                  <a:pos x="52" y="239"/>
                </a:cxn>
                <a:cxn ang="0">
                  <a:pos x="190" y="106"/>
                </a:cxn>
              </a:cxnLst>
              <a:rect l="0" t="0" r="r" b="b"/>
              <a:pathLst>
                <a:path w="190" h="239">
                  <a:moveTo>
                    <a:pt x="147" y="110"/>
                  </a:moveTo>
                  <a:cubicBezTo>
                    <a:pt x="147" y="171"/>
                    <a:pt x="112" y="201"/>
                    <a:pt x="61" y="201"/>
                  </a:cubicBezTo>
                  <a:cubicBezTo>
                    <a:pt x="42" y="201"/>
                    <a:pt x="42" y="201"/>
                    <a:pt x="42" y="201"/>
                  </a:cubicBezTo>
                  <a:cubicBezTo>
                    <a:pt x="42" y="36"/>
                    <a:pt x="42" y="36"/>
                    <a:pt x="42" y="36"/>
                  </a:cubicBezTo>
                  <a:cubicBezTo>
                    <a:pt x="42" y="36"/>
                    <a:pt x="52" y="35"/>
                    <a:pt x="67" y="35"/>
                  </a:cubicBezTo>
                  <a:cubicBezTo>
                    <a:pt x="113" y="35"/>
                    <a:pt x="147" y="59"/>
                    <a:pt x="147" y="110"/>
                  </a:cubicBezTo>
                  <a:close/>
                  <a:moveTo>
                    <a:pt x="190" y="106"/>
                  </a:moveTo>
                  <a:cubicBezTo>
                    <a:pt x="190" y="36"/>
                    <a:pt x="143" y="0"/>
                    <a:pt x="70" y="0"/>
                  </a:cubicBezTo>
                  <a:cubicBezTo>
                    <a:pt x="34" y="0"/>
                    <a:pt x="0" y="4"/>
                    <a:pt x="0" y="4"/>
                  </a:cubicBezTo>
                  <a:cubicBezTo>
                    <a:pt x="0" y="239"/>
                    <a:pt x="0" y="239"/>
                    <a:pt x="0" y="239"/>
                  </a:cubicBezTo>
                  <a:cubicBezTo>
                    <a:pt x="52" y="239"/>
                    <a:pt x="52" y="239"/>
                    <a:pt x="52" y="239"/>
                  </a:cubicBezTo>
                  <a:cubicBezTo>
                    <a:pt x="137" y="239"/>
                    <a:pt x="190" y="191"/>
                    <a:pt x="190" y="10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6" name="Freeform 12"/>
            <p:cNvSpPr>
              <a:spLocks noEditPoints="1"/>
            </p:cNvSpPr>
            <p:nvPr/>
          </p:nvSpPr>
          <p:spPr bwMode="auto">
            <a:xfrm>
              <a:off x="4900" y="656"/>
              <a:ext cx="181" cy="50"/>
            </a:xfrm>
            <a:custGeom>
              <a:avLst/>
              <a:gdLst/>
              <a:ahLst/>
              <a:cxnLst>
                <a:cxn ang="0">
                  <a:pos x="846" y="70"/>
                </a:cxn>
                <a:cxn ang="0">
                  <a:pos x="789" y="115"/>
                </a:cxn>
                <a:cxn ang="0">
                  <a:pos x="785" y="115"/>
                </a:cxn>
                <a:cxn ang="0">
                  <a:pos x="785" y="34"/>
                </a:cxn>
                <a:cxn ang="0">
                  <a:pos x="802" y="33"/>
                </a:cxn>
                <a:cxn ang="0">
                  <a:pos x="846" y="70"/>
                </a:cxn>
                <a:cxn ang="0">
                  <a:pos x="905" y="230"/>
                </a:cxn>
                <a:cxn ang="0">
                  <a:pos x="842" y="130"/>
                </a:cxn>
                <a:cxn ang="0">
                  <a:pos x="886" y="64"/>
                </a:cxn>
                <a:cxn ang="0">
                  <a:pos x="806" y="2"/>
                </a:cxn>
                <a:cxn ang="0">
                  <a:pos x="744" y="6"/>
                </a:cxn>
                <a:cxn ang="0">
                  <a:pos x="744" y="241"/>
                </a:cxn>
                <a:cxn ang="0">
                  <a:pos x="785" y="241"/>
                </a:cxn>
                <a:cxn ang="0">
                  <a:pos x="785" y="144"/>
                </a:cxn>
                <a:cxn ang="0">
                  <a:pos x="790" y="144"/>
                </a:cxn>
                <a:cxn ang="0">
                  <a:pos x="806" y="143"/>
                </a:cxn>
                <a:cxn ang="0">
                  <a:pos x="867" y="247"/>
                </a:cxn>
                <a:cxn ang="0">
                  <a:pos x="905" y="230"/>
                </a:cxn>
                <a:cxn ang="0">
                  <a:pos x="653" y="122"/>
                </a:cxn>
                <a:cxn ang="0">
                  <a:pos x="587" y="210"/>
                </a:cxn>
                <a:cxn ang="0">
                  <a:pos x="522" y="122"/>
                </a:cxn>
                <a:cxn ang="0">
                  <a:pos x="587" y="35"/>
                </a:cxn>
                <a:cxn ang="0">
                  <a:pos x="653" y="122"/>
                </a:cxn>
                <a:cxn ang="0">
                  <a:pos x="697" y="122"/>
                </a:cxn>
                <a:cxn ang="0">
                  <a:pos x="587" y="0"/>
                </a:cxn>
                <a:cxn ang="0">
                  <a:pos x="477" y="122"/>
                </a:cxn>
                <a:cxn ang="0">
                  <a:pos x="587" y="245"/>
                </a:cxn>
                <a:cxn ang="0">
                  <a:pos x="697" y="122"/>
                </a:cxn>
                <a:cxn ang="0">
                  <a:pos x="400" y="122"/>
                </a:cxn>
                <a:cxn ang="0">
                  <a:pos x="334" y="210"/>
                </a:cxn>
                <a:cxn ang="0">
                  <a:pos x="269" y="122"/>
                </a:cxn>
                <a:cxn ang="0">
                  <a:pos x="334" y="35"/>
                </a:cxn>
                <a:cxn ang="0">
                  <a:pos x="400" y="122"/>
                </a:cxn>
                <a:cxn ang="0">
                  <a:pos x="444" y="122"/>
                </a:cxn>
                <a:cxn ang="0">
                  <a:pos x="334" y="0"/>
                </a:cxn>
                <a:cxn ang="0">
                  <a:pos x="224" y="122"/>
                </a:cxn>
                <a:cxn ang="0">
                  <a:pos x="334" y="245"/>
                </a:cxn>
                <a:cxn ang="0">
                  <a:pos x="444" y="122"/>
                </a:cxn>
                <a:cxn ang="0">
                  <a:pos x="147" y="112"/>
                </a:cxn>
                <a:cxn ang="0">
                  <a:pos x="61" y="203"/>
                </a:cxn>
                <a:cxn ang="0">
                  <a:pos x="42" y="203"/>
                </a:cxn>
                <a:cxn ang="0">
                  <a:pos x="42" y="38"/>
                </a:cxn>
                <a:cxn ang="0">
                  <a:pos x="67" y="37"/>
                </a:cxn>
                <a:cxn ang="0">
                  <a:pos x="147" y="112"/>
                </a:cxn>
                <a:cxn ang="0">
                  <a:pos x="191" y="108"/>
                </a:cxn>
                <a:cxn ang="0">
                  <a:pos x="70" y="2"/>
                </a:cxn>
                <a:cxn ang="0">
                  <a:pos x="0" y="6"/>
                </a:cxn>
                <a:cxn ang="0">
                  <a:pos x="0" y="241"/>
                </a:cxn>
                <a:cxn ang="0">
                  <a:pos x="52" y="241"/>
                </a:cxn>
                <a:cxn ang="0">
                  <a:pos x="191" y="108"/>
                </a:cxn>
              </a:cxnLst>
              <a:rect l="0" t="0" r="r" b="b"/>
              <a:pathLst>
                <a:path w="905" h="247">
                  <a:moveTo>
                    <a:pt x="846" y="70"/>
                  </a:moveTo>
                  <a:cubicBezTo>
                    <a:pt x="846" y="102"/>
                    <a:pt x="818" y="115"/>
                    <a:pt x="789" y="115"/>
                  </a:cubicBezTo>
                  <a:cubicBezTo>
                    <a:pt x="785" y="115"/>
                    <a:pt x="785" y="115"/>
                    <a:pt x="785" y="115"/>
                  </a:cubicBezTo>
                  <a:cubicBezTo>
                    <a:pt x="785" y="34"/>
                    <a:pt x="785" y="34"/>
                    <a:pt x="785" y="34"/>
                  </a:cubicBezTo>
                  <a:cubicBezTo>
                    <a:pt x="785" y="34"/>
                    <a:pt x="793" y="33"/>
                    <a:pt x="802" y="33"/>
                  </a:cubicBezTo>
                  <a:cubicBezTo>
                    <a:pt x="827" y="33"/>
                    <a:pt x="846" y="43"/>
                    <a:pt x="846" y="70"/>
                  </a:cubicBezTo>
                  <a:close/>
                  <a:moveTo>
                    <a:pt x="905" y="230"/>
                  </a:moveTo>
                  <a:cubicBezTo>
                    <a:pt x="842" y="130"/>
                    <a:pt x="842" y="130"/>
                    <a:pt x="842" y="130"/>
                  </a:cubicBezTo>
                  <a:cubicBezTo>
                    <a:pt x="867" y="117"/>
                    <a:pt x="886" y="96"/>
                    <a:pt x="886" y="64"/>
                  </a:cubicBezTo>
                  <a:cubicBezTo>
                    <a:pt x="886" y="24"/>
                    <a:pt x="855" y="2"/>
                    <a:pt x="806" y="2"/>
                  </a:cubicBezTo>
                  <a:cubicBezTo>
                    <a:pt x="775" y="2"/>
                    <a:pt x="744" y="6"/>
                    <a:pt x="744" y="6"/>
                  </a:cubicBezTo>
                  <a:cubicBezTo>
                    <a:pt x="744" y="241"/>
                    <a:pt x="744" y="241"/>
                    <a:pt x="744" y="241"/>
                  </a:cubicBezTo>
                  <a:cubicBezTo>
                    <a:pt x="785" y="241"/>
                    <a:pt x="785" y="241"/>
                    <a:pt x="785" y="241"/>
                  </a:cubicBezTo>
                  <a:cubicBezTo>
                    <a:pt x="785" y="144"/>
                    <a:pt x="785" y="144"/>
                    <a:pt x="785" y="144"/>
                  </a:cubicBezTo>
                  <a:cubicBezTo>
                    <a:pt x="790" y="144"/>
                    <a:pt x="790" y="144"/>
                    <a:pt x="790" y="144"/>
                  </a:cubicBezTo>
                  <a:cubicBezTo>
                    <a:pt x="795" y="144"/>
                    <a:pt x="800" y="143"/>
                    <a:pt x="806" y="143"/>
                  </a:cubicBezTo>
                  <a:cubicBezTo>
                    <a:pt x="867" y="247"/>
                    <a:pt x="867" y="247"/>
                    <a:pt x="867" y="247"/>
                  </a:cubicBezTo>
                  <a:lnTo>
                    <a:pt x="905" y="230"/>
                  </a:lnTo>
                  <a:close/>
                  <a:moveTo>
                    <a:pt x="653" y="122"/>
                  </a:moveTo>
                  <a:cubicBezTo>
                    <a:pt x="653" y="175"/>
                    <a:pt x="632" y="210"/>
                    <a:pt x="587" y="210"/>
                  </a:cubicBezTo>
                  <a:cubicBezTo>
                    <a:pt x="543" y="210"/>
                    <a:pt x="522" y="176"/>
                    <a:pt x="522" y="122"/>
                  </a:cubicBezTo>
                  <a:cubicBezTo>
                    <a:pt x="522" y="70"/>
                    <a:pt x="543" y="35"/>
                    <a:pt x="587" y="35"/>
                  </a:cubicBezTo>
                  <a:cubicBezTo>
                    <a:pt x="633" y="35"/>
                    <a:pt x="653" y="69"/>
                    <a:pt x="653" y="122"/>
                  </a:cubicBezTo>
                  <a:close/>
                  <a:moveTo>
                    <a:pt x="697" y="122"/>
                  </a:moveTo>
                  <a:cubicBezTo>
                    <a:pt x="697" y="60"/>
                    <a:pt x="670" y="0"/>
                    <a:pt x="587" y="0"/>
                  </a:cubicBezTo>
                  <a:cubicBezTo>
                    <a:pt x="506" y="0"/>
                    <a:pt x="477" y="61"/>
                    <a:pt x="477" y="122"/>
                  </a:cubicBezTo>
                  <a:cubicBezTo>
                    <a:pt x="477" y="184"/>
                    <a:pt x="505" y="245"/>
                    <a:pt x="587" y="245"/>
                  </a:cubicBezTo>
                  <a:cubicBezTo>
                    <a:pt x="669" y="245"/>
                    <a:pt x="697" y="183"/>
                    <a:pt x="697" y="122"/>
                  </a:cubicBezTo>
                  <a:close/>
                  <a:moveTo>
                    <a:pt x="400" y="122"/>
                  </a:moveTo>
                  <a:cubicBezTo>
                    <a:pt x="400" y="175"/>
                    <a:pt x="379" y="210"/>
                    <a:pt x="334" y="210"/>
                  </a:cubicBezTo>
                  <a:cubicBezTo>
                    <a:pt x="289" y="210"/>
                    <a:pt x="269" y="176"/>
                    <a:pt x="269" y="122"/>
                  </a:cubicBezTo>
                  <a:cubicBezTo>
                    <a:pt x="269" y="70"/>
                    <a:pt x="290" y="35"/>
                    <a:pt x="334" y="35"/>
                  </a:cubicBezTo>
                  <a:cubicBezTo>
                    <a:pt x="380" y="35"/>
                    <a:pt x="400" y="69"/>
                    <a:pt x="400" y="122"/>
                  </a:cubicBezTo>
                  <a:close/>
                  <a:moveTo>
                    <a:pt x="444" y="122"/>
                  </a:moveTo>
                  <a:cubicBezTo>
                    <a:pt x="444" y="60"/>
                    <a:pt x="417" y="0"/>
                    <a:pt x="334" y="0"/>
                  </a:cubicBezTo>
                  <a:cubicBezTo>
                    <a:pt x="253" y="0"/>
                    <a:pt x="224" y="61"/>
                    <a:pt x="224" y="122"/>
                  </a:cubicBezTo>
                  <a:cubicBezTo>
                    <a:pt x="224" y="184"/>
                    <a:pt x="252" y="245"/>
                    <a:pt x="334" y="245"/>
                  </a:cubicBezTo>
                  <a:cubicBezTo>
                    <a:pt x="415" y="245"/>
                    <a:pt x="444" y="183"/>
                    <a:pt x="444" y="122"/>
                  </a:cubicBezTo>
                  <a:close/>
                  <a:moveTo>
                    <a:pt x="147" y="112"/>
                  </a:moveTo>
                  <a:cubicBezTo>
                    <a:pt x="147" y="173"/>
                    <a:pt x="112" y="203"/>
                    <a:pt x="61" y="203"/>
                  </a:cubicBezTo>
                  <a:cubicBezTo>
                    <a:pt x="42" y="203"/>
                    <a:pt x="42" y="203"/>
                    <a:pt x="42" y="203"/>
                  </a:cubicBezTo>
                  <a:cubicBezTo>
                    <a:pt x="42" y="38"/>
                    <a:pt x="42" y="38"/>
                    <a:pt x="42" y="38"/>
                  </a:cubicBezTo>
                  <a:cubicBezTo>
                    <a:pt x="42" y="38"/>
                    <a:pt x="53" y="37"/>
                    <a:pt x="67" y="37"/>
                  </a:cubicBezTo>
                  <a:cubicBezTo>
                    <a:pt x="114" y="37"/>
                    <a:pt x="147" y="61"/>
                    <a:pt x="147" y="112"/>
                  </a:cubicBezTo>
                  <a:close/>
                  <a:moveTo>
                    <a:pt x="191" y="108"/>
                  </a:moveTo>
                  <a:cubicBezTo>
                    <a:pt x="191" y="38"/>
                    <a:pt x="143" y="2"/>
                    <a:pt x="70" y="2"/>
                  </a:cubicBezTo>
                  <a:cubicBezTo>
                    <a:pt x="34" y="2"/>
                    <a:pt x="0" y="6"/>
                    <a:pt x="0" y="6"/>
                  </a:cubicBezTo>
                  <a:cubicBezTo>
                    <a:pt x="0" y="241"/>
                    <a:pt x="0" y="241"/>
                    <a:pt x="0" y="241"/>
                  </a:cubicBezTo>
                  <a:cubicBezTo>
                    <a:pt x="52" y="241"/>
                    <a:pt x="52" y="241"/>
                    <a:pt x="52" y="241"/>
                  </a:cubicBezTo>
                  <a:cubicBezTo>
                    <a:pt x="137" y="241"/>
                    <a:pt x="191" y="194"/>
                    <a:pt x="191" y="10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Freeform 13"/>
            <p:cNvSpPr>
              <a:spLocks noEditPoints="1"/>
            </p:cNvSpPr>
            <p:nvPr/>
          </p:nvSpPr>
          <p:spPr bwMode="auto">
            <a:xfrm>
              <a:off x="4897" y="761"/>
              <a:ext cx="471" cy="50"/>
            </a:xfrm>
            <a:custGeom>
              <a:avLst/>
              <a:gdLst/>
              <a:ahLst/>
              <a:cxnLst>
                <a:cxn ang="0">
                  <a:pos x="2316" y="4"/>
                </a:cxn>
                <a:cxn ang="0">
                  <a:pos x="2216" y="4"/>
                </a:cxn>
                <a:cxn ang="0">
                  <a:pos x="2216" y="241"/>
                </a:cxn>
                <a:cxn ang="0">
                  <a:pos x="2320" y="245"/>
                </a:cxn>
                <a:cxn ang="0">
                  <a:pos x="2134" y="205"/>
                </a:cxn>
                <a:cxn ang="0">
                  <a:pos x="2121" y="137"/>
                </a:cxn>
                <a:cxn ang="0">
                  <a:pos x="2049" y="40"/>
                </a:cxn>
                <a:cxn ang="0">
                  <a:pos x="2008" y="4"/>
                </a:cxn>
                <a:cxn ang="0">
                  <a:pos x="1830" y="241"/>
                </a:cxn>
                <a:cxn ang="0">
                  <a:pos x="1788" y="241"/>
                </a:cxn>
                <a:cxn ang="0">
                  <a:pos x="1878" y="115"/>
                </a:cxn>
                <a:cxn ang="0">
                  <a:pos x="1830" y="120"/>
                </a:cxn>
                <a:cxn ang="0">
                  <a:pos x="1692" y="70"/>
                </a:cxn>
                <a:cxn ang="0">
                  <a:pos x="1632" y="34"/>
                </a:cxn>
                <a:cxn ang="0">
                  <a:pos x="1752" y="231"/>
                </a:cxn>
                <a:cxn ang="0">
                  <a:pos x="1653" y="2"/>
                </a:cxn>
                <a:cxn ang="0">
                  <a:pos x="1632" y="241"/>
                </a:cxn>
                <a:cxn ang="0">
                  <a:pos x="1653" y="143"/>
                </a:cxn>
                <a:cxn ang="0">
                  <a:pos x="1546" y="241"/>
                </a:cxn>
                <a:cxn ang="0">
                  <a:pos x="1462" y="137"/>
                </a:cxn>
                <a:cxn ang="0">
                  <a:pos x="1462" y="103"/>
                </a:cxn>
                <a:cxn ang="0">
                  <a:pos x="1542" y="4"/>
                </a:cxn>
                <a:cxn ang="0">
                  <a:pos x="1546" y="241"/>
                </a:cxn>
                <a:cxn ang="0">
                  <a:pos x="1309" y="174"/>
                </a:cxn>
                <a:cxn ang="0">
                  <a:pos x="1216" y="4"/>
                </a:cxn>
                <a:cxn ang="0">
                  <a:pos x="1134" y="0"/>
                </a:cxn>
                <a:cxn ang="0">
                  <a:pos x="1183" y="241"/>
                </a:cxn>
                <a:cxn ang="0">
                  <a:pos x="1289" y="241"/>
                </a:cxn>
                <a:cxn ang="0">
                  <a:pos x="1053" y="238"/>
                </a:cxn>
                <a:cxn ang="0">
                  <a:pos x="1017" y="169"/>
                </a:cxn>
                <a:cxn ang="0">
                  <a:pos x="876" y="4"/>
                </a:cxn>
                <a:cxn ang="0">
                  <a:pos x="913" y="74"/>
                </a:cxn>
                <a:cxn ang="0">
                  <a:pos x="1053" y="238"/>
                </a:cxn>
                <a:cxn ang="0">
                  <a:pos x="748" y="205"/>
                </a:cxn>
                <a:cxn ang="0">
                  <a:pos x="819" y="103"/>
                </a:cxn>
                <a:cxn ang="0">
                  <a:pos x="827" y="40"/>
                </a:cxn>
                <a:cxn ang="0">
                  <a:pos x="706" y="241"/>
                </a:cxn>
                <a:cxn ang="0">
                  <a:pos x="637" y="4"/>
                </a:cxn>
                <a:cxn ang="0">
                  <a:pos x="525" y="187"/>
                </a:cxn>
                <a:cxn ang="0">
                  <a:pos x="399" y="241"/>
                </a:cxn>
                <a:cxn ang="0">
                  <a:pos x="444" y="73"/>
                </a:cxn>
                <a:cxn ang="0">
                  <a:pos x="604" y="72"/>
                </a:cxn>
                <a:cxn ang="0">
                  <a:pos x="651" y="240"/>
                </a:cxn>
                <a:cxn ang="0">
                  <a:pos x="270" y="46"/>
                </a:cxn>
                <a:cxn ang="0">
                  <a:pos x="369" y="236"/>
                </a:cxn>
                <a:cxn ang="0">
                  <a:pos x="169" y="241"/>
                </a:cxn>
                <a:cxn ang="0">
                  <a:pos x="305" y="169"/>
                </a:cxn>
                <a:cxn ang="0">
                  <a:pos x="148" y="170"/>
                </a:cxn>
                <a:cxn ang="0">
                  <a:pos x="41" y="65"/>
                </a:cxn>
                <a:cxn ang="0">
                  <a:pos x="139" y="13"/>
                </a:cxn>
                <a:cxn ang="0">
                  <a:pos x="44" y="130"/>
                </a:cxn>
                <a:cxn ang="0">
                  <a:pos x="66" y="209"/>
                </a:cxn>
                <a:cxn ang="0">
                  <a:pos x="70" y="245"/>
                </a:cxn>
              </a:cxnLst>
              <a:rect l="0" t="0" r="r" b="b"/>
              <a:pathLst>
                <a:path w="2355" h="250">
                  <a:moveTo>
                    <a:pt x="2355" y="238"/>
                  </a:moveTo>
                  <a:cubicBezTo>
                    <a:pt x="2355" y="4"/>
                    <a:pt x="2355" y="4"/>
                    <a:pt x="2355" y="4"/>
                  </a:cubicBezTo>
                  <a:cubicBezTo>
                    <a:pt x="2316" y="4"/>
                    <a:pt x="2316" y="4"/>
                    <a:pt x="2316" y="4"/>
                  </a:cubicBezTo>
                  <a:cubicBezTo>
                    <a:pt x="2318" y="169"/>
                    <a:pt x="2318" y="169"/>
                    <a:pt x="2318" y="169"/>
                  </a:cubicBezTo>
                  <a:cubicBezTo>
                    <a:pt x="2318" y="169"/>
                    <a:pt x="2318" y="169"/>
                    <a:pt x="2318" y="169"/>
                  </a:cubicBezTo>
                  <a:cubicBezTo>
                    <a:pt x="2216" y="4"/>
                    <a:pt x="2216" y="4"/>
                    <a:pt x="2216" y="4"/>
                  </a:cubicBezTo>
                  <a:cubicBezTo>
                    <a:pt x="2178" y="4"/>
                    <a:pt x="2178" y="4"/>
                    <a:pt x="2178" y="4"/>
                  </a:cubicBezTo>
                  <a:cubicBezTo>
                    <a:pt x="2178" y="241"/>
                    <a:pt x="2178" y="241"/>
                    <a:pt x="2178" y="241"/>
                  </a:cubicBezTo>
                  <a:cubicBezTo>
                    <a:pt x="2216" y="241"/>
                    <a:pt x="2216" y="241"/>
                    <a:pt x="2216" y="241"/>
                  </a:cubicBezTo>
                  <a:cubicBezTo>
                    <a:pt x="2215" y="74"/>
                    <a:pt x="2215" y="74"/>
                    <a:pt x="2215" y="74"/>
                  </a:cubicBezTo>
                  <a:cubicBezTo>
                    <a:pt x="2215" y="74"/>
                    <a:pt x="2215" y="74"/>
                    <a:pt x="2215" y="74"/>
                  </a:cubicBezTo>
                  <a:cubicBezTo>
                    <a:pt x="2320" y="245"/>
                    <a:pt x="2320" y="245"/>
                    <a:pt x="2320" y="245"/>
                  </a:cubicBezTo>
                  <a:lnTo>
                    <a:pt x="2355" y="238"/>
                  </a:lnTo>
                  <a:close/>
                  <a:moveTo>
                    <a:pt x="2134" y="241"/>
                  </a:moveTo>
                  <a:cubicBezTo>
                    <a:pt x="2134" y="205"/>
                    <a:pt x="2134" y="205"/>
                    <a:pt x="2134" y="205"/>
                  </a:cubicBezTo>
                  <a:cubicBezTo>
                    <a:pt x="2049" y="205"/>
                    <a:pt x="2049" y="205"/>
                    <a:pt x="2049" y="205"/>
                  </a:cubicBezTo>
                  <a:cubicBezTo>
                    <a:pt x="2049" y="137"/>
                    <a:pt x="2049" y="137"/>
                    <a:pt x="2049" y="137"/>
                  </a:cubicBezTo>
                  <a:cubicBezTo>
                    <a:pt x="2121" y="137"/>
                    <a:pt x="2121" y="137"/>
                    <a:pt x="2121" y="137"/>
                  </a:cubicBezTo>
                  <a:cubicBezTo>
                    <a:pt x="2121" y="103"/>
                    <a:pt x="2121" y="103"/>
                    <a:pt x="2121" y="103"/>
                  </a:cubicBezTo>
                  <a:cubicBezTo>
                    <a:pt x="2049" y="103"/>
                    <a:pt x="2049" y="103"/>
                    <a:pt x="2049" y="103"/>
                  </a:cubicBezTo>
                  <a:cubicBezTo>
                    <a:pt x="2049" y="40"/>
                    <a:pt x="2049" y="40"/>
                    <a:pt x="2049" y="40"/>
                  </a:cubicBezTo>
                  <a:cubicBezTo>
                    <a:pt x="2129" y="40"/>
                    <a:pt x="2129" y="40"/>
                    <a:pt x="2129" y="40"/>
                  </a:cubicBezTo>
                  <a:cubicBezTo>
                    <a:pt x="2129" y="4"/>
                    <a:pt x="2129" y="4"/>
                    <a:pt x="2129" y="4"/>
                  </a:cubicBezTo>
                  <a:cubicBezTo>
                    <a:pt x="2008" y="4"/>
                    <a:pt x="2008" y="4"/>
                    <a:pt x="2008" y="4"/>
                  </a:cubicBezTo>
                  <a:cubicBezTo>
                    <a:pt x="2008" y="241"/>
                    <a:pt x="2008" y="241"/>
                    <a:pt x="2008" y="241"/>
                  </a:cubicBezTo>
                  <a:lnTo>
                    <a:pt x="2134" y="241"/>
                  </a:lnTo>
                  <a:close/>
                  <a:moveTo>
                    <a:pt x="1830" y="241"/>
                  </a:moveTo>
                  <a:cubicBezTo>
                    <a:pt x="1830" y="4"/>
                    <a:pt x="1830" y="4"/>
                    <a:pt x="1830" y="4"/>
                  </a:cubicBezTo>
                  <a:cubicBezTo>
                    <a:pt x="1788" y="4"/>
                    <a:pt x="1788" y="4"/>
                    <a:pt x="1788" y="4"/>
                  </a:cubicBezTo>
                  <a:cubicBezTo>
                    <a:pt x="1788" y="241"/>
                    <a:pt x="1788" y="241"/>
                    <a:pt x="1788" y="241"/>
                  </a:cubicBezTo>
                  <a:lnTo>
                    <a:pt x="1830" y="241"/>
                  </a:lnTo>
                  <a:close/>
                  <a:moveTo>
                    <a:pt x="1973" y="227"/>
                  </a:moveTo>
                  <a:cubicBezTo>
                    <a:pt x="1878" y="115"/>
                    <a:pt x="1878" y="115"/>
                    <a:pt x="1878" y="115"/>
                  </a:cubicBezTo>
                  <a:cubicBezTo>
                    <a:pt x="1966" y="4"/>
                    <a:pt x="1966" y="4"/>
                    <a:pt x="1966" y="4"/>
                  </a:cubicBezTo>
                  <a:cubicBezTo>
                    <a:pt x="1920" y="4"/>
                    <a:pt x="1920" y="4"/>
                    <a:pt x="1920" y="4"/>
                  </a:cubicBezTo>
                  <a:cubicBezTo>
                    <a:pt x="1830" y="120"/>
                    <a:pt x="1830" y="120"/>
                    <a:pt x="1830" y="120"/>
                  </a:cubicBezTo>
                  <a:cubicBezTo>
                    <a:pt x="1938" y="250"/>
                    <a:pt x="1938" y="250"/>
                    <a:pt x="1938" y="250"/>
                  </a:cubicBezTo>
                  <a:lnTo>
                    <a:pt x="1973" y="227"/>
                  </a:lnTo>
                  <a:close/>
                  <a:moveTo>
                    <a:pt x="1692" y="70"/>
                  </a:moveTo>
                  <a:cubicBezTo>
                    <a:pt x="1692" y="103"/>
                    <a:pt x="1664" y="115"/>
                    <a:pt x="1636" y="115"/>
                  </a:cubicBezTo>
                  <a:cubicBezTo>
                    <a:pt x="1632" y="115"/>
                    <a:pt x="1632" y="115"/>
                    <a:pt x="1632" y="115"/>
                  </a:cubicBezTo>
                  <a:cubicBezTo>
                    <a:pt x="1632" y="34"/>
                    <a:pt x="1632" y="34"/>
                    <a:pt x="1632" y="34"/>
                  </a:cubicBezTo>
                  <a:cubicBezTo>
                    <a:pt x="1632" y="34"/>
                    <a:pt x="1640" y="33"/>
                    <a:pt x="1649" y="33"/>
                  </a:cubicBezTo>
                  <a:cubicBezTo>
                    <a:pt x="1674" y="33"/>
                    <a:pt x="1692" y="43"/>
                    <a:pt x="1692" y="70"/>
                  </a:cubicBezTo>
                  <a:close/>
                  <a:moveTo>
                    <a:pt x="1752" y="231"/>
                  </a:moveTo>
                  <a:cubicBezTo>
                    <a:pt x="1689" y="130"/>
                    <a:pt x="1689" y="130"/>
                    <a:pt x="1689" y="130"/>
                  </a:cubicBezTo>
                  <a:cubicBezTo>
                    <a:pt x="1714" y="118"/>
                    <a:pt x="1732" y="96"/>
                    <a:pt x="1732" y="64"/>
                  </a:cubicBezTo>
                  <a:cubicBezTo>
                    <a:pt x="1732" y="24"/>
                    <a:pt x="1702" y="2"/>
                    <a:pt x="1653" y="2"/>
                  </a:cubicBezTo>
                  <a:cubicBezTo>
                    <a:pt x="1622" y="2"/>
                    <a:pt x="1591" y="6"/>
                    <a:pt x="1591" y="6"/>
                  </a:cubicBezTo>
                  <a:cubicBezTo>
                    <a:pt x="1591" y="241"/>
                    <a:pt x="1591" y="241"/>
                    <a:pt x="1591" y="241"/>
                  </a:cubicBezTo>
                  <a:cubicBezTo>
                    <a:pt x="1632" y="241"/>
                    <a:pt x="1632" y="241"/>
                    <a:pt x="1632" y="241"/>
                  </a:cubicBezTo>
                  <a:cubicBezTo>
                    <a:pt x="1632" y="144"/>
                    <a:pt x="1632" y="144"/>
                    <a:pt x="1632" y="144"/>
                  </a:cubicBezTo>
                  <a:cubicBezTo>
                    <a:pt x="1637" y="144"/>
                    <a:pt x="1637" y="144"/>
                    <a:pt x="1637" y="144"/>
                  </a:cubicBezTo>
                  <a:cubicBezTo>
                    <a:pt x="1642" y="144"/>
                    <a:pt x="1647" y="143"/>
                    <a:pt x="1653" y="143"/>
                  </a:cubicBezTo>
                  <a:cubicBezTo>
                    <a:pt x="1714" y="247"/>
                    <a:pt x="1714" y="247"/>
                    <a:pt x="1714" y="247"/>
                  </a:cubicBezTo>
                  <a:lnTo>
                    <a:pt x="1752" y="231"/>
                  </a:lnTo>
                  <a:close/>
                  <a:moveTo>
                    <a:pt x="1546" y="241"/>
                  </a:moveTo>
                  <a:cubicBezTo>
                    <a:pt x="1546" y="205"/>
                    <a:pt x="1546" y="205"/>
                    <a:pt x="1546" y="205"/>
                  </a:cubicBezTo>
                  <a:cubicBezTo>
                    <a:pt x="1462" y="205"/>
                    <a:pt x="1462" y="205"/>
                    <a:pt x="1462" y="205"/>
                  </a:cubicBezTo>
                  <a:cubicBezTo>
                    <a:pt x="1462" y="137"/>
                    <a:pt x="1462" y="137"/>
                    <a:pt x="1462" y="137"/>
                  </a:cubicBezTo>
                  <a:cubicBezTo>
                    <a:pt x="1533" y="137"/>
                    <a:pt x="1533" y="137"/>
                    <a:pt x="1533" y="137"/>
                  </a:cubicBezTo>
                  <a:cubicBezTo>
                    <a:pt x="1533" y="103"/>
                    <a:pt x="1533" y="103"/>
                    <a:pt x="1533" y="103"/>
                  </a:cubicBezTo>
                  <a:cubicBezTo>
                    <a:pt x="1462" y="103"/>
                    <a:pt x="1462" y="103"/>
                    <a:pt x="1462" y="103"/>
                  </a:cubicBezTo>
                  <a:cubicBezTo>
                    <a:pt x="1462" y="40"/>
                    <a:pt x="1462" y="40"/>
                    <a:pt x="1462" y="40"/>
                  </a:cubicBezTo>
                  <a:cubicBezTo>
                    <a:pt x="1542" y="40"/>
                    <a:pt x="1542" y="40"/>
                    <a:pt x="1542" y="40"/>
                  </a:cubicBezTo>
                  <a:cubicBezTo>
                    <a:pt x="1542" y="4"/>
                    <a:pt x="1542" y="4"/>
                    <a:pt x="1542" y="4"/>
                  </a:cubicBezTo>
                  <a:cubicBezTo>
                    <a:pt x="1420" y="4"/>
                    <a:pt x="1420" y="4"/>
                    <a:pt x="1420" y="4"/>
                  </a:cubicBezTo>
                  <a:cubicBezTo>
                    <a:pt x="1420" y="241"/>
                    <a:pt x="1420" y="241"/>
                    <a:pt x="1420" y="241"/>
                  </a:cubicBezTo>
                  <a:lnTo>
                    <a:pt x="1546" y="241"/>
                  </a:lnTo>
                  <a:close/>
                  <a:moveTo>
                    <a:pt x="1378" y="4"/>
                  </a:moveTo>
                  <a:cubicBezTo>
                    <a:pt x="1339" y="4"/>
                    <a:pt x="1339" y="4"/>
                    <a:pt x="1339" y="4"/>
                  </a:cubicBezTo>
                  <a:cubicBezTo>
                    <a:pt x="1309" y="174"/>
                    <a:pt x="1309" y="174"/>
                    <a:pt x="1309" y="174"/>
                  </a:cubicBezTo>
                  <a:cubicBezTo>
                    <a:pt x="1309" y="174"/>
                    <a:pt x="1309" y="174"/>
                    <a:pt x="1309" y="174"/>
                  </a:cubicBezTo>
                  <a:cubicBezTo>
                    <a:pt x="1259" y="4"/>
                    <a:pt x="1259" y="4"/>
                    <a:pt x="1259" y="4"/>
                  </a:cubicBezTo>
                  <a:cubicBezTo>
                    <a:pt x="1216" y="4"/>
                    <a:pt x="1216" y="4"/>
                    <a:pt x="1216" y="4"/>
                  </a:cubicBezTo>
                  <a:cubicBezTo>
                    <a:pt x="1167" y="174"/>
                    <a:pt x="1167" y="174"/>
                    <a:pt x="1167" y="174"/>
                  </a:cubicBezTo>
                  <a:cubicBezTo>
                    <a:pt x="1166" y="174"/>
                    <a:pt x="1166" y="174"/>
                    <a:pt x="1166" y="174"/>
                  </a:cubicBezTo>
                  <a:cubicBezTo>
                    <a:pt x="1134" y="0"/>
                    <a:pt x="1134" y="0"/>
                    <a:pt x="1134" y="0"/>
                  </a:cubicBezTo>
                  <a:cubicBezTo>
                    <a:pt x="1093" y="8"/>
                    <a:pt x="1093" y="8"/>
                    <a:pt x="1093" y="8"/>
                  </a:cubicBezTo>
                  <a:cubicBezTo>
                    <a:pt x="1142" y="241"/>
                    <a:pt x="1142" y="241"/>
                    <a:pt x="1142" y="241"/>
                  </a:cubicBezTo>
                  <a:cubicBezTo>
                    <a:pt x="1183" y="241"/>
                    <a:pt x="1183" y="241"/>
                    <a:pt x="1183" y="241"/>
                  </a:cubicBezTo>
                  <a:cubicBezTo>
                    <a:pt x="1236" y="65"/>
                    <a:pt x="1236" y="65"/>
                    <a:pt x="1236" y="65"/>
                  </a:cubicBezTo>
                  <a:cubicBezTo>
                    <a:pt x="1236" y="65"/>
                    <a:pt x="1236" y="65"/>
                    <a:pt x="1236" y="65"/>
                  </a:cubicBezTo>
                  <a:cubicBezTo>
                    <a:pt x="1289" y="241"/>
                    <a:pt x="1289" y="241"/>
                    <a:pt x="1289" y="241"/>
                  </a:cubicBezTo>
                  <a:cubicBezTo>
                    <a:pt x="1330" y="241"/>
                    <a:pt x="1330" y="241"/>
                    <a:pt x="1330" y="241"/>
                  </a:cubicBezTo>
                  <a:lnTo>
                    <a:pt x="1378" y="4"/>
                  </a:lnTo>
                  <a:close/>
                  <a:moveTo>
                    <a:pt x="1053" y="238"/>
                  </a:moveTo>
                  <a:cubicBezTo>
                    <a:pt x="1053" y="4"/>
                    <a:pt x="1053" y="4"/>
                    <a:pt x="1053" y="4"/>
                  </a:cubicBezTo>
                  <a:cubicBezTo>
                    <a:pt x="1015" y="4"/>
                    <a:pt x="1015" y="4"/>
                    <a:pt x="1015" y="4"/>
                  </a:cubicBezTo>
                  <a:cubicBezTo>
                    <a:pt x="1017" y="169"/>
                    <a:pt x="1017" y="169"/>
                    <a:pt x="1017" y="169"/>
                  </a:cubicBezTo>
                  <a:cubicBezTo>
                    <a:pt x="1016" y="169"/>
                    <a:pt x="1016" y="169"/>
                    <a:pt x="1016" y="169"/>
                  </a:cubicBezTo>
                  <a:cubicBezTo>
                    <a:pt x="914" y="4"/>
                    <a:pt x="914" y="4"/>
                    <a:pt x="914" y="4"/>
                  </a:cubicBezTo>
                  <a:cubicBezTo>
                    <a:pt x="876" y="4"/>
                    <a:pt x="876" y="4"/>
                    <a:pt x="876" y="4"/>
                  </a:cubicBezTo>
                  <a:cubicBezTo>
                    <a:pt x="876" y="241"/>
                    <a:pt x="876" y="241"/>
                    <a:pt x="876" y="241"/>
                  </a:cubicBezTo>
                  <a:cubicBezTo>
                    <a:pt x="914" y="241"/>
                    <a:pt x="914" y="241"/>
                    <a:pt x="914" y="241"/>
                  </a:cubicBezTo>
                  <a:cubicBezTo>
                    <a:pt x="913" y="74"/>
                    <a:pt x="913" y="74"/>
                    <a:pt x="913" y="74"/>
                  </a:cubicBezTo>
                  <a:cubicBezTo>
                    <a:pt x="913" y="74"/>
                    <a:pt x="913" y="74"/>
                    <a:pt x="913" y="74"/>
                  </a:cubicBezTo>
                  <a:cubicBezTo>
                    <a:pt x="1018" y="245"/>
                    <a:pt x="1018" y="245"/>
                    <a:pt x="1018" y="245"/>
                  </a:cubicBezTo>
                  <a:lnTo>
                    <a:pt x="1053" y="238"/>
                  </a:lnTo>
                  <a:close/>
                  <a:moveTo>
                    <a:pt x="832" y="241"/>
                  </a:moveTo>
                  <a:cubicBezTo>
                    <a:pt x="832" y="205"/>
                    <a:pt x="832" y="205"/>
                    <a:pt x="832" y="205"/>
                  </a:cubicBezTo>
                  <a:cubicBezTo>
                    <a:pt x="748" y="205"/>
                    <a:pt x="748" y="205"/>
                    <a:pt x="748" y="205"/>
                  </a:cubicBezTo>
                  <a:cubicBezTo>
                    <a:pt x="748" y="137"/>
                    <a:pt x="748" y="137"/>
                    <a:pt x="748" y="137"/>
                  </a:cubicBezTo>
                  <a:cubicBezTo>
                    <a:pt x="819" y="137"/>
                    <a:pt x="819" y="137"/>
                    <a:pt x="819" y="137"/>
                  </a:cubicBezTo>
                  <a:cubicBezTo>
                    <a:pt x="819" y="103"/>
                    <a:pt x="819" y="103"/>
                    <a:pt x="819" y="103"/>
                  </a:cubicBezTo>
                  <a:cubicBezTo>
                    <a:pt x="748" y="103"/>
                    <a:pt x="748" y="103"/>
                    <a:pt x="748" y="103"/>
                  </a:cubicBezTo>
                  <a:cubicBezTo>
                    <a:pt x="748" y="40"/>
                    <a:pt x="748" y="40"/>
                    <a:pt x="748" y="40"/>
                  </a:cubicBezTo>
                  <a:cubicBezTo>
                    <a:pt x="827" y="40"/>
                    <a:pt x="827" y="40"/>
                    <a:pt x="827" y="40"/>
                  </a:cubicBezTo>
                  <a:cubicBezTo>
                    <a:pt x="827" y="4"/>
                    <a:pt x="827" y="4"/>
                    <a:pt x="827" y="4"/>
                  </a:cubicBezTo>
                  <a:cubicBezTo>
                    <a:pt x="706" y="4"/>
                    <a:pt x="706" y="4"/>
                    <a:pt x="706" y="4"/>
                  </a:cubicBezTo>
                  <a:cubicBezTo>
                    <a:pt x="706" y="241"/>
                    <a:pt x="706" y="241"/>
                    <a:pt x="706" y="241"/>
                  </a:cubicBezTo>
                  <a:lnTo>
                    <a:pt x="832" y="241"/>
                  </a:lnTo>
                  <a:close/>
                  <a:moveTo>
                    <a:pt x="651" y="240"/>
                  </a:moveTo>
                  <a:cubicBezTo>
                    <a:pt x="637" y="4"/>
                    <a:pt x="637" y="4"/>
                    <a:pt x="637" y="4"/>
                  </a:cubicBezTo>
                  <a:cubicBezTo>
                    <a:pt x="592" y="4"/>
                    <a:pt x="592" y="4"/>
                    <a:pt x="592" y="4"/>
                  </a:cubicBezTo>
                  <a:cubicBezTo>
                    <a:pt x="526" y="187"/>
                    <a:pt x="526" y="187"/>
                    <a:pt x="526" y="187"/>
                  </a:cubicBezTo>
                  <a:cubicBezTo>
                    <a:pt x="525" y="187"/>
                    <a:pt x="525" y="187"/>
                    <a:pt x="525" y="187"/>
                  </a:cubicBezTo>
                  <a:cubicBezTo>
                    <a:pt x="460" y="4"/>
                    <a:pt x="460" y="4"/>
                    <a:pt x="460" y="4"/>
                  </a:cubicBezTo>
                  <a:cubicBezTo>
                    <a:pt x="415" y="4"/>
                    <a:pt x="415" y="4"/>
                    <a:pt x="415" y="4"/>
                  </a:cubicBezTo>
                  <a:cubicBezTo>
                    <a:pt x="399" y="241"/>
                    <a:pt x="399" y="241"/>
                    <a:pt x="399" y="241"/>
                  </a:cubicBezTo>
                  <a:cubicBezTo>
                    <a:pt x="435" y="241"/>
                    <a:pt x="435" y="241"/>
                    <a:pt x="435" y="241"/>
                  </a:cubicBezTo>
                  <a:cubicBezTo>
                    <a:pt x="443" y="73"/>
                    <a:pt x="443" y="73"/>
                    <a:pt x="443" y="73"/>
                  </a:cubicBezTo>
                  <a:cubicBezTo>
                    <a:pt x="444" y="73"/>
                    <a:pt x="444" y="73"/>
                    <a:pt x="444" y="73"/>
                  </a:cubicBezTo>
                  <a:cubicBezTo>
                    <a:pt x="502" y="241"/>
                    <a:pt x="502" y="241"/>
                    <a:pt x="502" y="241"/>
                  </a:cubicBezTo>
                  <a:cubicBezTo>
                    <a:pt x="543" y="241"/>
                    <a:pt x="543" y="241"/>
                    <a:pt x="543" y="241"/>
                  </a:cubicBezTo>
                  <a:cubicBezTo>
                    <a:pt x="604" y="72"/>
                    <a:pt x="604" y="72"/>
                    <a:pt x="604" y="72"/>
                  </a:cubicBezTo>
                  <a:cubicBezTo>
                    <a:pt x="605" y="72"/>
                    <a:pt x="605" y="72"/>
                    <a:pt x="605" y="72"/>
                  </a:cubicBezTo>
                  <a:cubicBezTo>
                    <a:pt x="611" y="242"/>
                    <a:pt x="611" y="242"/>
                    <a:pt x="611" y="242"/>
                  </a:cubicBezTo>
                  <a:lnTo>
                    <a:pt x="651" y="240"/>
                  </a:lnTo>
                  <a:close/>
                  <a:moveTo>
                    <a:pt x="298" y="141"/>
                  </a:moveTo>
                  <a:cubicBezTo>
                    <a:pt x="242" y="141"/>
                    <a:pt x="242" y="141"/>
                    <a:pt x="242" y="141"/>
                  </a:cubicBezTo>
                  <a:cubicBezTo>
                    <a:pt x="270" y="46"/>
                    <a:pt x="270" y="46"/>
                    <a:pt x="270" y="46"/>
                  </a:cubicBezTo>
                  <a:cubicBezTo>
                    <a:pt x="270" y="46"/>
                    <a:pt x="270" y="46"/>
                    <a:pt x="270" y="46"/>
                  </a:cubicBezTo>
                  <a:lnTo>
                    <a:pt x="298" y="141"/>
                  </a:lnTo>
                  <a:close/>
                  <a:moveTo>
                    <a:pt x="369" y="236"/>
                  </a:moveTo>
                  <a:cubicBezTo>
                    <a:pt x="293" y="4"/>
                    <a:pt x="293" y="4"/>
                    <a:pt x="293" y="4"/>
                  </a:cubicBezTo>
                  <a:cubicBezTo>
                    <a:pt x="250" y="4"/>
                    <a:pt x="250" y="4"/>
                    <a:pt x="250" y="4"/>
                  </a:cubicBezTo>
                  <a:cubicBezTo>
                    <a:pt x="169" y="241"/>
                    <a:pt x="169" y="241"/>
                    <a:pt x="169" y="241"/>
                  </a:cubicBezTo>
                  <a:cubicBezTo>
                    <a:pt x="212" y="241"/>
                    <a:pt x="212" y="241"/>
                    <a:pt x="212" y="241"/>
                  </a:cubicBezTo>
                  <a:cubicBezTo>
                    <a:pt x="234" y="169"/>
                    <a:pt x="234" y="169"/>
                    <a:pt x="234" y="169"/>
                  </a:cubicBezTo>
                  <a:cubicBezTo>
                    <a:pt x="305" y="169"/>
                    <a:pt x="305" y="169"/>
                    <a:pt x="305" y="169"/>
                  </a:cubicBezTo>
                  <a:cubicBezTo>
                    <a:pt x="328" y="247"/>
                    <a:pt x="328" y="247"/>
                    <a:pt x="328" y="247"/>
                  </a:cubicBezTo>
                  <a:lnTo>
                    <a:pt x="369" y="236"/>
                  </a:lnTo>
                  <a:close/>
                  <a:moveTo>
                    <a:pt x="148" y="170"/>
                  </a:moveTo>
                  <a:cubicBezTo>
                    <a:pt x="148" y="140"/>
                    <a:pt x="130" y="123"/>
                    <a:pt x="101" y="110"/>
                  </a:cubicBezTo>
                  <a:cubicBezTo>
                    <a:pt x="66" y="94"/>
                    <a:pt x="66" y="94"/>
                    <a:pt x="66" y="94"/>
                  </a:cubicBezTo>
                  <a:cubicBezTo>
                    <a:pt x="52" y="87"/>
                    <a:pt x="41" y="81"/>
                    <a:pt x="41" y="65"/>
                  </a:cubicBezTo>
                  <a:cubicBezTo>
                    <a:pt x="41" y="44"/>
                    <a:pt x="60" y="35"/>
                    <a:pt x="82" y="35"/>
                  </a:cubicBezTo>
                  <a:cubicBezTo>
                    <a:pt x="99" y="35"/>
                    <a:pt x="112" y="41"/>
                    <a:pt x="126" y="47"/>
                  </a:cubicBezTo>
                  <a:cubicBezTo>
                    <a:pt x="139" y="13"/>
                    <a:pt x="139" y="13"/>
                    <a:pt x="139" y="13"/>
                  </a:cubicBezTo>
                  <a:cubicBezTo>
                    <a:pt x="119" y="4"/>
                    <a:pt x="103" y="0"/>
                    <a:pt x="80" y="0"/>
                  </a:cubicBezTo>
                  <a:cubicBezTo>
                    <a:pt x="38" y="0"/>
                    <a:pt x="0" y="24"/>
                    <a:pt x="0" y="67"/>
                  </a:cubicBezTo>
                  <a:cubicBezTo>
                    <a:pt x="0" y="102"/>
                    <a:pt x="18" y="118"/>
                    <a:pt x="44" y="130"/>
                  </a:cubicBezTo>
                  <a:cubicBezTo>
                    <a:pt x="78" y="145"/>
                    <a:pt x="78" y="145"/>
                    <a:pt x="78" y="145"/>
                  </a:cubicBezTo>
                  <a:cubicBezTo>
                    <a:pt x="95" y="154"/>
                    <a:pt x="108" y="161"/>
                    <a:pt x="108" y="178"/>
                  </a:cubicBezTo>
                  <a:cubicBezTo>
                    <a:pt x="108" y="199"/>
                    <a:pt x="92" y="209"/>
                    <a:pt x="66" y="209"/>
                  </a:cubicBezTo>
                  <a:cubicBezTo>
                    <a:pt x="48" y="209"/>
                    <a:pt x="30" y="202"/>
                    <a:pt x="14" y="195"/>
                  </a:cubicBezTo>
                  <a:cubicBezTo>
                    <a:pt x="1" y="231"/>
                    <a:pt x="1" y="231"/>
                    <a:pt x="1" y="231"/>
                  </a:cubicBezTo>
                  <a:cubicBezTo>
                    <a:pt x="22" y="240"/>
                    <a:pt x="44" y="245"/>
                    <a:pt x="70" y="245"/>
                  </a:cubicBezTo>
                  <a:cubicBezTo>
                    <a:pt x="118" y="245"/>
                    <a:pt x="148" y="213"/>
                    <a:pt x="148" y="1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fld id="{6493BF11-990E-46C1-927D-F91B8723F61C}" type="datetime4">
              <a:rPr lang="nl-NL" smtClean="0"/>
              <a:pPr/>
              <a:t>29 januari 2015</a:t>
            </a:fld>
            <a:r>
              <a:rPr lang="nl-NL" smtClean="0"/>
              <a:t> </a:t>
            </a:r>
            <a:r>
              <a:rPr lang="nl-NL"/>
              <a:t>|</a:t>
            </a:r>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0247F21-87F6-4B20-9E29-C98B4C6E29D7}" type="slidenum">
              <a:rPr lang="nl-NL"/>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438275" y="1619250"/>
            <a:ext cx="352266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13338" y="1619250"/>
            <a:ext cx="35226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lvl1pPr>
              <a:defRPr/>
            </a:lvl1pPr>
          </a:lstStyle>
          <a:p>
            <a:fld id="{76046428-DFFA-4463-8957-B96E7ADB56DA}" type="datetime4">
              <a:rPr lang="nl-NL" smtClean="0"/>
              <a:pPr/>
              <a:t>29 januari 2015</a:t>
            </a:fld>
            <a:r>
              <a:rPr lang="nl-NL" smtClean="0"/>
              <a:t> </a:t>
            </a:r>
            <a:r>
              <a:rPr lang="nl-NL"/>
              <a:t>|</a:t>
            </a:r>
          </a:p>
        </p:txBody>
      </p:sp>
      <p:sp>
        <p:nvSpPr>
          <p:cNvPr id="6" name="Tijdelijke aanduiding voor voettekst 5"/>
          <p:cNvSpPr>
            <a:spLocks noGrp="1"/>
          </p:cNvSpPr>
          <p:nvPr>
            <p:ph type="ftr" sz="quarter" idx="11"/>
          </p:nvPr>
        </p:nvSpPr>
        <p:spPr/>
        <p:txBody>
          <a:bodyPr/>
          <a:lstStyle>
            <a:lvl1pPr>
              <a:defRPr/>
            </a:lvl1pPr>
          </a:lstStyle>
          <a:p>
            <a:endParaRPr lang="nl-NL"/>
          </a:p>
        </p:txBody>
      </p:sp>
      <p:sp>
        <p:nvSpPr>
          <p:cNvPr id="7" name="Tijdelijke aanduiding voor dianummer 6"/>
          <p:cNvSpPr>
            <a:spLocks noGrp="1"/>
          </p:cNvSpPr>
          <p:nvPr>
            <p:ph type="sldNum" sz="quarter" idx="12"/>
          </p:nvPr>
        </p:nvSpPr>
        <p:spPr/>
        <p:txBody>
          <a:bodyPr/>
          <a:lstStyle>
            <a:lvl1pPr>
              <a:defRPr/>
            </a:lvl1pPr>
          </a:lstStyle>
          <a:p>
            <a:fld id="{68F209DD-3298-4D80-9201-1127FD24DFAA}" type="slidenum">
              <a:rPr lang="nl-NL"/>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lvl1pPr>
              <a:defRPr/>
            </a:lvl1pPr>
          </a:lstStyle>
          <a:p>
            <a:fld id="{C15F6063-309F-4CAD-A924-DD5CFBC69C06}" type="datetime4">
              <a:rPr lang="nl-NL" smtClean="0"/>
              <a:pPr/>
              <a:t>29 januari 2015</a:t>
            </a:fld>
            <a:r>
              <a:rPr lang="nl-NL" smtClean="0"/>
              <a:t> </a:t>
            </a:r>
            <a:r>
              <a:rPr lang="nl-NL"/>
              <a:t>|</a:t>
            </a:r>
          </a:p>
        </p:txBody>
      </p:sp>
      <p:sp>
        <p:nvSpPr>
          <p:cNvPr id="4" name="Tijdelijke aanduiding voor voettekst 3"/>
          <p:cNvSpPr>
            <a:spLocks noGrp="1"/>
          </p:cNvSpPr>
          <p:nvPr>
            <p:ph type="ftr" sz="quarter" idx="11"/>
          </p:nvPr>
        </p:nvSpPr>
        <p:spPr/>
        <p:txBody>
          <a:bodyPr/>
          <a:lstStyle>
            <a:lvl1pPr>
              <a:defRPr/>
            </a:lvl1pPr>
          </a:lstStyle>
          <a:p>
            <a:endParaRPr lang="nl-NL"/>
          </a:p>
        </p:txBody>
      </p:sp>
      <p:sp>
        <p:nvSpPr>
          <p:cNvPr id="5" name="Tijdelijke aanduiding voor dianummer 4"/>
          <p:cNvSpPr>
            <a:spLocks noGrp="1"/>
          </p:cNvSpPr>
          <p:nvPr>
            <p:ph type="sldNum" sz="quarter" idx="12"/>
          </p:nvPr>
        </p:nvSpPr>
        <p:spPr/>
        <p:txBody>
          <a:bodyPr/>
          <a:lstStyle>
            <a:lvl1pPr>
              <a:defRPr/>
            </a:lvl1pPr>
          </a:lstStyle>
          <a:p>
            <a:fld id="{8518D660-3424-4B59-83F5-ADED3B4C1747}" type="slidenum">
              <a:rPr lang="nl-NL"/>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CF4E3B30-16FB-476E-9D05-A5B3F640C4CA}" type="datetime4">
              <a:rPr lang="nl-NL" smtClean="0"/>
              <a:pPr/>
              <a:t>29 januari 2015</a:t>
            </a:fld>
            <a:r>
              <a:rPr lang="nl-NL" smtClean="0"/>
              <a:t> </a:t>
            </a:r>
            <a:r>
              <a:rPr lang="nl-NL"/>
              <a:t>|</a:t>
            </a:r>
          </a:p>
        </p:txBody>
      </p:sp>
      <p:sp>
        <p:nvSpPr>
          <p:cNvPr id="3" name="Tijdelijke aanduiding voor voettekst 2"/>
          <p:cNvSpPr>
            <a:spLocks noGrp="1"/>
          </p:cNvSpPr>
          <p:nvPr>
            <p:ph type="ftr" sz="quarter" idx="11"/>
          </p:nvPr>
        </p:nvSpPr>
        <p:spPr/>
        <p:txBody>
          <a:bodyPr/>
          <a:lstStyle>
            <a:lvl1pPr>
              <a:defRPr/>
            </a:lvl1pPr>
          </a:lstStyle>
          <a:p>
            <a:endParaRPr lang="nl-NL"/>
          </a:p>
        </p:txBody>
      </p:sp>
      <p:sp>
        <p:nvSpPr>
          <p:cNvPr id="4" name="Tijdelijke aanduiding voor dianummer 3"/>
          <p:cNvSpPr>
            <a:spLocks noGrp="1"/>
          </p:cNvSpPr>
          <p:nvPr>
            <p:ph type="sldNum" sz="quarter" idx="12"/>
          </p:nvPr>
        </p:nvSpPr>
        <p:spPr/>
        <p:txBody>
          <a:bodyPr/>
          <a:lstStyle>
            <a:lvl1pPr>
              <a:defRPr/>
            </a:lvl1pPr>
          </a:lstStyle>
          <a:p>
            <a:fld id="{D5559919-ABC4-4C2D-996A-212E59A2E355}" type="slidenum">
              <a:rPr lang="nl-NL"/>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19427B"/>
            </a:gs>
            <a:gs pos="46000">
              <a:srgbClr val="1D7BB0"/>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Freeform 5"/>
          <p:cNvSpPr>
            <a:spLocks/>
          </p:cNvSpPr>
          <p:nvPr userDrawn="1"/>
        </p:nvSpPr>
        <p:spPr bwMode="auto">
          <a:xfrm>
            <a:off x="269875" y="0"/>
            <a:ext cx="8874125" cy="6311900"/>
          </a:xfrm>
          <a:custGeom>
            <a:avLst/>
            <a:gdLst>
              <a:gd name="T0" fmla="*/ 0 w 27950"/>
              <a:gd name="T1" fmla="*/ 0 h 19880"/>
              <a:gd name="T2" fmla="*/ 0 w 27950"/>
              <a:gd name="T3" fmla="*/ 320 h 19880"/>
              <a:gd name="T4" fmla="*/ 0 w 27950"/>
              <a:gd name="T5" fmla="*/ 18440 h 19880"/>
              <a:gd name="T6" fmla="*/ 1303 w 27950"/>
              <a:gd name="T7" fmla="*/ 19880 h 19880"/>
              <a:gd name="T8" fmla="*/ 27950 w 27950"/>
              <a:gd name="T9" fmla="*/ 19880 h 19880"/>
              <a:gd name="T10" fmla="*/ 27950 w 27950"/>
              <a:gd name="T11" fmla="*/ 0 h 19880"/>
            </a:gdLst>
            <a:ahLst/>
            <a:cxnLst>
              <a:cxn ang="0">
                <a:pos x="T0" y="T1"/>
              </a:cxn>
              <a:cxn ang="0">
                <a:pos x="T2" y="T3"/>
              </a:cxn>
              <a:cxn ang="0">
                <a:pos x="T4" y="T5"/>
              </a:cxn>
              <a:cxn ang="0">
                <a:pos x="T6" y="T7"/>
              </a:cxn>
              <a:cxn ang="0">
                <a:pos x="T8" y="T9"/>
              </a:cxn>
              <a:cxn ang="0">
                <a:pos x="T10" y="T11"/>
              </a:cxn>
            </a:cxnLst>
            <a:rect l="0" t="0" r="r" b="b"/>
            <a:pathLst>
              <a:path w="27950" h="19880">
                <a:moveTo>
                  <a:pt x="0" y="0"/>
                </a:moveTo>
                <a:cubicBezTo>
                  <a:pt x="0" y="0"/>
                  <a:pt x="0" y="197"/>
                  <a:pt x="0" y="320"/>
                </a:cubicBezTo>
                <a:cubicBezTo>
                  <a:pt x="0" y="18440"/>
                  <a:pt x="0" y="18440"/>
                  <a:pt x="0" y="18440"/>
                </a:cubicBezTo>
                <a:cubicBezTo>
                  <a:pt x="60" y="19278"/>
                  <a:pt x="650" y="19839"/>
                  <a:pt x="1303" y="19880"/>
                </a:cubicBezTo>
                <a:cubicBezTo>
                  <a:pt x="27950" y="19880"/>
                  <a:pt x="27950" y="19880"/>
                  <a:pt x="27950" y="19880"/>
                </a:cubicBezTo>
                <a:cubicBezTo>
                  <a:pt x="27950" y="0"/>
                  <a:pt x="27950" y="0"/>
                  <a:pt x="2795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26" name="Rectangle 2"/>
          <p:cNvSpPr>
            <a:spLocks noGrp="1" noChangeArrowheads="1"/>
          </p:cNvSpPr>
          <p:nvPr>
            <p:ph type="title"/>
          </p:nvPr>
        </p:nvSpPr>
        <p:spPr bwMode="auto">
          <a:xfrm>
            <a:off x="719138" y="358775"/>
            <a:ext cx="7916862" cy="630238"/>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p>
            <a:pPr lvl="0"/>
            <a:r>
              <a:rPr lang="nl-NL" smtClean="0"/>
              <a:t>Klik om het opmaakprofiel te bewerken</a:t>
            </a:r>
          </a:p>
        </p:txBody>
      </p:sp>
      <p:sp>
        <p:nvSpPr>
          <p:cNvPr id="1027" name="Rectangle 3"/>
          <p:cNvSpPr>
            <a:spLocks noGrp="1" noChangeArrowheads="1"/>
          </p:cNvSpPr>
          <p:nvPr>
            <p:ph type="body" idx="1"/>
          </p:nvPr>
        </p:nvSpPr>
        <p:spPr bwMode="auto">
          <a:xfrm>
            <a:off x="1438275" y="1619250"/>
            <a:ext cx="7197725" cy="4498975"/>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1034" name="Rectangle 10"/>
          <p:cNvSpPr>
            <a:spLocks noGrp="1" noChangeArrowheads="1"/>
          </p:cNvSpPr>
          <p:nvPr>
            <p:ph type="dt" sz="half" idx="2"/>
          </p:nvPr>
        </p:nvSpPr>
        <p:spPr bwMode="auto">
          <a:xfrm>
            <a:off x="6970713" y="6357938"/>
            <a:ext cx="1514475" cy="3635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1"/>
                </a:solidFill>
              </a:defRPr>
            </a:lvl1pPr>
          </a:lstStyle>
          <a:p>
            <a:fld id="{FCAAB631-5E9B-447D-ABCF-A4742665E938}" type="datetime4">
              <a:rPr lang="nl-NL" smtClean="0"/>
              <a:pPr/>
              <a:t>29 januari 2015</a:t>
            </a:fld>
            <a:r>
              <a:rPr lang="nl-NL" smtClean="0"/>
              <a:t> </a:t>
            </a:r>
            <a:r>
              <a:rPr lang="nl-NL"/>
              <a:t>|</a:t>
            </a:r>
          </a:p>
        </p:txBody>
      </p:sp>
      <p:sp>
        <p:nvSpPr>
          <p:cNvPr id="1035" name="Rectangle 11"/>
          <p:cNvSpPr>
            <a:spLocks noGrp="1" noChangeArrowheads="1"/>
          </p:cNvSpPr>
          <p:nvPr>
            <p:ph type="ftr" sz="quarter" idx="3"/>
          </p:nvPr>
        </p:nvSpPr>
        <p:spPr bwMode="auto">
          <a:xfrm>
            <a:off x="539750" y="6357938"/>
            <a:ext cx="4318000" cy="3635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100">
                <a:solidFill>
                  <a:schemeClr val="bg1"/>
                </a:solidFill>
              </a:defRPr>
            </a:lvl1pPr>
          </a:lstStyle>
          <a:p>
            <a:endParaRPr lang="nl-NL"/>
          </a:p>
        </p:txBody>
      </p:sp>
      <p:sp>
        <p:nvSpPr>
          <p:cNvPr id="1036" name="Rectangle 12"/>
          <p:cNvSpPr>
            <a:spLocks noGrp="1" noChangeArrowheads="1"/>
          </p:cNvSpPr>
          <p:nvPr>
            <p:ph type="sldNum" sz="quarter" idx="4"/>
          </p:nvPr>
        </p:nvSpPr>
        <p:spPr bwMode="auto">
          <a:xfrm>
            <a:off x="8194675" y="6357938"/>
            <a:ext cx="492125" cy="3635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1"/>
                </a:solidFill>
              </a:defRPr>
            </a:lvl1pPr>
          </a:lstStyle>
          <a:p>
            <a:fld id="{79762785-F0BB-494B-AF37-41F1CEE169BB}" type="slidenum">
              <a:rPr lang="nl-NL"/>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Trebuchet MS" pitchFamily="34" charset="0"/>
        </a:defRPr>
      </a:lvl2pPr>
      <a:lvl3pPr algn="l" rtl="0" eaLnBrk="1" fontAlgn="base" hangingPunct="1">
        <a:spcBef>
          <a:spcPct val="0"/>
        </a:spcBef>
        <a:spcAft>
          <a:spcPct val="0"/>
        </a:spcAft>
        <a:defRPr sz="3600">
          <a:solidFill>
            <a:schemeClr val="tx2"/>
          </a:solidFill>
          <a:latin typeface="Trebuchet MS" pitchFamily="34" charset="0"/>
        </a:defRPr>
      </a:lvl3pPr>
      <a:lvl4pPr algn="l" rtl="0" eaLnBrk="1" fontAlgn="base" hangingPunct="1">
        <a:spcBef>
          <a:spcPct val="0"/>
        </a:spcBef>
        <a:spcAft>
          <a:spcPct val="0"/>
        </a:spcAft>
        <a:defRPr sz="3600">
          <a:solidFill>
            <a:schemeClr val="tx2"/>
          </a:solidFill>
          <a:latin typeface="Trebuchet MS" pitchFamily="34" charset="0"/>
        </a:defRPr>
      </a:lvl4pPr>
      <a:lvl5pPr algn="l" rtl="0" eaLnBrk="1" fontAlgn="base" hangingPunct="1">
        <a:spcBef>
          <a:spcPct val="0"/>
        </a:spcBef>
        <a:spcAft>
          <a:spcPct val="0"/>
        </a:spcAft>
        <a:defRPr sz="3600">
          <a:solidFill>
            <a:schemeClr val="tx2"/>
          </a:solidFill>
          <a:latin typeface="Trebuchet MS" pitchFamily="34" charset="0"/>
        </a:defRPr>
      </a:lvl5pPr>
      <a:lvl6pPr marL="457200" algn="l" rtl="0" eaLnBrk="1" fontAlgn="base" hangingPunct="1">
        <a:spcBef>
          <a:spcPct val="0"/>
        </a:spcBef>
        <a:spcAft>
          <a:spcPct val="0"/>
        </a:spcAft>
        <a:defRPr sz="3600">
          <a:solidFill>
            <a:schemeClr val="tx2"/>
          </a:solidFill>
          <a:latin typeface="Trebuchet MS" pitchFamily="34" charset="0"/>
        </a:defRPr>
      </a:lvl6pPr>
      <a:lvl7pPr marL="914400" algn="l" rtl="0" eaLnBrk="1" fontAlgn="base" hangingPunct="1">
        <a:spcBef>
          <a:spcPct val="0"/>
        </a:spcBef>
        <a:spcAft>
          <a:spcPct val="0"/>
        </a:spcAft>
        <a:defRPr sz="3600">
          <a:solidFill>
            <a:schemeClr val="tx2"/>
          </a:solidFill>
          <a:latin typeface="Trebuchet MS" pitchFamily="34" charset="0"/>
        </a:defRPr>
      </a:lvl7pPr>
      <a:lvl8pPr marL="1371600" algn="l" rtl="0" eaLnBrk="1" fontAlgn="base" hangingPunct="1">
        <a:spcBef>
          <a:spcPct val="0"/>
        </a:spcBef>
        <a:spcAft>
          <a:spcPct val="0"/>
        </a:spcAft>
        <a:defRPr sz="3600">
          <a:solidFill>
            <a:schemeClr val="tx2"/>
          </a:solidFill>
          <a:latin typeface="Trebuchet MS" pitchFamily="34" charset="0"/>
        </a:defRPr>
      </a:lvl8pPr>
      <a:lvl9pPr marL="1828800" algn="l" rtl="0" eaLnBrk="1" fontAlgn="base" hangingPunct="1">
        <a:spcBef>
          <a:spcPct val="0"/>
        </a:spcBef>
        <a:spcAft>
          <a:spcPct val="0"/>
        </a:spcAft>
        <a:defRPr sz="3600">
          <a:solidFill>
            <a:schemeClr val="tx2"/>
          </a:solidFill>
          <a:latin typeface="Trebuchet MS" pitchFamily="34" charset="0"/>
        </a:defRPr>
      </a:lvl9pPr>
    </p:titleStyle>
    <p:bodyStyle>
      <a:lvl1pPr algn="l" rtl="0" eaLnBrk="1" fontAlgn="base" hangingPunct="1">
        <a:spcBef>
          <a:spcPct val="20000"/>
        </a:spcBef>
        <a:spcAft>
          <a:spcPct val="0"/>
        </a:spcAft>
        <a:defRPr sz="2000">
          <a:solidFill>
            <a:schemeClr val="tx1"/>
          </a:solidFill>
          <a:latin typeface="+mn-lt"/>
          <a:ea typeface="+mn-ea"/>
          <a:cs typeface="+mn-cs"/>
        </a:defRPr>
      </a:lvl1pPr>
      <a:lvl2pPr marL="271463" indent="-269875" algn="l" rtl="0" eaLnBrk="1" fontAlgn="base" hangingPunct="1">
        <a:spcBef>
          <a:spcPct val="20000"/>
        </a:spcBef>
        <a:spcAft>
          <a:spcPct val="0"/>
        </a:spcAft>
        <a:buFont typeface="Trebuchet MS" pitchFamily="34" charset="0"/>
        <a:buChar char="•"/>
        <a:defRPr sz="2000">
          <a:solidFill>
            <a:schemeClr val="tx1"/>
          </a:solidFill>
          <a:latin typeface="+mn-lt"/>
        </a:defRPr>
      </a:lvl2pPr>
      <a:lvl3pPr marL="542925" indent="-269875" algn="l" rtl="0" eaLnBrk="1" fontAlgn="base" hangingPunct="1">
        <a:spcBef>
          <a:spcPct val="20000"/>
        </a:spcBef>
        <a:spcAft>
          <a:spcPct val="0"/>
        </a:spcAft>
        <a:buFont typeface="Trebuchet MS" pitchFamily="34" charset="0"/>
        <a:buChar char="—"/>
        <a:defRPr sz="2000">
          <a:solidFill>
            <a:schemeClr val="tx1"/>
          </a:solidFill>
          <a:latin typeface="+mn-lt"/>
        </a:defRPr>
      </a:lvl3pPr>
      <a:lvl4pPr marL="814388" indent="-269875" algn="l" rtl="0" eaLnBrk="1" fontAlgn="base" hangingPunct="1">
        <a:spcBef>
          <a:spcPct val="20000"/>
        </a:spcBef>
        <a:spcAft>
          <a:spcPct val="0"/>
        </a:spcAft>
        <a:buFont typeface="Trebuchet MS" pitchFamily="34" charset="0"/>
        <a:buChar char="—"/>
        <a:defRPr sz="2000">
          <a:solidFill>
            <a:schemeClr val="tx1"/>
          </a:solidFill>
          <a:latin typeface="+mn-lt"/>
        </a:defRPr>
      </a:lvl4pPr>
      <a:lvl5pPr marL="1068388" indent="-252413" algn="l" rtl="0" eaLnBrk="1" fontAlgn="base" hangingPunct="1">
        <a:spcBef>
          <a:spcPct val="20000"/>
        </a:spcBef>
        <a:spcAft>
          <a:spcPct val="0"/>
        </a:spcAft>
        <a:buFont typeface="Trebuchet MS" pitchFamily="34" charset="0"/>
        <a:buChar char="—"/>
        <a:defRPr sz="2000">
          <a:solidFill>
            <a:schemeClr val="tx1"/>
          </a:solidFill>
          <a:latin typeface="+mn-lt"/>
        </a:defRPr>
      </a:lvl5pPr>
      <a:lvl6pPr marL="1525588" indent="-252413" algn="l" rtl="0" eaLnBrk="1" fontAlgn="base" hangingPunct="1">
        <a:spcBef>
          <a:spcPct val="20000"/>
        </a:spcBef>
        <a:spcAft>
          <a:spcPct val="0"/>
        </a:spcAft>
        <a:buFont typeface="Trebuchet MS" pitchFamily="34" charset="0"/>
        <a:buChar char="—"/>
        <a:defRPr sz="2000">
          <a:solidFill>
            <a:schemeClr val="tx1"/>
          </a:solidFill>
          <a:latin typeface="+mn-lt"/>
        </a:defRPr>
      </a:lvl6pPr>
      <a:lvl7pPr marL="1982788" indent="-252413" algn="l" rtl="0" eaLnBrk="1" fontAlgn="base" hangingPunct="1">
        <a:spcBef>
          <a:spcPct val="20000"/>
        </a:spcBef>
        <a:spcAft>
          <a:spcPct val="0"/>
        </a:spcAft>
        <a:buFont typeface="Trebuchet MS" pitchFamily="34" charset="0"/>
        <a:buChar char="—"/>
        <a:defRPr sz="2000">
          <a:solidFill>
            <a:schemeClr val="tx1"/>
          </a:solidFill>
          <a:latin typeface="+mn-lt"/>
        </a:defRPr>
      </a:lvl7pPr>
      <a:lvl8pPr marL="2439988" indent="-252413" algn="l" rtl="0" eaLnBrk="1" fontAlgn="base" hangingPunct="1">
        <a:spcBef>
          <a:spcPct val="20000"/>
        </a:spcBef>
        <a:spcAft>
          <a:spcPct val="0"/>
        </a:spcAft>
        <a:buFont typeface="Trebuchet MS" pitchFamily="34" charset="0"/>
        <a:buChar char="—"/>
        <a:defRPr sz="2000">
          <a:solidFill>
            <a:schemeClr val="tx1"/>
          </a:solidFill>
          <a:latin typeface="+mn-lt"/>
        </a:defRPr>
      </a:lvl8pPr>
      <a:lvl9pPr marL="2897188" indent="-252413" algn="l" rtl="0" eaLnBrk="1" fontAlgn="base" hangingPunct="1">
        <a:spcBef>
          <a:spcPct val="20000"/>
        </a:spcBef>
        <a:spcAft>
          <a:spcPct val="0"/>
        </a:spcAft>
        <a:buFont typeface="Trebuchet MS" pitchFamily="34" charset="0"/>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hetccv.n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www.youtube.com/watch?x-yt-ts=1421914688&amp;x-yt-cl=84503534&amp;v=R0xc5xk64a8&amp;feature=player_embedded" TargetMode="External"/><Relationship Id="rId5" Type="http://schemas.openxmlformats.org/officeDocument/2006/relationships/image" Target="../media/image8.png"/><Relationship Id="rId4" Type="http://schemas.openxmlformats.org/officeDocument/2006/relationships/hyperlink" Target="https://www.youtube.com/watch?v=R0xc5xk64a8&amp;x-yt-ts=1421914688&amp;x-yt-cl=84503534&amp;feature=player_embedd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Samenwerking PMG-CCV</a:t>
            </a:r>
            <a:endParaRPr lang="nl-NL" dirty="0"/>
          </a:p>
        </p:txBody>
      </p:sp>
      <p:sp>
        <p:nvSpPr>
          <p:cNvPr id="3" name="Ondertitel 2"/>
          <p:cNvSpPr>
            <a:spLocks noGrp="1"/>
          </p:cNvSpPr>
          <p:nvPr>
            <p:ph type="subTitle" idx="1"/>
          </p:nvPr>
        </p:nvSpPr>
        <p:spPr/>
        <p:txBody>
          <a:bodyPr/>
          <a:lstStyle/>
          <a:p>
            <a:r>
              <a:rPr lang="nl-NL" dirty="0" smtClean="0"/>
              <a:t>Wat kunnen we voor elkaar betekenen?</a:t>
            </a:r>
          </a:p>
          <a:p>
            <a:endParaRPr lang="nl-NL" dirty="0"/>
          </a:p>
          <a:p>
            <a:endParaRPr lang="nl-NL" dirty="0" smtClean="0"/>
          </a:p>
          <a:p>
            <a:endParaRPr lang="nl-NL" dirty="0"/>
          </a:p>
          <a:p>
            <a:r>
              <a:rPr lang="nl-NL" sz="1800" dirty="0" smtClean="0"/>
              <a:t>Zeist, 30 januari 2015</a:t>
            </a:r>
            <a:endParaRPr lang="nl-NL" sz="1800" dirty="0"/>
          </a:p>
        </p:txBody>
      </p:sp>
    </p:spTree>
    <p:extLst>
      <p:ext uri="{BB962C8B-B14F-4D97-AF65-F5344CB8AC3E}">
        <p14:creationId xmlns:p14="http://schemas.microsoft.com/office/powerpoint/2010/main" val="217081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Stellingen</a:t>
            </a:r>
            <a:br>
              <a:rPr lang="nl-NL" dirty="0" smtClean="0"/>
            </a:br>
            <a:r>
              <a:rPr lang="nl-NL" dirty="0" smtClean="0"/>
              <a:t/>
            </a:r>
            <a:br>
              <a:rPr lang="nl-NL" dirty="0" smtClean="0"/>
            </a:br>
            <a:r>
              <a:rPr lang="nl-NL" dirty="0" smtClean="0"/>
              <a:t/>
            </a:r>
            <a:br>
              <a:rPr lang="nl-NL" dirty="0" smtClean="0"/>
            </a:br>
            <a:endParaRPr lang="nl-NL" sz="2400" dirty="0"/>
          </a:p>
        </p:txBody>
      </p:sp>
      <p:sp>
        <p:nvSpPr>
          <p:cNvPr id="3" name="Tijdelijke aanduiding voor datum 2"/>
          <p:cNvSpPr>
            <a:spLocks noGrp="1"/>
          </p:cNvSpPr>
          <p:nvPr>
            <p:ph type="dt" sz="half" idx="10"/>
          </p:nvPr>
        </p:nvSpPr>
        <p:spPr/>
        <p:txBody>
          <a:bodyPr/>
          <a:lstStyle/>
          <a:p>
            <a:fld id="{C15F6063-309F-4CAD-A924-DD5CFBC69C06}" type="datetime4">
              <a:rPr lang="nl-NL" smtClean="0"/>
              <a:pPr/>
              <a:t>29 januari 2015</a:t>
            </a:fld>
            <a:r>
              <a:rPr lang="nl-NL" smtClean="0"/>
              <a:t> |</a:t>
            </a:r>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518D660-3424-4B59-83F5-ADED3B4C1747}" type="slidenum">
              <a:rPr lang="nl-NL" smtClean="0"/>
              <a:pPr/>
              <a:t>10</a:t>
            </a:fld>
            <a:endParaRPr lang="nl-NL"/>
          </a:p>
        </p:txBody>
      </p:sp>
      <p:sp>
        <p:nvSpPr>
          <p:cNvPr id="7" name="Tekstvak 6"/>
          <p:cNvSpPr txBox="1"/>
          <p:nvPr/>
        </p:nvSpPr>
        <p:spPr>
          <a:xfrm>
            <a:off x="2472744" y="2305318"/>
            <a:ext cx="5285421" cy="369332"/>
          </a:xfrm>
          <a:prstGeom prst="rect">
            <a:avLst/>
          </a:prstGeom>
          <a:noFill/>
        </p:spPr>
        <p:txBody>
          <a:bodyPr wrap="none" rtlCol="0">
            <a:spAutoFit/>
          </a:bodyPr>
          <a:lstStyle/>
          <a:p>
            <a:r>
              <a:rPr lang="nl-NL" dirty="0" smtClean="0"/>
              <a:t>                                                                          </a:t>
            </a:r>
            <a:endParaRPr lang="nl-NL" dirty="0"/>
          </a:p>
        </p:txBody>
      </p:sp>
      <p:sp>
        <p:nvSpPr>
          <p:cNvPr id="9" name="Titel 1"/>
          <p:cNvSpPr txBox="1">
            <a:spLocks/>
          </p:cNvSpPr>
          <p:nvPr/>
        </p:nvSpPr>
        <p:spPr bwMode="auto">
          <a:xfrm>
            <a:off x="899319" y="2174865"/>
            <a:ext cx="7916862" cy="630238"/>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Trebuchet MS" pitchFamily="34" charset="0"/>
              </a:defRPr>
            </a:lvl2pPr>
            <a:lvl3pPr algn="l" rtl="0" eaLnBrk="1" fontAlgn="base" hangingPunct="1">
              <a:spcBef>
                <a:spcPct val="0"/>
              </a:spcBef>
              <a:spcAft>
                <a:spcPct val="0"/>
              </a:spcAft>
              <a:defRPr sz="3600">
                <a:solidFill>
                  <a:schemeClr val="tx2"/>
                </a:solidFill>
                <a:latin typeface="Trebuchet MS" pitchFamily="34" charset="0"/>
              </a:defRPr>
            </a:lvl3pPr>
            <a:lvl4pPr algn="l" rtl="0" eaLnBrk="1" fontAlgn="base" hangingPunct="1">
              <a:spcBef>
                <a:spcPct val="0"/>
              </a:spcBef>
              <a:spcAft>
                <a:spcPct val="0"/>
              </a:spcAft>
              <a:defRPr sz="3600">
                <a:solidFill>
                  <a:schemeClr val="tx2"/>
                </a:solidFill>
                <a:latin typeface="Trebuchet MS" pitchFamily="34" charset="0"/>
              </a:defRPr>
            </a:lvl4pPr>
            <a:lvl5pPr algn="l" rtl="0" eaLnBrk="1" fontAlgn="base" hangingPunct="1">
              <a:spcBef>
                <a:spcPct val="0"/>
              </a:spcBef>
              <a:spcAft>
                <a:spcPct val="0"/>
              </a:spcAft>
              <a:defRPr sz="3600">
                <a:solidFill>
                  <a:schemeClr val="tx2"/>
                </a:solidFill>
                <a:latin typeface="Trebuchet MS" pitchFamily="34" charset="0"/>
              </a:defRPr>
            </a:lvl5pPr>
            <a:lvl6pPr marL="457200" algn="l" rtl="0" eaLnBrk="1" fontAlgn="base" hangingPunct="1">
              <a:spcBef>
                <a:spcPct val="0"/>
              </a:spcBef>
              <a:spcAft>
                <a:spcPct val="0"/>
              </a:spcAft>
              <a:defRPr sz="3600">
                <a:solidFill>
                  <a:schemeClr val="tx2"/>
                </a:solidFill>
                <a:latin typeface="Trebuchet MS" pitchFamily="34" charset="0"/>
              </a:defRPr>
            </a:lvl6pPr>
            <a:lvl7pPr marL="914400" algn="l" rtl="0" eaLnBrk="1" fontAlgn="base" hangingPunct="1">
              <a:spcBef>
                <a:spcPct val="0"/>
              </a:spcBef>
              <a:spcAft>
                <a:spcPct val="0"/>
              </a:spcAft>
              <a:defRPr sz="3600">
                <a:solidFill>
                  <a:schemeClr val="tx2"/>
                </a:solidFill>
                <a:latin typeface="Trebuchet MS" pitchFamily="34" charset="0"/>
              </a:defRPr>
            </a:lvl7pPr>
            <a:lvl8pPr marL="1371600" algn="l" rtl="0" eaLnBrk="1" fontAlgn="base" hangingPunct="1">
              <a:spcBef>
                <a:spcPct val="0"/>
              </a:spcBef>
              <a:spcAft>
                <a:spcPct val="0"/>
              </a:spcAft>
              <a:defRPr sz="3600">
                <a:solidFill>
                  <a:schemeClr val="tx2"/>
                </a:solidFill>
                <a:latin typeface="Trebuchet MS" pitchFamily="34" charset="0"/>
              </a:defRPr>
            </a:lvl8pPr>
            <a:lvl9pPr marL="1828800" algn="l" rtl="0" eaLnBrk="1" fontAlgn="base" hangingPunct="1">
              <a:spcBef>
                <a:spcPct val="0"/>
              </a:spcBef>
              <a:spcAft>
                <a:spcPct val="0"/>
              </a:spcAft>
              <a:defRPr sz="3600">
                <a:solidFill>
                  <a:schemeClr val="tx2"/>
                </a:solidFill>
                <a:latin typeface="Trebuchet MS" pitchFamily="34" charset="0"/>
              </a:defRPr>
            </a:lvl9pPr>
          </a:lstStyle>
          <a:p>
            <a:r>
              <a:rPr lang="nl-NL" sz="2400" dirty="0" smtClean="0"/>
              <a:t>1. Wie </a:t>
            </a:r>
            <a:r>
              <a:rPr lang="nl-NL" sz="2400" dirty="0"/>
              <a:t>heeft de regie bij de </a:t>
            </a:r>
            <a:r>
              <a:rPr lang="nl-NL" sz="2400" dirty="0" smtClean="0"/>
              <a:t>lokale aanpak </a:t>
            </a:r>
            <a:r>
              <a:rPr lang="nl-NL" sz="2400" dirty="0"/>
              <a:t>overvallen? </a:t>
            </a:r>
            <a:endParaRPr lang="nl-NL" sz="2400" dirty="0" smtClean="0"/>
          </a:p>
          <a:p>
            <a:endParaRPr lang="nl-NL" kern="0" dirty="0"/>
          </a:p>
          <a:p>
            <a:r>
              <a:rPr lang="nl-NL" sz="2400" kern="0" dirty="0"/>
              <a:t>2. Kun en moet </a:t>
            </a:r>
            <a:r>
              <a:rPr lang="nl-NL" sz="2400" kern="0"/>
              <a:t>je als </a:t>
            </a:r>
            <a:r>
              <a:rPr lang="nl-NL" sz="2400" kern="0" smtClean="0"/>
              <a:t>gemeente, beleidsmatig zijn voorbereid op een </a:t>
            </a:r>
            <a:r>
              <a:rPr lang="nl-NL" sz="2400" kern="0"/>
              <a:t>je </a:t>
            </a:r>
            <a:r>
              <a:rPr lang="nl-NL" sz="2400" kern="0" smtClean="0"/>
              <a:t>overval</a:t>
            </a:r>
            <a:r>
              <a:rPr lang="nl-NL" sz="2400" kern="0" dirty="0" smtClean="0"/>
              <a:t>?</a:t>
            </a:r>
          </a:p>
          <a:p>
            <a:endParaRPr lang="nl-NL" sz="2400" kern="0" dirty="0" smtClean="0"/>
          </a:p>
          <a:p>
            <a:endParaRPr lang="nl-NL" sz="2400" kern="0" dirty="0" smtClean="0"/>
          </a:p>
          <a:p>
            <a:endParaRPr lang="nl-NL" sz="2400" kern="0" dirty="0"/>
          </a:p>
          <a:p>
            <a:endParaRPr lang="nl-NL" sz="2400" kern="0" dirty="0"/>
          </a:p>
          <a:p>
            <a:endParaRPr lang="nl-NL" sz="2400" kern="0" dirty="0"/>
          </a:p>
          <a:p>
            <a:r>
              <a:rPr lang="nl-NL" kern="0" dirty="0" smtClean="0"/>
              <a:t/>
            </a:r>
            <a:br>
              <a:rPr lang="nl-NL" kern="0" dirty="0" smtClean="0"/>
            </a:br>
            <a:r>
              <a:rPr lang="nl-NL" kern="0" dirty="0" smtClean="0"/>
              <a:t/>
            </a:r>
            <a:br>
              <a:rPr lang="nl-NL" kern="0" dirty="0" smtClean="0"/>
            </a:br>
            <a:r>
              <a:rPr lang="nl-NL" kern="0" dirty="0" smtClean="0"/>
              <a:t/>
            </a:r>
            <a:br>
              <a:rPr lang="nl-NL" kern="0" dirty="0" smtClean="0"/>
            </a:br>
            <a:endParaRPr lang="nl-NL" sz="2400" kern="0" dirty="0"/>
          </a:p>
        </p:txBody>
      </p:sp>
    </p:spTree>
    <p:extLst>
      <p:ext uri="{BB962C8B-B14F-4D97-AF65-F5344CB8AC3E}">
        <p14:creationId xmlns:p14="http://schemas.microsoft.com/office/powerpoint/2010/main" val="106157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9938" y="696941"/>
            <a:ext cx="7916862" cy="3161358"/>
          </a:xfrm>
        </p:spPr>
        <p:txBody>
          <a:bodyPr/>
          <a:lstStyle/>
          <a:p>
            <a:pPr algn="ctr"/>
            <a:r>
              <a:rPr lang="nl-NL" sz="2400" i="1" dirty="0" smtClean="0"/>
              <a:t/>
            </a:r>
            <a:br>
              <a:rPr lang="nl-NL" sz="2400" i="1" dirty="0" smtClean="0"/>
            </a:br>
            <a:r>
              <a:rPr lang="nl-NL" sz="2400" i="1" dirty="0"/>
              <a:t/>
            </a:r>
            <a:br>
              <a:rPr lang="nl-NL" sz="2400" i="1" dirty="0"/>
            </a:br>
            <a:r>
              <a:rPr lang="nl-NL" sz="2400" i="1" dirty="0" smtClean="0"/>
              <a:t>Dank voor u aandacht!</a:t>
            </a:r>
            <a:br>
              <a:rPr lang="nl-NL" sz="2400" i="1" dirty="0" smtClean="0"/>
            </a:br>
            <a:r>
              <a:rPr lang="nl-NL" sz="2400" i="1" dirty="0" smtClean="0"/>
              <a:t/>
            </a:r>
            <a:br>
              <a:rPr lang="nl-NL" sz="2400" i="1" dirty="0" smtClean="0"/>
            </a:br>
            <a:r>
              <a:rPr lang="nl-NL" sz="2400" i="1" dirty="0" smtClean="0"/>
              <a:t/>
            </a:r>
            <a:br>
              <a:rPr lang="nl-NL" sz="2400" i="1" dirty="0" smtClean="0"/>
            </a:br>
            <a:r>
              <a:rPr lang="nl-NL" sz="2400" i="1" dirty="0" smtClean="0"/>
              <a:t>Vergeet niet</a:t>
            </a:r>
            <a:br>
              <a:rPr lang="nl-NL" sz="2400" i="1" dirty="0" smtClean="0"/>
            </a:br>
            <a:r>
              <a:rPr lang="nl-NL" sz="2400" i="1" dirty="0" smtClean="0"/>
              <a:t>De alertheid wordt groter als de dagen korter worden!</a:t>
            </a:r>
            <a:endParaRPr lang="nl-NL" sz="2400" i="1" dirty="0"/>
          </a:p>
        </p:txBody>
      </p:sp>
      <p:sp>
        <p:nvSpPr>
          <p:cNvPr id="3" name="Tijdelijke aanduiding voor datum 2"/>
          <p:cNvSpPr>
            <a:spLocks noGrp="1"/>
          </p:cNvSpPr>
          <p:nvPr>
            <p:ph type="dt" sz="half" idx="10"/>
          </p:nvPr>
        </p:nvSpPr>
        <p:spPr/>
        <p:txBody>
          <a:bodyPr/>
          <a:lstStyle/>
          <a:p>
            <a:fld id="{C15F6063-309F-4CAD-A924-DD5CFBC69C06}" type="datetime4">
              <a:rPr lang="nl-NL" smtClean="0"/>
              <a:pPr/>
              <a:t>29 januari 2015</a:t>
            </a:fld>
            <a:r>
              <a:rPr lang="nl-NL" smtClean="0"/>
              <a:t> |</a:t>
            </a:r>
            <a:endParaRPr lang="nl-NL"/>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8518D660-3424-4B59-83F5-ADED3B4C1747}" type="slidenum">
              <a:rPr lang="nl-NL" smtClean="0"/>
              <a:pPr/>
              <a:t>11</a:t>
            </a:fld>
            <a:endParaRPr lang="nl-NL"/>
          </a:p>
        </p:txBody>
      </p:sp>
      <p:pic>
        <p:nvPicPr>
          <p:cNvPr id="7" name="Afbeelding 6"/>
          <p:cNvPicPr>
            <a:picLocks noChangeAspect="1"/>
          </p:cNvPicPr>
          <p:nvPr/>
        </p:nvPicPr>
        <p:blipFill rotWithShape="1">
          <a:blip r:embed="rId2"/>
          <a:srcRect r="74468" b="76144"/>
          <a:stretch/>
        </p:blipFill>
        <p:spPr>
          <a:xfrm>
            <a:off x="4598504" y="4393211"/>
            <a:ext cx="1603513" cy="1168705"/>
          </a:xfrm>
          <a:prstGeom prst="rect">
            <a:avLst/>
          </a:prstGeom>
        </p:spPr>
      </p:pic>
      <p:pic>
        <p:nvPicPr>
          <p:cNvPr id="11" name="Afbeelding 10"/>
          <p:cNvPicPr>
            <a:picLocks noChangeAspect="1"/>
          </p:cNvPicPr>
          <p:nvPr/>
        </p:nvPicPr>
        <p:blipFill>
          <a:blip r:embed="rId3"/>
          <a:stretch>
            <a:fillRect/>
          </a:stretch>
        </p:blipFill>
        <p:spPr>
          <a:xfrm>
            <a:off x="367471" y="3290583"/>
            <a:ext cx="3038336" cy="2619130"/>
          </a:xfrm>
          <a:prstGeom prst="rect">
            <a:avLst/>
          </a:prstGeom>
        </p:spPr>
      </p:pic>
      <p:sp>
        <p:nvSpPr>
          <p:cNvPr id="10" name="Rechthoek 9"/>
          <p:cNvSpPr/>
          <p:nvPr/>
        </p:nvSpPr>
        <p:spPr>
          <a:xfrm>
            <a:off x="2698750" y="4938841"/>
            <a:ext cx="4623382" cy="338554"/>
          </a:xfrm>
          <a:prstGeom prst="rect">
            <a:avLst/>
          </a:prstGeom>
        </p:spPr>
        <p:txBody>
          <a:bodyPr wrap="none">
            <a:spAutoFit/>
          </a:bodyPr>
          <a:lstStyle/>
          <a:p>
            <a:r>
              <a:rPr lang="nl-NL" sz="1600" b="1" kern="0" dirty="0">
                <a:solidFill>
                  <a:schemeClr val="bg2"/>
                </a:solidFill>
              </a:rPr>
              <a:t>Ieder jaar </a:t>
            </a:r>
            <a:r>
              <a:rPr lang="nl-NL" sz="1600" b="1" kern="0" dirty="0" smtClean="0">
                <a:solidFill>
                  <a:schemeClr val="bg2"/>
                </a:solidFill>
              </a:rPr>
              <a:t>vanaf de                         tot </a:t>
            </a:r>
            <a:r>
              <a:rPr lang="nl-NL" sz="1600" b="1" kern="0" dirty="0">
                <a:solidFill>
                  <a:schemeClr val="bg2"/>
                </a:solidFill>
              </a:rPr>
              <a:t>maart! </a:t>
            </a:r>
            <a:endParaRPr lang="nl-NL" b="1" dirty="0">
              <a:solidFill>
                <a:schemeClr val="bg2"/>
              </a:solidFill>
            </a:endParaRPr>
          </a:p>
        </p:txBody>
      </p:sp>
    </p:spTree>
    <p:extLst>
      <p:ext uri="{BB962C8B-B14F-4D97-AF65-F5344CB8AC3E}">
        <p14:creationId xmlns:p14="http://schemas.microsoft.com/office/powerpoint/2010/main" val="3648992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Woninginbraken	</a:t>
            </a:r>
            <a:endParaRPr lang="nl-NL" dirty="0"/>
          </a:p>
        </p:txBody>
      </p:sp>
      <p:sp>
        <p:nvSpPr>
          <p:cNvPr id="3" name="Ondertitel 2"/>
          <p:cNvSpPr>
            <a:spLocks noGrp="1"/>
          </p:cNvSpPr>
          <p:nvPr>
            <p:ph type="subTitle" idx="1"/>
          </p:nvPr>
        </p:nvSpPr>
        <p:spPr/>
        <p:txBody>
          <a:bodyPr/>
          <a:lstStyle/>
          <a:p>
            <a:r>
              <a:rPr lang="nl-NL" sz="1400" dirty="0" smtClean="0"/>
              <a:t>Niet voor niets High Impact Crime</a:t>
            </a:r>
          </a:p>
          <a:p>
            <a:endParaRPr lang="nl-NL" sz="1400" dirty="0"/>
          </a:p>
          <a:p>
            <a:endParaRPr lang="nl-NL" sz="1400" dirty="0" smtClean="0"/>
          </a:p>
          <a:p>
            <a:endParaRPr lang="nl-NL" sz="1400" dirty="0"/>
          </a:p>
          <a:p>
            <a:r>
              <a:rPr lang="nl-NL" sz="1400" dirty="0" smtClean="0"/>
              <a:t>Lilian Tieman, adviseur woninginbraken en </a:t>
            </a:r>
          </a:p>
          <a:p>
            <a:r>
              <a:rPr lang="nl-NL" sz="1400" dirty="0" smtClean="0"/>
              <a:t>landelijk projectleider Politiekeurmerk veilig Wonen</a:t>
            </a:r>
            <a:endParaRPr lang="nl-NL" sz="1400" dirty="0"/>
          </a:p>
        </p:txBody>
      </p:sp>
    </p:spTree>
    <p:extLst>
      <p:ext uri="{BB962C8B-B14F-4D97-AF65-F5344CB8AC3E}">
        <p14:creationId xmlns:p14="http://schemas.microsoft.com/office/powerpoint/2010/main" val="2678478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pPr eaLnBrk="1" hangingPunct="1"/>
            <a:r>
              <a:rPr lang="nl-NL" altLang="nl-NL" dirty="0" smtClean="0"/>
              <a:t> Woninginbraken en woningovervallen</a:t>
            </a:r>
          </a:p>
        </p:txBody>
      </p:sp>
      <p:sp>
        <p:nvSpPr>
          <p:cNvPr id="4099" name="Tijdelijke aanduiding voor inhoud 2"/>
          <p:cNvSpPr>
            <a:spLocks noGrp="1"/>
          </p:cNvSpPr>
          <p:nvPr>
            <p:ph idx="1"/>
          </p:nvPr>
        </p:nvSpPr>
        <p:spPr>
          <a:xfrm>
            <a:off x="676275" y="1111250"/>
            <a:ext cx="7972425" cy="4498975"/>
          </a:xfrm>
        </p:spPr>
        <p:txBody>
          <a:bodyPr/>
          <a:lstStyle/>
          <a:p>
            <a:pPr marL="381000" indent="-381000" eaLnBrk="1" hangingPunct="1">
              <a:defRPr/>
            </a:pPr>
            <a:endParaRPr lang="nl-NL" altLang="nl-NL" dirty="0" smtClean="0"/>
          </a:p>
          <a:p>
            <a:pPr marL="381000" indent="-381000" eaLnBrk="1" hangingPunct="1">
              <a:defRPr/>
            </a:pPr>
            <a:r>
              <a:rPr lang="nl-NL" altLang="nl-NL" dirty="0" smtClean="0">
                <a:solidFill>
                  <a:srgbClr val="FF0000"/>
                </a:solidFill>
              </a:rPr>
              <a:t> </a:t>
            </a:r>
            <a:r>
              <a:rPr lang="nl-NL" altLang="nl-NL" dirty="0" smtClean="0"/>
              <a:t>-   Enig idee hoevaak er jaarlijks wordt ingebroken en overvallen?</a:t>
            </a:r>
            <a:endParaRPr lang="nl-NL" altLang="nl-NL" dirty="0"/>
          </a:p>
          <a:p>
            <a:pPr marL="381000" indent="-381000" eaLnBrk="1" hangingPunct="1">
              <a:defRPr/>
            </a:pPr>
            <a:endParaRPr lang="nl-NL" altLang="nl-NL" dirty="0" smtClean="0"/>
          </a:p>
          <a:p>
            <a:pPr marL="381000" indent="-381000" eaLnBrk="1" hangingPunct="1">
              <a:buFontTx/>
              <a:buChar char="-"/>
              <a:defRPr/>
            </a:pPr>
            <a:r>
              <a:rPr lang="nl-NL" altLang="nl-NL" dirty="0" smtClean="0"/>
              <a:t>Enig idee wat een woninginbraak kost (uitkering verzekering en maatschappelijke kosten)</a:t>
            </a:r>
          </a:p>
          <a:p>
            <a:pPr marL="381000" indent="-381000" eaLnBrk="1" hangingPunct="1">
              <a:defRPr/>
            </a:pPr>
            <a:endParaRPr lang="nl-NL" altLang="nl-NL" dirty="0" smtClean="0"/>
          </a:p>
          <a:p>
            <a:pPr marL="381000" indent="-381000" eaLnBrk="1" hangingPunct="1">
              <a:defRPr/>
            </a:pPr>
            <a:endParaRPr lang="nl-NL" altLang="nl-NL" dirty="0" smtClean="0"/>
          </a:p>
          <a:p>
            <a:pPr marL="381000" indent="-381000" eaLnBrk="1" hangingPunct="1">
              <a:defRPr/>
            </a:pPr>
            <a:endParaRPr lang="nl-NL" altLang="nl-NL" dirty="0" smtClean="0"/>
          </a:p>
          <a:p>
            <a:pPr marL="381000" indent="-381000" eaLnBrk="1" hangingPunct="1">
              <a:defRPr/>
            </a:pPr>
            <a:endParaRPr lang="nl-NL" altLang="nl-NL" dirty="0" smtClean="0"/>
          </a:p>
          <a:p>
            <a:pPr>
              <a:defRPr/>
            </a:pPr>
            <a:endParaRPr lang="nl-NL" altLang="nl-NL" dirty="0"/>
          </a:p>
          <a:p>
            <a:pPr marL="381000" indent="-381000" eaLnBrk="1" hangingPunct="1">
              <a:defRPr/>
            </a:pPr>
            <a:endParaRPr lang="nl-NL" altLang="nl-NL" dirty="0" smtClean="0"/>
          </a:p>
          <a:p>
            <a:pPr marL="381000" indent="-381000" eaLnBrk="1" hangingPunct="1">
              <a:defRPr/>
            </a:pPr>
            <a:endParaRPr lang="nl-NL" altLang="nl-NL" dirty="0" smtClean="0"/>
          </a:p>
          <a:p>
            <a:pPr marL="457200" indent="-457200" eaLnBrk="1" hangingPunct="1">
              <a:buFontTx/>
              <a:buAutoNum type="arabicPeriod"/>
              <a:defRPr/>
            </a:pPr>
            <a:endParaRPr lang="nl-NL" altLang="nl-NL" dirty="0" smtClean="0"/>
          </a:p>
        </p:txBody>
      </p:sp>
      <p:sp>
        <p:nvSpPr>
          <p:cNvPr id="7172"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r>
              <a:rPr lang="nl-NL" altLang="nl-NL" smtClean="0">
                <a:solidFill>
                  <a:srgbClr val="FFFFFF"/>
                </a:solidFill>
              </a:rPr>
              <a:t>29 januari 2015</a:t>
            </a:r>
          </a:p>
        </p:txBody>
      </p:sp>
      <p:sp>
        <p:nvSpPr>
          <p:cNvPr id="7173"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r>
              <a:rPr lang="nl-NL" altLang="nl-NL" smtClean="0">
                <a:solidFill>
                  <a:srgbClr val="FFFFFF"/>
                </a:solidFill>
              </a:rPr>
              <a:t>Nationaal lichtcongres 2015</a:t>
            </a:r>
          </a:p>
        </p:txBody>
      </p:sp>
      <p:sp>
        <p:nvSpPr>
          <p:cNvPr id="7174"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28FE0781-EF09-4C0E-BAD3-71DF2D918476}" type="slidenum">
              <a:rPr lang="nl-NL" altLang="nl-NL" smtClean="0">
                <a:solidFill>
                  <a:srgbClr val="FFFFFF"/>
                </a:solidFill>
              </a:rPr>
              <a:pPr/>
              <a:t>13</a:t>
            </a:fld>
            <a:endParaRPr lang="nl-NL" altLang="nl-NL" smtClean="0">
              <a:solidFill>
                <a:srgbClr val="FFFFFF"/>
              </a:solidFill>
            </a:endParaRPr>
          </a:p>
        </p:txBody>
      </p:sp>
    </p:spTree>
    <p:extLst>
      <p:ext uri="{BB962C8B-B14F-4D97-AF65-F5344CB8AC3E}">
        <p14:creationId xmlns:p14="http://schemas.microsoft.com/office/powerpoint/2010/main" val="342442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nl-NL" altLang="nl-NL" dirty="0" smtClean="0"/>
              <a:t>Het inbraakproces in het kort</a:t>
            </a:r>
          </a:p>
        </p:txBody>
      </p:sp>
      <p:pic>
        <p:nvPicPr>
          <p:cNvPr id="8195"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9788" y="1323975"/>
            <a:ext cx="2803525" cy="2243138"/>
          </a:xfrm>
        </p:spPr>
      </p:pic>
      <p:sp>
        <p:nvSpPr>
          <p:cNvPr id="8196"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DBAA31DF-3E91-4243-916C-ABC68FF2E70B}" type="datetime4">
              <a:rPr lang="nl-NL" altLang="nl-NL" smtClean="0">
                <a:solidFill>
                  <a:srgbClr val="FFFFFF"/>
                </a:solidFill>
              </a:rPr>
              <a:pPr/>
              <a:t>29 januari 2015</a:t>
            </a:fld>
            <a:r>
              <a:rPr lang="nl-NL" altLang="nl-NL" smtClean="0">
                <a:solidFill>
                  <a:srgbClr val="FFFFFF"/>
                </a:solidFill>
              </a:rPr>
              <a:t> |</a:t>
            </a:r>
          </a:p>
        </p:txBody>
      </p:sp>
      <p:sp>
        <p:nvSpPr>
          <p:cNvPr id="8197"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endParaRPr lang="nl-NL" altLang="nl-NL" smtClean="0">
              <a:solidFill>
                <a:srgbClr val="FFFFFF"/>
              </a:solidFill>
            </a:endParaRPr>
          </a:p>
        </p:txBody>
      </p:sp>
      <p:sp>
        <p:nvSpPr>
          <p:cNvPr id="8198"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73C3F2F5-1BB2-4B78-B5A6-F1ED90318EC0}" type="slidenum">
              <a:rPr lang="nl-NL" altLang="nl-NL" smtClean="0">
                <a:solidFill>
                  <a:srgbClr val="FFFFFF"/>
                </a:solidFill>
              </a:rPr>
              <a:pPr/>
              <a:t>14</a:t>
            </a:fld>
            <a:endParaRPr lang="nl-NL" altLang="nl-NL" smtClean="0">
              <a:solidFill>
                <a:srgbClr val="FFFFFF"/>
              </a:solidFill>
            </a:endParaRPr>
          </a:p>
        </p:txBody>
      </p:sp>
      <p:pic>
        <p:nvPicPr>
          <p:cNvPr id="8199" name="Afbeelding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4938" y="1323975"/>
            <a:ext cx="4602162"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788" y="3944938"/>
            <a:ext cx="5205412"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Tijdelijke aanduiding voor inhou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2538" y="3900488"/>
            <a:ext cx="2214562"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814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Tekort aan barrières in dit proces</a:t>
            </a:r>
            <a:endParaRPr lang="nl-NL" dirty="0"/>
          </a:p>
        </p:txBody>
      </p:sp>
      <p:sp>
        <p:nvSpPr>
          <p:cNvPr id="3" name="Tijdelijke aanduiding voor inhoud 2"/>
          <p:cNvSpPr>
            <a:spLocks noGrp="1"/>
          </p:cNvSpPr>
          <p:nvPr>
            <p:ph idx="1"/>
          </p:nvPr>
        </p:nvSpPr>
        <p:spPr>
          <a:xfrm>
            <a:off x="820089" y="1245763"/>
            <a:ext cx="7665099" cy="4498975"/>
          </a:xfrm>
        </p:spPr>
        <p:txBody>
          <a:bodyPr/>
          <a:lstStyle/>
          <a:p>
            <a:pPr marL="342900" indent="-342900">
              <a:buFontTx/>
              <a:buChar char="-"/>
            </a:pPr>
            <a:r>
              <a:rPr lang="nl-NL" dirty="0" smtClean="0"/>
              <a:t>Hot spots: zijn in grote delen van het land in kaart gebracht, maar groepen lijken mobieler te worden</a:t>
            </a:r>
          </a:p>
          <a:p>
            <a:pPr marL="342900" indent="-342900">
              <a:buFontTx/>
              <a:buChar char="-"/>
            </a:pPr>
            <a:endParaRPr lang="nl-NL" dirty="0"/>
          </a:p>
          <a:p>
            <a:pPr marL="342900" indent="-342900">
              <a:buFontTx/>
              <a:buChar char="-"/>
            </a:pPr>
            <a:r>
              <a:rPr lang="nl-NL" dirty="0" smtClean="0"/>
              <a:t>Hot shots/</a:t>
            </a:r>
            <a:r>
              <a:rPr lang="nl-NL" dirty="0" err="1" smtClean="0"/>
              <a:t>groups</a:t>
            </a:r>
            <a:r>
              <a:rPr lang="nl-NL" dirty="0" smtClean="0"/>
              <a:t>: plegen meerdere typen delicten, beloning is voor doelgroep groot nl. onderhoud levensstijl. Pakkans is klein en strafmaat schrikt niet altijd af (recidive)</a:t>
            </a:r>
          </a:p>
          <a:p>
            <a:pPr marL="342900" indent="-342900">
              <a:buFontTx/>
              <a:buChar char="-"/>
            </a:pPr>
            <a:endParaRPr lang="nl-NL" dirty="0"/>
          </a:p>
          <a:p>
            <a:pPr marL="342900" indent="-342900">
              <a:buFontTx/>
              <a:buChar char="-"/>
            </a:pPr>
            <a:r>
              <a:rPr lang="nl-NL" dirty="0" smtClean="0"/>
              <a:t>Hot </a:t>
            </a:r>
            <a:r>
              <a:rPr lang="nl-NL" dirty="0" err="1" smtClean="0"/>
              <a:t>times</a:t>
            </a:r>
            <a:r>
              <a:rPr lang="nl-NL" dirty="0" smtClean="0"/>
              <a:t>: </a:t>
            </a:r>
            <a:r>
              <a:rPr lang="nl-NL" dirty="0" err="1"/>
              <a:t>p</a:t>
            </a:r>
            <a:r>
              <a:rPr lang="nl-NL" dirty="0" err="1" smtClean="0"/>
              <a:t>redicitive</a:t>
            </a:r>
            <a:r>
              <a:rPr lang="nl-NL" dirty="0" smtClean="0"/>
              <a:t> </a:t>
            </a:r>
            <a:r>
              <a:rPr lang="nl-NL" dirty="0" err="1" smtClean="0"/>
              <a:t>policing</a:t>
            </a:r>
            <a:r>
              <a:rPr lang="nl-NL" dirty="0" smtClean="0"/>
              <a:t> is in opkomst om mensen en middelen gerichter in te zetten</a:t>
            </a:r>
          </a:p>
          <a:p>
            <a:pPr marL="342900" indent="-342900">
              <a:buFontTx/>
              <a:buChar char="-"/>
            </a:pPr>
            <a:endParaRPr lang="nl-NL" dirty="0"/>
          </a:p>
          <a:p>
            <a:pPr marL="342900" indent="-342900">
              <a:buFontTx/>
              <a:buChar char="-"/>
            </a:pPr>
            <a:r>
              <a:rPr lang="nl-NL" dirty="0" smtClean="0"/>
              <a:t>Hot </a:t>
            </a:r>
            <a:r>
              <a:rPr lang="nl-NL" dirty="0" err="1" smtClean="0"/>
              <a:t>victims</a:t>
            </a:r>
            <a:r>
              <a:rPr lang="nl-NL" dirty="0" smtClean="0"/>
              <a:t>: bewonersgedrag speelt bij veel woninginbraken en overvallen een rol</a:t>
            </a:r>
          </a:p>
          <a:p>
            <a:pPr marL="342900" indent="-342900">
              <a:buFontTx/>
              <a:buChar char="-"/>
            </a:pPr>
            <a:endParaRPr lang="nl-NL" dirty="0"/>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15</a:t>
            </a:fld>
            <a:endParaRPr lang="nl-NL">
              <a:solidFill>
                <a:srgbClr val="FFFFFF"/>
              </a:solidFill>
            </a:endParaRPr>
          </a:p>
        </p:txBody>
      </p:sp>
    </p:spTree>
    <p:extLst>
      <p:ext uri="{BB962C8B-B14F-4D97-AF65-F5344CB8AC3E}">
        <p14:creationId xmlns:p14="http://schemas.microsoft.com/office/powerpoint/2010/main" val="3155166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Belangrijke spelers</a:t>
            </a:r>
            <a:endParaRPr lang="nl-NL" dirty="0"/>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16</a:t>
            </a:fld>
            <a:endParaRPr lang="nl-NL">
              <a:solidFill>
                <a:srgbClr val="FFFFFF"/>
              </a:solidFill>
            </a:endParaRPr>
          </a:p>
        </p:txBody>
      </p:sp>
      <p:graphicFrame>
        <p:nvGraphicFramePr>
          <p:cNvPr id="7" name="Tabel 6"/>
          <p:cNvGraphicFramePr>
            <a:graphicFrameLocks noGrp="1"/>
          </p:cNvGraphicFramePr>
          <p:nvPr>
            <p:extLst/>
          </p:nvPr>
        </p:nvGraphicFramePr>
        <p:xfrm>
          <a:off x="719138" y="1304003"/>
          <a:ext cx="5357612" cy="4480560"/>
        </p:xfrm>
        <a:graphic>
          <a:graphicData uri="http://schemas.openxmlformats.org/drawingml/2006/table">
            <a:tbl>
              <a:tblPr firstRow="1" bandRow="1">
                <a:tableStyleId>{5C22544A-7EE6-4342-B048-85BDC9FD1C3A}</a:tableStyleId>
              </a:tblPr>
              <a:tblGrid>
                <a:gridCol w="2848310"/>
                <a:gridCol w="2509302"/>
              </a:tblGrid>
              <a:tr h="582149">
                <a:tc>
                  <a:txBody>
                    <a:bodyPr/>
                    <a:lstStyle/>
                    <a:p>
                      <a:r>
                        <a:rPr lang="nl-NL" dirty="0" smtClean="0"/>
                        <a:t>Gemeenten (meerdere afdelingen)</a:t>
                      </a:r>
                      <a:endParaRPr lang="nl-NL" dirty="0"/>
                    </a:p>
                  </a:txBody>
                  <a:tcPr/>
                </a:tc>
                <a:tc>
                  <a:txBody>
                    <a:bodyPr/>
                    <a:lstStyle/>
                    <a:p>
                      <a:endParaRPr lang="nl-NL"/>
                    </a:p>
                  </a:txBody>
                  <a:tcPr/>
                </a:tc>
              </a:tr>
              <a:tr h="582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Bewoners/wijkplatforms</a:t>
                      </a:r>
                    </a:p>
                    <a:p>
                      <a:endParaRPr lang="nl-N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Scholen</a:t>
                      </a:r>
                    </a:p>
                    <a:p>
                      <a:endParaRPr lang="nl-NL" dirty="0"/>
                    </a:p>
                  </a:txBody>
                  <a:tcPr/>
                </a:tc>
              </a:tr>
              <a:tr h="582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Politie</a:t>
                      </a:r>
                    </a:p>
                    <a:p>
                      <a:endParaRPr lang="nl-N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OM</a:t>
                      </a:r>
                    </a:p>
                    <a:p>
                      <a:endParaRPr lang="nl-NL" dirty="0"/>
                    </a:p>
                  </a:txBody>
                  <a:tcPr/>
                </a:tc>
              </a:tr>
              <a:tr h="582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Woningbouwcorporaties</a:t>
                      </a:r>
                    </a:p>
                    <a:p>
                      <a:endParaRPr lang="nl-N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Ministeries /CCV</a:t>
                      </a:r>
                    </a:p>
                    <a:p>
                      <a:endParaRPr lang="nl-NL" dirty="0"/>
                    </a:p>
                  </a:txBody>
                  <a:tcPr/>
                </a:tc>
              </a:tr>
              <a:tr h="582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Zorg en Welzijn</a:t>
                      </a:r>
                    </a:p>
                    <a:p>
                      <a:endParaRPr lang="nl-N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Projectontwikkelaars</a:t>
                      </a:r>
                    </a:p>
                    <a:p>
                      <a:endParaRPr lang="nl-NL" dirty="0"/>
                    </a:p>
                  </a:txBody>
                  <a:tcPr/>
                </a:tc>
              </a:tr>
              <a:tr h="582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Private verhuurders</a:t>
                      </a:r>
                    </a:p>
                    <a:p>
                      <a:endParaRPr lang="nl-N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Beveiligingsbedrijven</a:t>
                      </a:r>
                    </a:p>
                    <a:p>
                      <a:endParaRPr lang="nl-NL" dirty="0"/>
                    </a:p>
                  </a:txBody>
                  <a:tcPr/>
                </a:tc>
              </a:tr>
              <a:tr h="582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Verzekeraars</a:t>
                      </a:r>
                    </a:p>
                    <a:p>
                      <a:endParaRPr lang="nl-N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a:t>
                      </a:r>
                    </a:p>
                    <a:p>
                      <a:endParaRPr lang="nl-NL" dirty="0"/>
                    </a:p>
                  </a:txBody>
                  <a:tcPr/>
                </a:tc>
              </a:tr>
            </a:tbl>
          </a:graphicData>
        </a:graphic>
      </p:graphicFrame>
      <p:sp>
        <p:nvSpPr>
          <p:cNvPr id="9" name="Tekstvak 8"/>
          <p:cNvSpPr txBox="1"/>
          <p:nvPr/>
        </p:nvSpPr>
        <p:spPr>
          <a:xfrm>
            <a:off x="6117466" y="2343954"/>
            <a:ext cx="2916183" cy="1200329"/>
          </a:xfrm>
          <a:prstGeom prst="rect">
            <a:avLst/>
          </a:prstGeom>
          <a:noFill/>
        </p:spPr>
        <p:txBody>
          <a:bodyPr wrap="none" rtlCol="0">
            <a:spAutoFit/>
          </a:bodyPr>
          <a:lstStyle/>
          <a:p>
            <a:r>
              <a:rPr lang="nl-NL" dirty="0" smtClean="0">
                <a:solidFill>
                  <a:srgbClr val="000000"/>
                </a:solidFill>
              </a:rPr>
              <a:t>Met wie heeft u </a:t>
            </a:r>
          </a:p>
          <a:p>
            <a:r>
              <a:rPr lang="nl-NL" dirty="0" smtClean="0">
                <a:solidFill>
                  <a:srgbClr val="000000"/>
                </a:solidFill>
              </a:rPr>
              <a:t>hierover goed contact en </a:t>
            </a:r>
          </a:p>
          <a:p>
            <a:r>
              <a:rPr lang="nl-NL" dirty="0" smtClean="0">
                <a:solidFill>
                  <a:srgbClr val="000000"/>
                </a:solidFill>
              </a:rPr>
              <a:t>met wie zijn er afspraken </a:t>
            </a:r>
          </a:p>
          <a:p>
            <a:r>
              <a:rPr lang="nl-NL" dirty="0" smtClean="0">
                <a:solidFill>
                  <a:srgbClr val="000000"/>
                </a:solidFill>
              </a:rPr>
              <a:t>gemaakt?</a:t>
            </a:r>
            <a:endParaRPr lang="nl-NL" dirty="0">
              <a:solidFill>
                <a:srgbClr val="000000"/>
              </a:solidFill>
            </a:endParaRPr>
          </a:p>
        </p:txBody>
      </p:sp>
    </p:spTree>
    <p:extLst>
      <p:ext uri="{BB962C8B-B14F-4D97-AF65-F5344CB8AC3E}">
        <p14:creationId xmlns:p14="http://schemas.microsoft.com/office/powerpoint/2010/main" val="284088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nl-NL" altLang="nl-NL" smtClean="0"/>
              <a:t>Enkele Modus Operandi</a:t>
            </a:r>
          </a:p>
        </p:txBody>
      </p:sp>
      <p:pic>
        <p:nvPicPr>
          <p:cNvPr id="9219" name="Tijdelijke aanduiding voor inhoud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9138" y="990601"/>
            <a:ext cx="2539217" cy="2352675"/>
          </a:xfrm>
        </p:spPr>
      </p:pic>
      <p:sp>
        <p:nvSpPr>
          <p:cNvPr id="9220"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365B66F-2233-4274-A23C-EF65690F54D9}" type="datetime4">
              <a:rPr lang="nl-NL" altLang="nl-NL" smtClean="0">
                <a:solidFill>
                  <a:srgbClr val="FFFFFF"/>
                </a:solidFill>
              </a:rPr>
              <a:pPr/>
              <a:t>29 januari 2015</a:t>
            </a:fld>
            <a:r>
              <a:rPr lang="nl-NL" altLang="nl-NL" smtClean="0">
                <a:solidFill>
                  <a:srgbClr val="FFFFFF"/>
                </a:solidFill>
              </a:rPr>
              <a:t> |</a:t>
            </a:r>
          </a:p>
        </p:txBody>
      </p:sp>
      <p:sp>
        <p:nvSpPr>
          <p:cNvPr id="9221"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endParaRPr lang="nl-NL" altLang="nl-NL" smtClean="0">
              <a:solidFill>
                <a:srgbClr val="FFFFFF"/>
              </a:solidFill>
            </a:endParaRPr>
          </a:p>
        </p:txBody>
      </p:sp>
      <p:sp>
        <p:nvSpPr>
          <p:cNvPr id="9222"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D36B6438-E1DD-4745-8832-FE54A7FC0EEE}" type="slidenum">
              <a:rPr lang="nl-NL" altLang="nl-NL" smtClean="0">
                <a:solidFill>
                  <a:srgbClr val="FFFFFF"/>
                </a:solidFill>
              </a:rPr>
              <a:pPr/>
              <a:t>17</a:t>
            </a:fld>
            <a:endParaRPr lang="nl-NL" altLang="nl-NL" smtClean="0">
              <a:solidFill>
                <a:srgbClr val="FFFFFF"/>
              </a:solidFill>
            </a:endParaRPr>
          </a:p>
        </p:txBody>
      </p:sp>
      <p:pic>
        <p:nvPicPr>
          <p:cNvPr id="9223" name="Afbeelding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1483" y="989013"/>
            <a:ext cx="2332171"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Afbeelding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483" y="3792538"/>
            <a:ext cx="2332171"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Tijdelijke aanduiding voor inhoud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138" y="3752850"/>
            <a:ext cx="2539217"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0496" y="970724"/>
            <a:ext cx="2392429" cy="2372552"/>
          </a:xfrm>
          <a:prstGeom prst="rect">
            <a:avLst/>
          </a:prstGeom>
        </p:spPr>
      </p:pic>
      <p:pic>
        <p:nvPicPr>
          <p:cNvPr id="3" name="Afbeelding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5411" y="3792538"/>
            <a:ext cx="2502598" cy="2076450"/>
          </a:xfrm>
          <a:prstGeom prst="rect">
            <a:avLst/>
          </a:prstGeom>
        </p:spPr>
      </p:pic>
    </p:spTree>
    <p:extLst>
      <p:ext uri="{BB962C8B-B14F-4D97-AF65-F5344CB8AC3E}">
        <p14:creationId xmlns:p14="http://schemas.microsoft.com/office/powerpoint/2010/main" val="3062452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665957" y="495636"/>
            <a:ext cx="795655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bg1"/>
                </a:solidFill>
                <a:latin typeface="Arial" panose="020B0604020202020204" pitchFamily="34" charset="0"/>
                <a:ea typeface="Geneva" charset="0"/>
                <a:cs typeface="Geneva" charset="0"/>
              </a:defRPr>
            </a:lvl1pPr>
            <a:lvl2pPr marL="37931725" indent="-37474525">
              <a:defRPr sz="2400">
                <a:solidFill>
                  <a:schemeClr val="bg1"/>
                </a:solidFill>
                <a:latin typeface="Arial" panose="020B0604020202020204" pitchFamily="34" charset="0"/>
                <a:ea typeface="Geneva" charset="0"/>
                <a:cs typeface="Geneva" charset="0"/>
              </a:defRPr>
            </a:lvl2pPr>
            <a:lvl3pPr>
              <a:defRPr sz="2400">
                <a:solidFill>
                  <a:schemeClr val="bg1"/>
                </a:solidFill>
                <a:latin typeface="Arial" panose="020B0604020202020204" pitchFamily="34" charset="0"/>
                <a:ea typeface="Geneva" charset="0"/>
                <a:cs typeface="Geneva" charset="0"/>
              </a:defRPr>
            </a:lvl3pPr>
            <a:lvl4pPr>
              <a:defRPr sz="2400">
                <a:solidFill>
                  <a:schemeClr val="bg1"/>
                </a:solidFill>
                <a:latin typeface="Arial" panose="020B0604020202020204" pitchFamily="34" charset="0"/>
                <a:ea typeface="Geneva" charset="0"/>
                <a:cs typeface="Geneva" charset="0"/>
              </a:defRPr>
            </a:lvl4pPr>
            <a:lvl5pPr>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9pPr>
          </a:lstStyle>
          <a:p>
            <a:r>
              <a:rPr lang="nl-NL" sz="2000" b="1" dirty="0" smtClean="0">
                <a:solidFill>
                  <a:srgbClr val="19427B"/>
                </a:solidFill>
                <a:latin typeface="Trebuchet MS"/>
              </a:rPr>
              <a:t>Het CCV ondersteunt veiligheidspartners met een integrale aanpak tegen woninginbraken.</a:t>
            </a:r>
          </a:p>
          <a:p>
            <a:endParaRPr lang="nl-NL" sz="1800" dirty="0">
              <a:solidFill>
                <a:srgbClr val="19427B"/>
              </a:solidFill>
              <a:latin typeface="Trebuchet MS"/>
            </a:endParaRPr>
          </a:p>
          <a:p>
            <a:r>
              <a:rPr lang="nl-NL" sz="1800" dirty="0" smtClean="0">
                <a:solidFill>
                  <a:srgbClr val="19427B"/>
                </a:solidFill>
                <a:latin typeface="Trebuchet MS"/>
              </a:rPr>
              <a:t>Kennis (overdracht en kennisontwikkeling)</a:t>
            </a:r>
          </a:p>
          <a:p>
            <a:pPr marL="285750" indent="-285750">
              <a:buFontTx/>
              <a:buChar char="-"/>
            </a:pPr>
            <a:r>
              <a:rPr lang="nl-NL" sz="1800" dirty="0" smtClean="0">
                <a:solidFill>
                  <a:srgbClr val="19427B"/>
                </a:solidFill>
                <a:latin typeface="Trebuchet MS"/>
              </a:rPr>
              <a:t>Websites PKVW- CCV: webdossier woninginbraken</a:t>
            </a:r>
          </a:p>
          <a:p>
            <a:pPr marL="285750" indent="-285750">
              <a:buFontTx/>
              <a:buChar char="-"/>
            </a:pPr>
            <a:r>
              <a:rPr lang="nl-NL" sz="1800" dirty="0" smtClean="0">
                <a:solidFill>
                  <a:srgbClr val="19427B"/>
                </a:solidFill>
                <a:latin typeface="Trebuchet MS"/>
              </a:rPr>
              <a:t>Webwinkel met bewonersinformatie </a:t>
            </a:r>
          </a:p>
          <a:p>
            <a:pPr marL="285750" indent="-285750">
              <a:buFontTx/>
              <a:buChar char="-"/>
            </a:pPr>
            <a:r>
              <a:rPr lang="nl-NL" sz="1800" dirty="0" smtClean="0">
                <a:solidFill>
                  <a:srgbClr val="19427B"/>
                </a:solidFill>
                <a:latin typeface="Trebuchet MS"/>
              </a:rPr>
              <a:t>Begeleiding van onderzoeken, publicatie en uitrol</a:t>
            </a:r>
          </a:p>
          <a:p>
            <a:pPr marL="285750" indent="-285750">
              <a:buFontTx/>
              <a:buChar char="-"/>
            </a:pPr>
            <a:r>
              <a:rPr lang="nl-NL" sz="1800" dirty="0" smtClean="0">
                <a:solidFill>
                  <a:srgbClr val="19427B"/>
                </a:solidFill>
                <a:latin typeface="Trebuchet MS"/>
              </a:rPr>
              <a:t>Presentaties, inleidingen, interview</a:t>
            </a:r>
          </a:p>
          <a:p>
            <a:pPr marL="285750" indent="-285750">
              <a:buFontTx/>
              <a:buChar char="-"/>
            </a:pPr>
            <a:r>
              <a:rPr lang="nl-NL" sz="1800" dirty="0" smtClean="0">
                <a:solidFill>
                  <a:srgbClr val="19427B"/>
                </a:solidFill>
                <a:latin typeface="Trebuchet MS"/>
              </a:rPr>
              <a:t>Plan van aanpak woninginbraken</a:t>
            </a:r>
            <a:endParaRPr lang="nl-NL" sz="1800" dirty="0">
              <a:solidFill>
                <a:srgbClr val="19427B"/>
              </a:solidFill>
              <a:latin typeface="Trebuchet MS"/>
            </a:endParaRPr>
          </a:p>
          <a:p>
            <a:endParaRPr lang="nl-NL" sz="1800" dirty="0" smtClean="0">
              <a:solidFill>
                <a:srgbClr val="19427B"/>
              </a:solidFill>
              <a:latin typeface="Trebuchet MS"/>
            </a:endParaRPr>
          </a:p>
          <a:p>
            <a:r>
              <a:rPr lang="nl-NL" sz="1800" dirty="0" smtClean="0">
                <a:solidFill>
                  <a:srgbClr val="19427B"/>
                </a:solidFill>
                <a:latin typeface="Trebuchet MS"/>
              </a:rPr>
              <a:t>Houding </a:t>
            </a:r>
          </a:p>
          <a:p>
            <a:pPr marL="285750" indent="-285750">
              <a:buFontTx/>
              <a:buChar char="-"/>
            </a:pPr>
            <a:r>
              <a:rPr lang="nl-NL" sz="1800" dirty="0" smtClean="0">
                <a:solidFill>
                  <a:srgbClr val="19427B"/>
                </a:solidFill>
                <a:latin typeface="Trebuchet MS"/>
              </a:rPr>
              <a:t>Workshops/leermiddagen/interactieve voorlichting</a:t>
            </a:r>
          </a:p>
          <a:p>
            <a:pPr marL="285750" indent="-285750">
              <a:buFontTx/>
              <a:buChar char="-"/>
            </a:pPr>
            <a:r>
              <a:rPr lang="nl-NL" sz="1800" dirty="0" err="1" smtClean="0">
                <a:solidFill>
                  <a:srgbClr val="19427B"/>
                </a:solidFill>
                <a:latin typeface="Trebuchet MS"/>
              </a:rPr>
              <a:t>Toolkits</a:t>
            </a:r>
            <a:r>
              <a:rPr lang="nl-NL" sz="1800" dirty="0" smtClean="0">
                <a:solidFill>
                  <a:srgbClr val="19427B"/>
                </a:solidFill>
                <a:latin typeface="Trebuchet MS"/>
              </a:rPr>
              <a:t> en stappenplannen met testen en scans</a:t>
            </a:r>
          </a:p>
          <a:p>
            <a:pPr marL="285750" indent="-285750">
              <a:buFontTx/>
              <a:buChar char="-"/>
            </a:pPr>
            <a:r>
              <a:rPr lang="nl-NL" sz="1800" dirty="0" smtClean="0">
                <a:solidFill>
                  <a:srgbClr val="19427B"/>
                </a:solidFill>
                <a:latin typeface="Trebuchet MS"/>
              </a:rPr>
              <a:t>Samenbrengen van betrokken partners</a:t>
            </a:r>
          </a:p>
          <a:p>
            <a:endParaRPr lang="nl-NL" sz="1800" dirty="0" smtClean="0">
              <a:solidFill>
                <a:srgbClr val="19427B"/>
              </a:solidFill>
              <a:latin typeface="Trebuchet MS"/>
            </a:endParaRPr>
          </a:p>
          <a:p>
            <a:r>
              <a:rPr lang="nl-NL" sz="1800" dirty="0">
                <a:solidFill>
                  <a:srgbClr val="19427B"/>
                </a:solidFill>
                <a:latin typeface="Trebuchet MS"/>
              </a:rPr>
              <a:t>G</a:t>
            </a:r>
            <a:r>
              <a:rPr lang="nl-NL" sz="1800" dirty="0" smtClean="0">
                <a:solidFill>
                  <a:srgbClr val="19427B"/>
                </a:solidFill>
                <a:latin typeface="Trebuchet MS"/>
              </a:rPr>
              <a:t>edrag</a:t>
            </a:r>
          </a:p>
          <a:p>
            <a:pPr marL="285750" indent="-285750">
              <a:buFontTx/>
              <a:buChar char="-"/>
            </a:pPr>
            <a:r>
              <a:rPr lang="nl-NL" sz="1800" dirty="0" smtClean="0">
                <a:solidFill>
                  <a:srgbClr val="19427B"/>
                </a:solidFill>
                <a:latin typeface="Trebuchet MS"/>
              </a:rPr>
              <a:t>Systematiek van keurmerk (PKVW)- oplevering van beveiligde woning</a:t>
            </a:r>
          </a:p>
          <a:p>
            <a:pPr marL="285750" indent="-285750">
              <a:buFontTx/>
              <a:buChar char="-"/>
            </a:pPr>
            <a:r>
              <a:rPr lang="nl-NL" sz="1800" dirty="0">
                <a:solidFill>
                  <a:srgbClr val="19427B"/>
                </a:solidFill>
                <a:latin typeface="Trebuchet MS"/>
              </a:rPr>
              <a:t>Controle en verbetering van (</a:t>
            </a:r>
            <a:r>
              <a:rPr lang="nl-NL" sz="1800" dirty="0" err="1">
                <a:solidFill>
                  <a:srgbClr val="19427B"/>
                </a:solidFill>
                <a:latin typeface="Trebuchet MS"/>
              </a:rPr>
              <a:t>uitvoerings</a:t>
            </a:r>
            <a:r>
              <a:rPr lang="nl-NL" sz="1800" dirty="0">
                <a:solidFill>
                  <a:srgbClr val="19427B"/>
                </a:solidFill>
                <a:latin typeface="Trebuchet MS"/>
              </a:rPr>
              <a:t>) werkzaamheden op locatie </a:t>
            </a:r>
          </a:p>
          <a:p>
            <a:pPr marL="285750" indent="-285750">
              <a:buFontTx/>
              <a:buChar char="-"/>
            </a:pPr>
            <a:r>
              <a:rPr lang="nl-NL" sz="1800" dirty="0" smtClean="0">
                <a:solidFill>
                  <a:srgbClr val="19427B"/>
                </a:solidFill>
                <a:latin typeface="Trebuchet MS"/>
              </a:rPr>
              <a:t>Faciliteren handelingsperspectief (kansen) van professionals en bewoners</a:t>
            </a:r>
          </a:p>
          <a:p>
            <a:pPr marL="285750" indent="-285750">
              <a:buFontTx/>
              <a:buChar char="-"/>
            </a:pPr>
            <a:endParaRPr lang="nl-NL" sz="1800" dirty="0">
              <a:solidFill>
                <a:srgbClr val="19427B"/>
              </a:solidFill>
              <a:latin typeface="Trebuchet MS"/>
            </a:endParaRPr>
          </a:p>
          <a:p>
            <a:endParaRPr lang="nl-NL" sz="1800" dirty="0" smtClean="0">
              <a:solidFill>
                <a:srgbClr val="19427B"/>
              </a:solidFill>
              <a:latin typeface="Trebuchet MS"/>
            </a:endParaRPr>
          </a:p>
          <a:p>
            <a:pPr marL="285750" indent="-285750">
              <a:buFont typeface="Arial" panose="020B0604020202020204" pitchFamily="34" charset="0"/>
              <a:buChar char="•"/>
            </a:pPr>
            <a:endParaRPr lang="nl-NL" sz="1800" dirty="0" smtClean="0">
              <a:solidFill>
                <a:srgbClr val="19427B"/>
              </a:solidFill>
              <a:latin typeface="Trebuchet MS"/>
            </a:endParaRPr>
          </a:p>
          <a:p>
            <a:pPr marL="285750" indent="-285750">
              <a:buFont typeface="Arial" panose="020B0604020202020204" pitchFamily="34" charset="0"/>
              <a:buChar char="•"/>
            </a:pPr>
            <a:endParaRPr lang="nl-NL" sz="1800" dirty="0">
              <a:solidFill>
                <a:srgbClr val="19427B"/>
              </a:solidFill>
              <a:latin typeface="Trebuchet MS"/>
            </a:endParaRPr>
          </a:p>
          <a:p>
            <a:pPr lvl="8"/>
            <a:r>
              <a:rPr lang="nl-NL" sz="1800" dirty="0">
                <a:solidFill>
                  <a:srgbClr val="19427B"/>
                </a:solidFill>
                <a:latin typeface="Trebuchet MS"/>
              </a:rPr>
              <a:t> </a:t>
            </a:r>
            <a:r>
              <a:rPr lang="nl-NL" sz="1800" dirty="0" smtClean="0">
                <a:solidFill>
                  <a:srgbClr val="19427B"/>
                </a:solidFill>
                <a:latin typeface="Trebuchet MS"/>
              </a:rPr>
              <a:t>       </a:t>
            </a:r>
          </a:p>
          <a:p>
            <a:pPr lvl="8"/>
            <a:r>
              <a:rPr lang="nl-NL" sz="1800" dirty="0" smtClean="0">
                <a:solidFill>
                  <a:srgbClr val="19427B"/>
                </a:solidFill>
                <a:latin typeface="Trebuchet MS"/>
              </a:rPr>
              <a:t>         </a:t>
            </a:r>
          </a:p>
          <a:p>
            <a:pPr lvl="8"/>
            <a:endParaRPr lang="nl-NL" sz="1800" dirty="0">
              <a:solidFill>
                <a:srgbClr val="19427B"/>
              </a:solidFill>
              <a:latin typeface="Trebuchet MS"/>
            </a:endParaRPr>
          </a:p>
          <a:p>
            <a:pPr lvl="8"/>
            <a:r>
              <a:rPr lang="nl-NL" sz="1800" dirty="0" smtClean="0">
                <a:solidFill>
                  <a:srgbClr val="19427B"/>
                </a:solidFill>
                <a:latin typeface="Trebuchet MS"/>
              </a:rPr>
              <a:t>	</a:t>
            </a:r>
          </a:p>
          <a:p>
            <a:pPr marL="285750" indent="-285750">
              <a:buFont typeface="Arial" panose="020B0604020202020204" pitchFamily="34" charset="0"/>
              <a:buChar char="•"/>
            </a:pPr>
            <a:endParaRPr lang="nl-NL" sz="1800" dirty="0" smtClean="0">
              <a:solidFill>
                <a:srgbClr val="19427B"/>
              </a:solidFill>
              <a:latin typeface="Trebuchet MS"/>
            </a:endParaRPr>
          </a:p>
          <a:p>
            <a:pPr marL="285750" indent="-285750">
              <a:buFont typeface="Arial" panose="020B0604020202020204" pitchFamily="34" charset="0"/>
              <a:buChar char="•"/>
            </a:pPr>
            <a:r>
              <a:rPr lang="nl-NL" sz="1800" dirty="0" smtClean="0">
                <a:solidFill>
                  <a:srgbClr val="19427B"/>
                </a:solidFill>
                <a:latin typeface="Trebuchet MS"/>
              </a:rPr>
              <a:t>CCV in </a:t>
            </a:r>
            <a:r>
              <a:rPr lang="nl-NL" sz="2800" dirty="0" smtClean="0">
                <a:solidFill>
                  <a:srgbClr val="19427B"/>
                </a:solidFill>
                <a:latin typeface="Trebuchet MS"/>
              </a:rPr>
              <a:t>2015</a:t>
            </a:r>
          </a:p>
        </p:txBody>
      </p:sp>
      <p:sp>
        <p:nvSpPr>
          <p:cNvPr id="79877"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bg1"/>
                </a:solidFill>
                <a:latin typeface="Arial" panose="020B0604020202020204" pitchFamily="34" charset="0"/>
                <a:ea typeface="Geneva" charset="0"/>
                <a:cs typeface="Geneva" charset="0"/>
              </a:defRPr>
            </a:lvl1pPr>
            <a:lvl2pPr marL="37931725" indent="-37474525">
              <a:defRPr sz="2400">
                <a:solidFill>
                  <a:schemeClr val="bg1"/>
                </a:solidFill>
                <a:latin typeface="Arial" panose="020B0604020202020204" pitchFamily="34" charset="0"/>
                <a:ea typeface="Geneva" charset="0"/>
                <a:cs typeface="Geneva" charset="0"/>
              </a:defRPr>
            </a:lvl2pPr>
            <a:lvl3pPr>
              <a:defRPr sz="2400">
                <a:solidFill>
                  <a:schemeClr val="bg1"/>
                </a:solidFill>
                <a:latin typeface="Arial" panose="020B0604020202020204" pitchFamily="34" charset="0"/>
                <a:ea typeface="Geneva" charset="0"/>
                <a:cs typeface="Geneva" charset="0"/>
              </a:defRPr>
            </a:lvl3pPr>
            <a:lvl4pPr>
              <a:defRPr sz="2400">
                <a:solidFill>
                  <a:schemeClr val="bg1"/>
                </a:solidFill>
                <a:latin typeface="Arial" panose="020B0604020202020204" pitchFamily="34" charset="0"/>
                <a:ea typeface="Geneva" charset="0"/>
                <a:cs typeface="Geneva" charset="0"/>
              </a:defRPr>
            </a:lvl4pPr>
            <a:lvl5pPr>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9pPr>
          </a:lstStyle>
          <a:p>
            <a:fld id="{10EF3CB6-95B9-49FA-B895-C93BCF20D867}" type="slidenum">
              <a:rPr lang="nl-NL" altLang="nl-NL" sz="1100">
                <a:solidFill>
                  <a:srgbClr val="FFFFFF"/>
                </a:solidFill>
                <a:latin typeface="Trebuchet MS" panose="020B0603020202020204" pitchFamily="34" charset="0"/>
                <a:cs typeface="Arial Unicode MS" panose="020B0604020202020204" pitchFamily="34" charset="-128"/>
              </a:rPr>
              <a:pPr/>
              <a:t>18</a:t>
            </a:fld>
            <a:endParaRPr lang="nl-NL" altLang="nl-NL" sz="1100">
              <a:solidFill>
                <a:srgbClr val="FFFFFF"/>
              </a:solidFill>
              <a:latin typeface="Trebuchet MS" panose="020B0603020202020204" pitchFamily="34" charset="0"/>
              <a:cs typeface="Arial Unicode MS" panose="020B0604020202020204" pitchFamily="34" charset="-128"/>
            </a:endParaRPr>
          </a:p>
        </p:txBody>
      </p:sp>
    </p:spTree>
    <p:extLst>
      <p:ext uri="{BB962C8B-B14F-4D97-AF65-F5344CB8AC3E}">
        <p14:creationId xmlns:p14="http://schemas.microsoft.com/office/powerpoint/2010/main" val="32806954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874">
                                            <p:txEl>
                                              <p:pRg st="25" end="25"/>
                                            </p:txEl>
                                          </p:spTgt>
                                        </p:tgtEl>
                                        <p:attrNameLst>
                                          <p:attrName>style.visibility</p:attrName>
                                        </p:attrNameLst>
                                      </p:cBhvr>
                                      <p:to>
                                        <p:strVal val="visible"/>
                                      </p:to>
                                    </p:set>
                                    <p:anim calcmode="lin" valueType="num">
                                      <p:cBhvr additive="base">
                                        <p:cTn id="7" dur="500" fill="hold"/>
                                        <p:tgtEl>
                                          <p:spTgt spid="79874">
                                            <p:txEl>
                                              <p:pRg st="25" end="2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874">
                                            <p:txEl>
                                              <p:pRg st="25" end="2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874">
                                            <p:txEl>
                                              <p:pRg st="27" end="27"/>
                                            </p:txEl>
                                          </p:spTgt>
                                        </p:tgtEl>
                                        <p:attrNameLst>
                                          <p:attrName>style.visibility</p:attrName>
                                        </p:attrNameLst>
                                      </p:cBhvr>
                                      <p:to>
                                        <p:strVal val="visible"/>
                                      </p:to>
                                    </p:set>
                                    <p:anim calcmode="lin" valueType="num">
                                      <p:cBhvr additive="base">
                                        <p:cTn id="13" dur="500" fill="hold"/>
                                        <p:tgtEl>
                                          <p:spTgt spid="79874">
                                            <p:txEl>
                                              <p:pRg st="27" end="2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874">
                                            <p:txEl>
                                              <p:pRg st="27" end="2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Stellingen en vragen</a:t>
            </a:r>
            <a:br>
              <a:rPr lang="nl-NL" dirty="0" smtClean="0"/>
            </a:br>
            <a:r>
              <a:rPr lang="nl-NL" dirty="0" smtClean="0"/>
              <a:t/>
            </a:r>
            <a:br>
              <a:rPr lang="nl-NL" dirty="0" smtClean="0"/>
            </a:br>
            <a:r>
              <a:rPr lang="nl-NL" dirty="0" smtClean="0"/>
              <a:t/>
            </a:r>
            <a:br>
              <a:rPr lang="nl-NL" dirty="0" smtClean="0"/>
            </a:br>
            <a:endParaRPr lang="nl-NL" sz="2400" dirty="0"/>
          </a:p>
        </p:txBody>
      </p:sp>
      <p:sp>
        <p:nvSpPr>
          <p:cNvPr id="3" name="Tijdelijke aanduiding voor datum 2"/>
          <p:cNvSpPr>
            <a:spLocks noGrp="1"/>
          </p:cNvSpPr>
          <p:nvPr>
            <p:ph type="dt" sz="half" idx="10"/>
          </p:nvPr>
        </p:nvSpPr>
        <p:spPr/>
        <p:txBody>
          <a:bodyPr/>
          <a:lstStyle/>
          <a:p>
            <a:fld id="{C15F6063-309F-4CAD-A924-DD5CFBC69C06}"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4" name="Tijdelijke aanduiding voor voettekst 3"/>
          <p:cNvSpPr>
            <a:spLocks noGrp="1"/>
          </p:cNvSpPr>
          <p:nvPr>
            <p:ph type="ftr" sz="quarter" idx="11"/>
          </p:nvPr>
        </p:nvSpPr>
        <p:spPr/>
        <p:txBody>
          <a:bodyPr/>
          <a:lstStyle/>
          <a:p>
            <a:endParaRPr lang="nl-NL">
              <a:solidFill>
                <a:srgbClr val="FFFFFF"/>
              </a:solidFill>
            </a:endParaRPr>
          </a:p>
        </p:txBody>
      </p:sp>
      <p:sp>
        <p:nvSpPr>
          <p:cNvPr id="5" name="Tijdelijke aanduiding voor dianummer 4"/>
          <p:cNvSpPr>
            <a:spLocks noGrp="1"/>
          </p:cNvSpPr>
          <p:nvPr>
            <p:ph type="sldNum" sz="quarter" idx="12"/>
          </p:nvPr>
        </p:nvSpPr>
        <p:spPr/>
        <p:txBody>
          <a:bodyPr/>
          <a:lstStyle/>
          <a:p>
            <a:fld id="{8518D660-3424-4B59-83F5-ADED3B4C1747}" type="slidenum">
              <a:rPr lang="nl-NL" smtClean="0">
                <a:solidFill>
                  <a:srgbClr val="FFFFFF"/>
                </a:solidFill>
              </a:rPr>
              <a:pPr/>
              <a:t>19</a:t>
            </a:fld>
            <a:endParaRPr lang="nl-NL">
              <a:solidFill>
                <a:srgbClr val="FFFFFF"/>
              </a:solidFill>
            </a:endParaRPr>
          </a:p>
        </p:txBody>
      </p:sp>
      <p:sp>
        <p:nvSpPr>
          <p:cNvPr id="7" name="Tekstvak 6"/>
          <p:cNvSpPr txBox="1"/>
          <p:nvPr/>
        </p:nvSpPr>
        <p:spPr>
          <a:xfrm>
            <a:off x="2472744" y="2305318"/>
            <a:ext cx="5285421" cy="369332"/>
          </a:xfrm>
          <a:prstGeom prst="rect">
            <a:avLst/>
          </a:prstGeom>
          <a:noFill/>
        </p:spPr>
        <p:txBody>
          <a:bodyPr wrap="none" rtlCol="0">
            <a:spAutoFit/>
          </a:bodyPr>
          <a:lstStyle/>
          <a:p>
            <a:r>
              <a:rPr lang="nl-NL" dirty="0" smtClean="0">
                <a:solidFill>
                  <a:srgbClr val="000000"/>
                </a:solidFill>
              </a:rPr>
              <a:t>                                                                          </a:t>
            </a:r>
            <a:endParaRPr lang="nl-NL" dirty="0">
              <a:solidFill>
                <a:srgbClr val="000000"/>
              </a:solidFill>
            </a:endParaRPr>
          </a:p>
        </p:txBody>
      </p:sp>
      <p:sp>
        <p:nvSpPr>
          <p:cNvPr id="9" name="Titel 1"/>
          <p:cNvSpPr txBox="1">
            <a:spLocks/>
          </p:cNvSpPr>
          <p:nvPr/>
        </p:nvSpPr>
        <p:spPr bwMode="auto">
          <a:xfrm>
            <a:off x="719138" y="1556679"/>
            <a:ext cx="8097043" cy="630238"/>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Trebuchet MS" pitchFamily="34" charset="0"/>
              </a:defRPr>
            </a:lvl2pPr>
            <a:lvl3pPr algn="l" rtl="0" eaLnBrk="1" fontAlgn="base" hangingPunct="1">
              <a:spcBef>
                <a:spcPct val="0"/>
              </a:spcBef>
              <a:spcAft>
                <a:spcPct val="0"/>
              </a:spcAft>
              <a:defRPr sz="3600">
                <a:solidFill>
                  <a:schemeClr val="tx2"/>
                </a:solidFill>
                <a:latin typeface="Trebuchet MS" pitchFamily="34" charset="0"/>
              </a:defRPr>
            </a:lvl3pPr>
            <a:lvl4pPr algn="l" rtl="0" eaLnBrk="1" fontAlgn="base" hangingPunct="1">
              <a:spcBef>
                <a:spcPct val="0"/>
              </a:spcBef>
              <a:spcAft>
                <a:spcPct val="0"/>
              </a:spcAft>
              <a:defRPr sz="3600">
                <a:solidFill>
                  <a:schemeClr val="tx2"/>
                </a:solidFill>
                <a:latin typeface="Trebuchet MS" pitchFamily="34" charset="0"/>
              </a:defRPr>
            </a:lvl4pPr>
            <a:lvl5pPr algn="l" rtl="0" eaLnBrk="1" fontAlgn="base" hangingPunct="1">
              <a:spcBef>
                <a:spcPct val="0"/>
              </a:spcBef>
              <a:spcAft>
                <a:spcPct val="0"/>
              </a:spcAft>
              <a:defRPr sz="3600">
                <a:solidFill>
                  <a:schemeClr val="tx2"/>
                </a:solidFill>
                <a:latin typeface="Trebuchet MS" pitchFamily="34" charset="0"/>
              </a:defRPr>
            </a:lvl5pPr>
            <a:lvl6pPr marL="457200" algn="l" rtl="0" eaLnBrk="1" fontAlgn="base" hangingPunct="1">
              <a:spcBef>
                <a:spcPct val="0"/>
              </a:spcBef>
              <a:spcAft>
                <a:spcPct val="0"/>
              </a:spcAft>
              <a:defRPr sz="3600">
                <a:solidFill>
                  <a:schemeClr val="tx2"/>
                </a:solidFill>
                <a:latin typeface="Trebuchet MS" pitchFamily="34" charset="0"/>
              </a:defRPr>
            </a:lvl6pPr>
            <a:lvl7pPr marL="914400" algn="l" rtl="0" eaLnBrk="1" fontAlgn="base" hangingPunct="1">
              <a:spcBef>
                <a:spcPct val="0"/>
              </a:spcBef>
              <a:spcAft>
                <a:spcPct val="0"/>
              </a:spcAft>
              <a:defRPr sz="3600">
                <a:solidFill>
                  <a:schemeClr val="tx2"/>
                </a:solidFill>
                <a:latin typeface="Trebuchet MS" pitchFamily="34" charset="0"/>
              </a:defRPr>
            </a:lvl7pPr>
            <a:lvl8pPr marL="1371600" algn="l" rtl="0" eaLnBrk="1" fontAlgn="base" hangingPunct="1">
              <a:spcBef>
                <a:spcPct val="0"/>
              </a:spcBef>
              <a:spcAft>
                <a:spcPct val="0"/>
              </a:spcAft>
              <a:defRPr sz="3600">
                <a:solidFill>
                  <a:schemeClr val="tx2"/>
                </a:solidFill>
                <a:latin typeface="Trebuchet MS" pitchFamily="34" charset="0"/>
              </a:defRPr>
            </a:lvl8pPr>
            <a:lvl9pPr marL="1828800" algn="l" rtl="0" eaLnBrk="1" fontAlgn="base" hangingPunct="1">
              <a:spcBef>
                <a:spcPct val="0"/>
              </a:spcBef>
              <a:spcAft>
                <a:spcPct val="0"/>
              </a:spcAft>
              <a:defRPr sz="3600">
                <a:solidFill>
                  <a:schemeClr val="tx2"/>
                </a:solidFill>
                <a:latin typeface="Trebuchet MS" pitchFamily="34" charset="0"/>
              </a:defRPr>
            </a:lvl9pPr>
          </a:lstStyle>
          <a:p>
            <a:r>
              <a:rPr lang="nl-NL" sz="2400" dirty="0" smtClean="0">
                <a:solidFill>
                  <a:srgbClr val="0099CC"/>
                </a:solidFill>
              </a:rPr>
              <a:t>1. Kun je en zo ja op welke wijze kun je als gemeente invloed uitoefenen op het (</a:t>
            </a:r>
            <a:r>
              <a:rPr lang="nl-NL" sz="2400" dirty="0" err="1" smtClean="0">
                <a:solidFill>
                  <a:srgbClr val="0099CC"/>
                </a:solidFill>
              </a:rPr>
              <a:t>beveiligings</a:t>
            </a:r>
            <a:r>
              <a:rPr lang="nl-NL" sz="2400" dirty="0" smtClean="0">
                <a:solidFill>
                  <a:srgbClr val="0099CC"/>
                </a:solidFill>
              </a:rPr>
              <a:t>/veiligheidsbeleid) van woningbouwcorporaties in je gemeente?</a:t>
            </a:r>
          </a:p>
          <a:p>
            <a:endParaRPr lang="nl-NL" kern="0" dirty="0">
              <a:solidFill>
                <a:srgbClr val="0099CC"/>
              </a:solidFill>
            </a:endParaRPr>
          </a:p>
          <a:p>
            <a:r>
              <a:rPr lang="nl-NL" sz="2400" kern="0" dirty="0">
                <a:solidFill>
                  <a:srgbClr val="0099CC"/>
                </a:solidFill>
              </a:rPr>
              <a:t>2. </a:t>
            </a:r>
            <a:r>
              <a:rPr lang="nl-NL" sz="2400" kern="0" dirty="0" smtClean="0">
                <a:solidFill>
                  <a:srgbClr val="0099CC"/>
                </a:solidFill>
              </a:rPr>
              <a:t>Welke voorbeelden heb je van situaties binnen HIC  aanpak woninginbraken waarvan je vindt dat je deze als gemeente beter (anders) had kunnen aanpakken en hoe?</a:t>
            </a:r>
          </a:p>
          <a:p>
            <a:endParaRPr lang="nl-NL" sz="2400" kern="0" dirty="0" smtClean="0">
              <a:solidFill>
                <a:srgbClr val="0099CC"/>
              </a:solidFill>
            </a:endParaRPr>
          </a:p>
          <a:p>
            <a:endParaRPr lang="nl-NL" sz="2400" kern="0" dirty="0">
              <a:solidFill>
                <a:srgbClr val="0099CC"/>
              </a:solidFill>
            </a:endParaRPr>
          </a:p>
          <a:p>
            <a:endParaRPr lang="nl-NL" sz="2400" kern="0" dirty="0">
              <a:solidFill>
                <a:srgbClr val="0099CC"/>
              </a:solidFill>
            </a:endParaRPr>
          </a:p>
          <a:p>
            <a:endParaRPr lang="nl-NL" sz="2400" kern="0" dirty="0">
              <a:solidFill>
                <a:srgbClr val="0099CC"/>
              </a:solidFill>
            </a:endParaRPr>
          </a:p>
          <a:p>
            <a:r>
              <a:rPr lang="nl-NL" kern="0" dirty="0" smtClean="0">
                <a:solidFill>
                  <a:srgbClr val="0099CC"/>
                </a:solidFill>
              </a:rPr>
              <a:t/>
            </a:r>
            <a:br>
              <a:rPr lang="nl-NL" kern="0" dirty="0" smtClean="0">
                <a:solidFill>
                  <a:srgbClr val="0099CC"/>
                </a:solidFill>
              </a:rPr>
            </a:br>
            <a:r>
              <a:rPr lang="nl-NL" kern="0" dirty="0" smtClean="0">
                <a:solidFill>
                  <a:srgbClr val="0099CC"/>
                </a:solidFill>
              </a:rPr>
              <a:t/>
            </a:r>
            <a:br>
              <a:rPr lang="nl-NL" kern="0" dirty="0" smtClean="0">
                <a:solidFill>
                  <a:srgbClr val="0099CC"/>
                </a:solidFill>
              </a:rPr>
            </a:br>
            <a:r>
              <a:rPr lang="nl-NL" kern="0" dirty="0" smtClean="0">
                <a:solidFill>
                  <a:srgbClr val="0099CC"/>
                </a:solidFill>
              </a:rPr>
              <a:t/>
            </a:r>
            <a:br>
              <a:rPr lang="nl-NL" kern="0" dirty="0" smtClean="0">
                <a:solidFill>
                  <a:srgbClr val="0099CC"/>
                </a:solidFill>
              </a:rPr>
            </a:br>
            <a:endParaRPr lang="nl-NL" sz="2400" kern="0" dirty="0">
              <a:solidFill>
                <a:srgbClr val="0099CC"/>
              </a:solidFill>
            </a:endParaRPr>
          </a:p>
        </p:txBody>
      </p:sp>
    </p:spTree>
    <p:extLst>
      <p:ext uri="{BB962C8B-B14F-4D97-AF65-F5344CB8AC3E}">
        <p14:creationId xmlns:p14="http://schemas.microsoft.com/office/powerpoint/2010/main" val="42674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Het CCV…</a:t>
            </a:r>
            <a:endParaRPr lang="nl-NL" dirty="0"/>
          </a:p>
        </p:txBody>
      </p:sp>
      <p:sp>
        <p:nvSpPr>
          <p:cNvPr id="3" name="Tijdelijke aanduiding voor inhoud 2"/>
          <p:cNvSpPr>
            <a:spLocks noGrp="1"/>
          </p:cNvSpPr>
          <p:nvPr>
            <p:ph idx="1"/>
          </p:nvPr>
        </p:nvSpPr>
        <p:spPr>
          <a:xfrm>
            <a:off x="1300767" y="1619250"/>
            <a:ext cx="7335234" cy="4498975"/>
          </a:xfrm>
        </p:spPr>
        <p:txBody>
          <a:bodyPr/>
          <a:lstStyle/>
          <a:p>
            <a:r>
              <a:rPr lang="nl-NL" sz="2400" dirty="0" smtClean="0"/>
              <a:t>…werkt samen met veiligheidsprofessionals en </a:t>
            </a:r>
          </a:p>
          <a:p>
            <a:r>
              <a:rPr lang="nl-NL" sz="2400" dirty="0" smtClean="0"/>
              <a:t>ondernemers aan een veiliger en leefbaarder </a:t>
            </a:r>
          </a:p>
          <a:p>
            <a:r>
              <a:rPr lang="nl-NL" sz="2400" dirty="0" smtClean="0"/>
              <a:t>Nederland. Of het nu gaat om preventie, </a:t>
            </a:r>
          </a:p>
          <a:p>
            <a:r>
              <a:rPr lang="nl-NL" sz="2400" dirty="0" smtClean="0"/>
              <a:t>handhaving of regelgeving. </a:t>
            </a:r>
          </a:p>
          <a:p>
            <a:endParaRPr lang="nl-NL" sz="2400" dirty="0"/>
          </a:p>
          <a:p>
            <a:r>
              <a:rPr lang="nl-NL" sz="2400" dirty="0" smtClean="0"/>
              <a:t>Het CCV stimuleert </a:t>
            </a:r>
          </a:p>
          <a:p>
            <a:r>
              <a:rPr lang="nl-NL" sz="2400" dirty="0" smtClean="0"/>
              <a:t>onderlinge samenwerking en </a:t>
            </a:r>
          </a:p>
          <a:p>
            <a:r>
              <a:rPr lang="nl-NL" sz="2400" dirty="0" smtClean="0"/>
              <a:t>begeleidt het proces om te </a:t>
            </a:r>
          </a:p>
          <a:p>
            <a:r>
              <a:rPr lang="nl-NL" sz="2400" dirty="0" smtClean="0"/>
              <a:t>komen tot duurzame </a:t>
            </a:r>
          </a:p>
          <a:p>
            <a:r>
              <a:rPr lang="nl-NL" sz="2400" dirty="0" smtClean="0"/>
              <a:t>netwerken, zowel op lokaal, regionaal als landelijk. </a:t>
            </a:r>
            <a:endParaRPr lang="nl-NL" sz="2400" dirty="0"/>
          </a:p>
        </p:txBody>
      </p:sp>
      <p:sp>
        <p:nvSpPr>
          <p:cNvPr id="4" name="Tijdelijke aanduiding voor datum 3"/>
          <p:cNvSpPr>
            <a:spLocks noGrp="1"/>
          </p:cNvSpPr>
          <p:nvPr>
            <p:ph type="dt" sz="half" idx="10"/>
          </p:nvPr>
        </p:nvSpPr>
        <p:spPr/>
        <p:txBody>
          <a:bodyPr/>
          <a:lstStyle/>
          <a:p>
            <a:fld id="{6493BF11-990E-46C1-927D-F91B8723F61C}" type="datetime4">
              <a:rPr lang="nl-NL" smtClean="0"/>
              <a:pPr/>
              <a:t>29 januari 2015</a:t>
            </a:fld>
            <a:r>
              <a:rPr lang="nl-NL" smtClean="0"/>
              <a:t> |</a:t>
            </a:r>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pPr/>
              <a:t>2</a:t>
            </a:fld>
            <a:endParaRPr lang="nl-NL"/>
          </a:p>
        </p:txBody>
      </p:sp>
      <p:pic>
        <p:nvPicPr>
          <p:cNvPr id="7" name="Afbeelding 6"/>
          <p:cNvPicPr>
            <a:picLocks noChangeAspect="1"/>
          </p:cNvPicPr>
          <p:nvPr/>
        </p:nvPicPr>
        <p:blipFill>
          <a:blip r:embed="rId2"/>
          <a:stretch>
            <a:fillRect/>
          </a:stretch>
        </p:blipFill>
        <p:spPr>
          <a:xfrm>
            <a:off x="5507648" y="3109730"/>
            <a:ext cx="3128352" cy="2085568"/>
          </a:xfrm>
          <a:prstGeom prst="rect">
            <a:avLst/>
          </a:prstGeom>
        </p:spPr>
      </p:pic>
    </p:spTree>
    <p:extLst>
      <p:ext uri="{BB962C8B-B14F-4D97-AF65-F5344CB8AC3E}">
        <p14:creationId xmlns:p14="http://schemas.microsoft.com/office/powerpoint/2010/main" val="3463025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9938" y="696941"/>
            <a:ext cx="7916862" cy="3161358"/>
          </a:xfrm>
        </p:spPr>
        <p:txBody>
          <a:bodyPr/>
          <a:lstStyle/>
          <a:p>
            <a:pPr algn="ctr"/>
            <a:r>
              <a:rPr lang="nl-NL" sz="2400" i="1" dirty="0" smtClean="0"/>
              <a:t/>
            </a:r>
            <a:br>
              <a:rPr lang="nl-NL" sz="2400" i="1" dirty="0" smtClean="0"/>
            </a:br>
            <a:r>
              <a:rPr lang="nl-NL" sz="2400" i="1" dirty="0"/>
              <a:t/>
            </a:r>
            <a:br>
              <a:rPr lang="nl-NL" sz="2400" i="1" dirty="0"/>
            </a:br>
            <a:r>
              <a:rPr lang="nl-NL" sz="2400" i="1" dirty="0" smtClean="0"/>
              <a:t>Dank voor uw aandacht!</a:t>
            </a:r>
            <a:br>
              <a:rPr lang="nl-NL" sz="2400" i="1" dirty="0" smtClean="0"/>
            </a:br>
            <a:r>
              <a:rPr lang="nl-NL" sz="2400" i="1" dirty="0"/>
              <a:t/>
            </a:r>
            <a:br>
              <a:rPr lang="nl-NL" sz="2400" i="1" dirty="0"/>
            </a:br>
            <a:r>
              <a:rPr lang="nl-NL" sz="2400" i="1" dirty="0" smtClean="0"/>
              <a:t>En </a:t>
            </a:r>
            <a:br>
              <a:rPr lang="nl-NL" sz="2400" i="1" dirty="0" smtClean="0"/>
            </a:br>
            <a:r>
              <a:rPr lang="nl-NL" sz="2400" i="1" dirty="0" smtClean="0"/>
              <a:t>dank voor jullie inzet de afgelopen jaren want door die inspanningen zijn de woninginbraken met circa 20.000 gedaald (</a:t>
            </a:r>
            <a:r>
              <a:rPr lang="nl-NL" sz="2400" i="1" dirty="0" err="1" smtClean="0"/>
              <a:t>tov</a:t>
            </a:r>
            <a:r>
              <a:rPr lang="nl-NL" sz="2400" i="1" dirty="0" smtClean="0"/>
              <a:t> 2012) en gaan we in de goede richting</a:t>
            </a:r>
            <a:br>
              <a:rPr lang="nl-NL" sz="2400" i="1" dirty="0" smtClean="0"/>
            </a:br>
            <a:r>
              <a:rPr lang="nl-NL" sz="2400" i="1" dirty="0" smtClean="0"/>
              <a:t/>
            </a:r>
            <a:br>
              <a:rPr lang="nl-NL" sz="2400" i="1" dirty="0" smtClean="0"/>
            </a:br>
            <a:r>
              <a:rPr lang="nl-NL" sz="2400" i="1" dirty="0" smtClean="0"/>
              <a:t/>
            </a:r>
            <a:br>
              <a:rPr lang="nl-NL" sz="2400" i="1" dirty="0" smtClean="0"/>
            </a:br>
            <a:endParaRPr lang="nl-NL" sz="2400" i="1" dirty="0"/>
          </a:p>
        </p:txBody>
      </p:sp>
      <p:sp>
        <p:nvSpPr>
          <p:cNvPr id="3" name="Tijdelijke aanduiding voor datum 2"/>
          <p:cNvSpPr>
            <a:spLocks noGrp="1"/>
          </p:cNvSpPr>
          <p:nvPr>
            <p:ph type="dt" sz="half" idx="10"/>
          </p:nvPr>
        </p:nvSpPr>
        <p:spPr/>
        <p:txBody>
          <a:bodyPr/>
          <a:lstStyle/>
          <a:p>
            <a:fld id="{C15F6063-309F-4CAD-A924-DD5CFBC69C06}"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4" name="Tijdelijke aanduiding voor voettekst 3"/>
          <p:cNvSpPr>
            <a:spLocks noGrp="1"/>
          </p:cNvSpPr>
          <p:nvPr>
            <p:ph type="ftr" sz="quarter" idx="11"/>
          </p:nvPr>
        </p:nvSpPr>
        <p:spPr/>
        <p:txBody>
          <a:bodyPr/>
          <a:lstStyle/>
          <a:p>
            <a:endParaRPr lang="nl-NL" dirty="0">
              <a:solidFill>
                <a:srgbClr val="FFFFFF"/>
              </a:solidFill>
            </a:endParaRPr>
          </a:p>
        </p:txBody>
      </p:sp>
      <p:sp>
        <p:nvSpPr>
          <p:cNvPr id="5" name="Tijdelijke aanduiding voor dianummer 4"/>
          <p:cNvSpPr>
            <a:spLocks noGrp="1"/>
          </p:cNvSpPr>
          <p:nvPr>
            <p:ph type="sldNum" sz="quarter" idx="12"/>
          </p:nvPr>
        </p:nvSpPr>
        <p:spPr/>
        <p:txBody>
          <a:bodyPr/>
          <a:lstStyle/>
          <a:p>
            <a:fld id="{8518D660-3424-4B59-83F5-ADED3B4C1747}" type="slidenum">
              <a:rPr lang="nl-NL" smtClean="0">
                <a:solidFill>
                  <a:srgbClr val="FFFFFF"/>
                </a:solidFill>
              </a:rPr>
              <a:pPr/>
              <a:t>20</a:t>
            </a:fld>
            <a:endParaRPr lang="nl-NL">
              <a:solidFill>
                <a:srgbClr val="FFFFFF"/>
              </a:solidFill>
            </a:endParaRPr>
          </a:p>
        </p:txBody>
      </p:sp>
    </p:spTree>
    <p:extLst>
      <p:ext uri="{BB962C8B-B14F-4D97-AF65-F5344CB8AC3E}">
        <p14:creationId xmlns:p14="http://schemas.microsoft.com/office/powerpoint/2010/main" val="546705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27279" y="1889125"/>
            <a:ext cx="7708721" cy="1439863"/>
          </a:xfrm>
        </p:spPr>
        <p:txBody>
          <a:bodyPr/>
          <a:lstStyle/>
          <a:p>
            <a:r>
              <a:rPr lang="nl-NL" dirty="0" smtClean="0"/>
              <a:t>Themalijn Jeugd</a:t>
            </a:r>
            <a:endParaRPr lang="nl-NL" dirty="0"/>
          </a:p>
        </p:txBody>
      </p:sp>
      <p:sp>
        <p:nvSpPr>
          <p:cNvPr id="3" name="Ondertitel 2"/>
          <p:cNvSpPr>
            <a:spLocks noGrp="1"/>
          </p:cNvSpPr>
          <p:nvPr>
            <p:ph type="subTitle" idx="1"/>
          </p:nvPr>
        </p:nvSpPr>
        <p:spPr>
          <a:xfrm>
            <a:off x="927279" y="3400425"/>
            <a:ext cx="7708721" cy="1169988"/>
          </a:xfrm>
        </p:spPr>
        <p:txBody>
          <a:bodyPr/>
          <a:lstStyle/>
          <a:p>
            <a:r>
              <a:rPr lang="nl-NL" sz="1400" dirty="0" smtClean="0"/>
              <a:t>Nicole Langeveld, projectleider</a:t>
            </a:r>
            <a:endParaRPr lang="nl-NL" sz="1400" dirty="0"/>
          </a:p>
        </p:txBody>
      </p:sp>
      <p:pic>
        <p:nvPicPr>
          <p:cNvPr id="4" name="Afbeelding 3"/>
          <p:cNvPicPr>
            <a:picLocks noChangeAspect="1"/>
          </p:cNvPicPr>
          <p:nvPr/>
        </p:nvPicPr>
        <p:blipFill>
          <a:blip r:embed="rId2"/>
          <a:stretch>
            <a:fillRect/>
          </a:stretch>
        </p:blipFill>
        <p:spPr>
          <a:xfrm>
            <a:off x="5714481" y="303388"/>
            <a:ext cx="3072650" cy="6194073"/>
          </a:xfrm>
          <a:prstGeom prst="rect">
            <a:avLst/>
          </a:prstGeom>
        </p:spPr>
      </p:pic>
    </p:spTree>
    <p:extLst>
      <p:ext uri="{BB962C8B-B14F-4D97-AF65-F5344CB8AC3E}">
        <p14:creationId xmlns:p14="http://schemas.microsoft.com/office/powerpoint/2010/main" val="133296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 name="Tijdelijke aanduiding voor datum 3"/>
          <p:cNvSpPr>
            <a:spLocks noGrp="1"/>
          </p:cNvSpPr>
          <p:nvPr>
            <p:ph type="dt" sz="half" idx="10"/>
          </p:nvPr>
        </p:nvSpPr>
        <p:spPr/>
        <p:txBody>
          <a:bodyPr/>
          <a:lstStyle/>
          <a:p>
            <a:fld id="{9BF33B6D-449E-4320-80EC-EF8923311EDA}" type="datetime4">
              <a:rPr lang="nl-NL" altLang="nl-NL">
                <a:solidFill>
                  <a:srgbClr val="FFFFFF"/>
                </a:solidFill>
              </a:rPr>
              <a:pPr/>
              <a:t>29 januari 2015</a:t>
            </a:fld>
            <a:r>
              <a:rPr lang="nl-NL" altLang="nl-NL">
                <a:solidFill>
                  <a:srgbClr val="FFFFFF"/>
                </a:solidFill>
              </a:rPr>
              <a:t> |</a:t>
            </a:r>
          </a:p>
        </p:txBody>
      </p:sp>
      <p:sp>
        <p:nvSpPr>
          <p:cNvPr id="33" name="Tijdelijke aanduiding voor dianummer 5"/>
          <p:cNvSpPr>
            <a:spLocks noGrp="1"/>
          </p:cNvSpPr>
          <p:nvPr>
            <p:ph type="sldNum" sz="quarter" idx="12"/>
          </p:nvPr>
        </p:nvSpPr>
        <p:spPr/>
        <p:txBody>
          <a:bodyPr/>
          <a:lstStyle/>
          <a:p>
            <a:fld id="{070968ED-77BC-4316-BC54-4637D4600614}" type="slidenum">
              <a:rPr lang="nl-NL" altLang="nl-NL">
                <a:solidFill>
                  <a:srgbClr val="FFFFFF"/>
                </a:solidFill>
              </a:rPr>
              <a:pPr/>
              <a:t>22</a:t>
            </a:fld>
            <a:endParaRPr lang="nl-NL" altLang="nl-NL">
              <a:solidFill>
                <a:srgbClr val="FFFFFF"/>
              </a:solidFill>
            </a:endParaRPr>
          </a:p>
        </p:txBody>
      </p:sp>
      <p:sp>
        <p:nvSpPr>
          <p:cNvPr id="10242" name="Rectangle 2"/>
          <p:cNvSpPr>
            <a:spLocks noGrp="1" noChangeArrowheads="1"/>
          </p:cNvSpPr>
          <p:nvPr>
            <p:ph type="title"/>
          </p:nvPr>
        </p:nvSpPr>
        <p:spPr>
          <a:xfrm>
            <a:off x="673100" y="373063"/>
            <a:ext cx="7916863" cy="630237"/>
          </a:xfrm>
        </p:spPr>
        <p:txBody>
          <a:bodyPr/>
          <a:lstStyle/>
          <a:p>
            <a:r>
              <a:rPr lang="nl-NL" altLang="nl-NL" dirty="0"/>
              <a:t>Infiltratie thema jeugd in het CCV</a:t>
            </a:r>
          </a:p>
        </p:txBody>
      </p:sp>
      <p:sp>
        <p:nvSpPr>
          <p:cNvPr id="10243" name="Rectangle 3"/>
          <p:cNvSpPr>
            <a:spLocks noGrp="1" noChangeArrowheads="1"/>
          </p:cNvSpPr>
          <p:nvPr>
            <p:ph type="body" idx="1"/>
          </p:nvPr>
        </p:nvSpPr>
        <p:spPr/>
        <p:txBody>
          <a:bodyPr/>
          <a:lstStyle/>
          <a:p>
            <a:pPr>
              <a:lnSpc>
                <a:spcPct val="90000"/>
              </a:lnSpc>
            </a:pPr>
            <a:r>
              <a:rPr lang="nl-NL" altLang="nl-NL" sz="1800" dirty="0"/>
              <a:t>w</a:t>
            </a:r>
            <a:r>
              <a:rPr lang="nl-NL" altLang="nl-NL" sz="1800" dirty="0" smtClean="0"/>
              <a:t>ijkinterventies					straatroof</a:t>
            </a:r>
            <a:endParaRPr lang="nl-NL" altLang="nl-NL" sz="1800" dirty="0"/>
          </a:p>
          <a:p>
            <a:pPr>
              <a:lnSpc>
                <a:spcPct val="90000"/>
              </a:lnSpc>
            </a:pPr>
            <a:r>
              <a:rPr lang="nl-NL" altLang="nl-NL" sz="1800" dirty="0"/>
              <a:t>		veiligheids- en overlastbeleving</a:t>
            </a:r>
          </a:p>
          <a:p>
            <a:pPr>
              <a:lnSpc>
                <a:spcPct val="90000"/>
              </a:lnSpc>
            </a:pPr>
            <a:r>
              <a:rPr lang="nl-NL" altLang="nl-NL" sz="1800" dirty="0"/>
              <a:t>evenementenbeleid 		overlast jaarwisseling					</a:t>
            </a:r>
          </a:p>
          <a:p>
            <a:pPr>
              <a:lnSpc>
                <a:spcPct val="90000"/>
              </a:lnSpc>
            </a:pPr>
            <a:r>
              <a:rPr lang="nl-NL" altLang="nl-NL" sz="1800" dirty="0"/>
              <a:t>loverboys	</a:t>
            </a:r>
            <a:r>
              <a:rPr lang="nl-NL" altLang="nl-NL" sz="1800" dirty="0" smtClean="0"/>
              <a:t>boa’s</a:t>
            </a:r>
            <a:r>
              <a:rPr lang="nl-NL" altLang="nl-NL" sz="1800" dirty="0"/>
              <a:t>		</a:t>
            </a:r>
            <a:r>
              <a:rPr lang="nl-NL" altLang="nl-NL" sz="1800" dirty="0" smtClean="0"/>
              <a:t>sport in buurt    inbraak </a:t>
            </a:r>
            <a:endParaRPr lang="nl-NL" altLang="nl-NL" sz="1800" dirty="0"/>
          </a:p>
          <a:p>
            <a:pPr>
              <a:lnSpc>
                <a:spcPct val="90000"/>
              </a:lnSpc>
            </a:pPr>
            <a:r>
              <a:rPr lang="nl-NL" altLang="nl-NL" sz="1800" dirty="0"/>
              <a:t>	 overvallen 	</a:t>
            </a:r>
          </a:p>
          <a:p>
            <a:pPr>
              <a:lnSpc>
                <a:spcPct val="90000"/>
              </a:lnSpc>
            </a:pPr>
            <a:r>
              <a:rPr lang="nl-NL" altLang="nl-NL" sz="1800" dirty="0"/>
              <a:t>			</a:t>
            </a:r>
            <a:r>
              <a:rPr lang="nl-NL" altLang="nl-NL" sz="2800" b="1" dirty="0">
                <a:solidFill>
                  <a:schemeClr val="accent1"/>
                </a:solidFill>
                <a:effectLst>
                  <a:outerShdw blurRad="38100" dist="38100" dir="2700000" algn="tl">
                    <a:srgbClr val="C0C0C0"/>
                  </a:outerShdw>
                </a:effectLst>
              </a:rPr>
              <a:t>jeugd</a:t>
            </a:r>
            <a:r>
              <a:rPr lang="nl-NL" altLang="nl-NL" sz="2800" b="1" dirty="0">
                <a:solidFill>
                  <a:schemeClr val="accent1"/>
                </a:solidFill>
              </a:rPr>
              <a:t>	</a:t>
            </a:r>
            <a:r>
              <a:rPr lang="nl-NL" altLang="nl-NL" sz="2800" b="1" dirty="0"/>
              <a:t> </a:t>
            </a:r>
            <a:r>
              <a:rPr lang="nl-NL" altLang="nl-NL" sz="1800" dirty="0"/>
              <a:t>KVU	CVGU</a:t>
            </a:r>
            <a:endParaRPr lang="nl-NL" altLang="nl-NL" sz="1800" b="1" dirty="0"/>
          </a:p>
          <a:p>
            <a:pPr>
              <a:lnSpc>
                <a:spcPct val="90000"/>
              </a:lnSpc>
            </a:pPr>
            <a:r>
              <a:rPr lang="nl-NL" altLang="nl-NL" sz="1800" dirty="0"/>
              <a:t>	(woon)overlast					KVO</a:t>
            </a:r>
          </a:p>
          <a:p>
            <a:pPr>
              <a:lnSpc>
                <a:spcPct val="90000"/>
              </a:lnSpc>
            </a:pPr>
            <a:r>
              <a:rPr lang="nl-NL" altLang="nl-NL" sz="1800" dirty="0"/>
              <a:t>veiligheidshuizen									jongerenbuurtbemiddeling</a:t>
            </a:r>
          </a:p>
          <a:p>
            <a:pPr>
              <a:lnSpc>
                <a:spcPct val="90000"/>
              </a:lnSpc>
            </a:pPr>
            <a:r>
              <a:rPr lang="nl-NL" altLang="nl-NL" sz="1800" dirty="0"/>
              <a:t>georganiseerde criminaliteit      </a:t>
            </a:r>
          </a:p>
          <a:p>
            <a:pPr>
              <a:lnSpc>
                <a:spcPct val="90000"/>
              </a:lnSpc>
            </a:pPr>
            <a:r>
              <a:rPr lang="nl-NL" altLang="nl-NL" sz="1800" dirty="0"/>
              <a:t>					</a:t>
            </a:r>
            <a:r>
              <a:rPr lang="nl-NL" altLang="nl-NL" sz="1800" dirty="0" smtClean="0"/>
              <a:t>uitgaan(</a:t>
            </a:r>
            <a:r>
              <a:rPr lang="nl-NL" altLang="nl-NL" sz="1800" dirty="0" err="1" smtClean="0"/>
              <a:t>sgeweld</a:t>
            </a:r>
            <a:r>
              <a:rPr lang="nl-NL" altLang="nl-NL" sz="1800" dirty="0" smtClean="0"/>
              <a:t>)</a:t>
            </a:r>
            <a:r>
              <a:rPr lang="nl-NL" altLang="nl-NL" sz="1800" dirty="0"/>
              <a:t>	alcohol  /drugs/cannabis   </a:t>
            </a:r>
            <a:r>
              <a:rPr lang="nl-NL" altLang="nl-NL" sz="1800" dirty="0" smtClean="0"/>
              <a:t>burgerparticipatie</a:t>
            </a:r>
            <a:endParaRPr lang="nl-NL" altLang="nl-NL" sz="1800" dirty="0"/>
          </a:p>
          <a:p>
            <a:pPr>
              <a:lnSpc>
                <a:spcPct val="90000"/>
              </a:lnSpc>
            </a:pPr>
            <a:r>
              <a:rPr lang="nl-NL" altLang="nl-NL" sz="1800" dirty="0"/>
              <a:t>regionale samenwerking/IVB 			nazorg	</a:t>
            </a:r>
          </a:p>
        </p:txBody>
      </p:sp>
      <p:sp>
        <p:nvSpPr>
          <p:cNvPr id="10246" name="AutoShape 6" descr="2_New%20Book%202%20-%201"/>
          <p:cNvSpPr>
            <a:spLocks noChangeAspect="1" noChangeArrowheads="1"/>
          </p:cNvSpPr>
          <p:nvPr/>
        </p:nvSpPr>
        <p:spPr bwMode="auto">
          <a:xfrm>
            <a:off x="160338"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nl-NL">
              <a:solidFill>
                <a:srgbClr val="000000"/>
              </a:solidFill>
            </a:endParaRPr>
          </a:p>
        </p:txBody>
      </p:sp>
      <p:sp>
        <p:nvSpPr>
          <p:cNvPr id="10248" name="AutoShape 8" descr="2_New%20Book%202%20-%201"/>
          <p:cNvSpPr>
            <a:spLocks noChangeAspect="1" noChangeArrowheads="1"/>
          </p:cNvSpPr>
          <p:nvPr/>
        </p:nvSpPr>
        <p:spPr bwMode="auto">
          <a:xfrm>
            <a:off x="160338"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nl-NL">
              <a:solidFill>
                <a:srgbClr val="000000"/>
              </a:solidFill>
            </a:endParaRPr>
          </a:p>
        </p:txBody>
      </p:sp>
      <p:sp>
        <p:nvSpPr>
          <p:cNvPr id="10250" name="Line 10"/>
          <p:cNvSpPr>
            <a:spLocks noChangeShapeType="1"/>
          </p:cNvSpPr>
          <p:nvPr/>
        </p:nvSpPr>
        <p:spPr bwMode="auto">
          <a:xfrm flipH="1" flipV="1">
            <a:off x="5033963" y="2232025"/>
            <a:ext cx="23812" cy="1122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51" name="Line 11"/>
          <p:cNvSpPr>
            <a:spLocks noChangeShapeType="1"/>
          </p:cNvSpPr>
          <p:nvPr/>
        </p:nvSpPr>
        <p:spPr bwMode="auto">
          <a:xfrm flipV="1">
            <a:off x="5205413" y="3011488"/>
            <a:ext cx="452437" cy="3413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52" name="Line 12"/>
          <p:cNvSpPr>
            <a:spLocks noChangeShapeType="1"/>
          </p:cNvSpPr>
          <p:nvPr/>
        </p:nvSpPr>
        <p:spPr bwMode="auto">
          <a:xfrm flipV="1">
            <a:off x="5413375" y="2951163"/>
            <a:ext cx="1633538" cy="584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53" name="Line 13"/>
          <p:cNvSpPr>
            <a:spLocks noChangeShapeType="1"/>
          </p:cNvSpPr>
          <p:nvPr/>
        </p:nvSpPr>
        <p:spPr bwMode="auto">
          <a:xfrm flipH="1" flipV="1">
            <a:off x="2486025" y="2840038"/>
            <a:ext cx="2097088" cy="596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54" name="Line 14"/>
          <p:cNvSpPr>
            <a:spLocks noChangeShapeType="1"/>
          </p:cNvSpPr>
          <p:nvPr/>
        </p:nvSpPr>
        <p:spPr bwMode="auto">
          <a:xfrm flipH="1" flipV="1">
            <a:off x="3328988" y="3279775"/>
            <a:ext cx="866775" cy="206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55" name="Line 15"/>
          <p:cNvSpPr>
            <a:spLocks noChangeShapeType="1"/>
          </p:cNvSpPr>
          <p:nvPr/>
        </p:nvSpPr>
        <p:spPr bwMode="auto">
          <a:xfrm flipH="1">
            <a:off x="3621088" y="3717925"/>
            <a:ext cx="1023937" cy="549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56" name="Line 16"/>
          <p:cNvSpPr>
            <a:spLocks noChangeShapeType="1"/>
          </p:cNvSpPr>
          <p:nvPr/>
        </p:nvSpPr>
        <p:spPr bwMode="auto">
          <a:xfrm>
            <a:off x="5314950" y="3621088"/>
            <a:ext cx="779463" cy="36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57" name="Line 17"/>
          <p:cNvSpPr>
            <a:spLocks noChangeShapeType="1"/>
          </p:cNvSpPr>
          <p:nvPr/>
        </p:nvSpPr>
        <p:spPr bwMode="auto">
          <a:xfrm>
            <a:off x="5559425" y="3779838"/>
            <a:ext cx="2378075" cy="206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58" name="Line 18"/>
          <p:cNvSpPr>
            <a:spLocks noChangeShapeType="1"/>
          </p:cNvSpPr>
          <p:nvPr/>
        </p:nvSpPr>
        <p:spPr bwMode="auto">
          <a:xfrm>
            <a:off x="5278438" y="3840163"/>
            <a:ext cx="512762"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59" name="Line 19"/>
          <p:cNvSpPr>
            <a:spLocks noChangeShapeType="1"/>
          </p:cNvSpPr>
          <p:nvPr/>
        </p:nvSpPr>
        <p:spPr bwMode="auto">
          <a:xfrm flipH="1">
            <a:off x="4084638" y="3803650"/>
            <a:ext cx="682625" cy="901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60" name="Line 20"/>
          <p:cNvSpPr>
            <a:spLocks noChangeShapeType="1"/>
          </p:cNvSpPr>
          <p:nvPr/>
        </p:nvSpPr>
        <p:spPr bwMode="auto">
          <a:xfrm flipH="1">
            <a:off x="4498975" y="3876675"/>
            <a:ext cx="500063" cy="134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62" name="Line 22"/>
          <p:cNvSpPr>
            <a:spLocks noChangeShapeType="1"/>
          </p:cNvSpPr>
          <p:nvPr/>
        </p:nvSpPr>
        <p:spPr bwMode="auto">
          <a:xfrm>
            <a:off x="5132388" y="3706813"/>
            <a:ext cx="1901825" cy="1389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63" name="Line 23"/>
          <p:cNvSpPr>
            <a:spLocks noChangeShapeType="1"/>
          </p:cNvSpPr>
          <p:nvPr/>
        </p:nvSpPr>
        <p:spPr bwMode="auto">
          <a:xfrm>
            <a:off x="5033963" y="3778250"/>
            <a:ext cx="2255837" cy="1987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64" name="Line 24"/>
          <p:cNvSpPr>
            <a:spLocks noChangeShapeType="1"/>
          </p:cNvSpPr>
          <p:nvPr/>
        </p:nvSpPr>
        <p:spPr bwMode="auto">
          <a:xfrm flipH="1">
            <a:off x="3060700" y="3717925"/>
            <a:ext cx="1425575" cy="1682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66" name="Line 26"/>
          <p:cNvSpPr>
            <a:spLocks noChangeShapeType="1"/>
          </p:cNvSpPr>
          <p:nvPr/>
        </p:nvSpPr>
        <p:spPr bwMode="auto">
          <a:xfrm flipH="1">
            <a:off x="3998913" y="3670300"/>
            <a:ext cx="731837" cy="1719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67" name="Line 27"/>
          <p:cNvSpPr>
            <a:spLocks noChangeShapeType="1"/>
          </p:cNvSpPr>
          <p:nvPr/>
        </p:nvSpPr>
        <p:spPr bwMode="auto">
          <a:xfrm flipH="1">
            <a:off x="3630613" y="3613150"/>
            <a:ext cx="903287" cy="1998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68" name="Line 28"/>
          <p:cNvSpPr>
            <a:spLocks noChangeShapeType="1"/>
          </p:cNvSpPr>
          <p:nvPr/>
        </p:nvSpPr>
        <p:spPr bwMode="auto">
          <a:xfrm flipH="1" flipV="1">
            <a:off x="4144963" y="2305050"/>
            <a:ext cx="828675" cy="1096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69" name="Line 29"/>
          <p:cNvSpPr>
            <a:spLocks noChangeShapeType="1"/>
          </p:cNvSpPr>
          <p:nvPr/>
        </p:nvSpPr>
        <p:spPr bwMode="auto">
          <a:xfrm flipH="1">
            <a:off x="3425825" y="3644900"/>
            <a:ext cx="841375" cy="195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71" name="Line 31"/>
          <p:cNvSpPr>
            <a:spLocks noChangeShapeType="1"/>
          </p:cNvSpPr>
          <p:nvPr/>
        </p:nvSpPr>
        <p:spPr bwMode="auto">
          <a:xfrm flipV="1">
            <a:off x="5083175" y="2360613"/>
            <a:ext cx="622300" cy="1047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72" name="Line 32"/>
          <p:cNvSpPr>
            <a:spLocks noChangeShapeType="1"/>
          </p:cNvSpPr>
          <p:nvPr/>
        </p:nvSpPr>
        <p:spPr bwMode="auto">
          <a:xfrm flipH="1" flipV="1">
            <a:off x="3402013" y="2535238"/>
            <a:ext cx="1414462" cy="8905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75" name="Line 35"/>
          <p:cNvSpPr>
            <a:spLocks noChangeShapeType="1"/>
          </p:cNvSpPr>
          <p:nvPr/>
        </p:nvSpPr>
        <p:spPr bwMode="auto">
          <a:xfrm>
            <a:off x="5022850" y="3779838"/>
            <a:ext cx="427038" cy="1462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76" name="Line 36"/>
          <p:cNvSpPr>
            <a:spLocks noChangeShapeType="1"/>
          </p:cNvSpPr>
          <p:nvPr/>
        </p:nvSpPr>
        <p:spPr bwMode="auto">
          <a:xfrm flipH="1" flipV="1">
            <a:off x="3071813" y="1878013"/>
            <a:ext cx="1268412" cy="1500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77" name="Line 37"/>
          <p:cNvSpPr>
            <a:spLocks noChangeShapeType="1"/>
          </p:cNvSpPr>
          <p:nvPr/>
        </p:nvSpPr>
        <p:spPr bwMode="auto">
          <a:xfrm>
            <a:off x="5168900" y="3470275"/>
            <a:ext cx="2127250" cy="746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78" name="Line 38"/>
          <p:cNvSpPr>
            <a:spLocks noChangeShapeType="1"/>
          </p:cNvSpPr>
          <p:nvPr/>
        </p:nvSpPr>
        <p:spPr bwMode="auto">
          <a:xfrm flipH="1" flipV="1">
            <a:off x="3694113" y="2962275"/>
            <a:ext cx="1182687" cy="573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sp>
        <p:nvSpPr>
          <p:cNvPr id="10279" name="Line 39"/>
          <p:cNvSpPr>
            <a:spLocks noChangeShapeType="1"/>
          </p:cNvSpPr>
          <p:nvPr/>
        </p:nvSpPr>
        <p:spPr bwMode="auto">
          <a:xfrm flipV="1">
            <a:off x="5157788" y="2998788"/>
            <a:ext cx="2925762" cy="390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solidFill>
                <a:srgbClr val="000000"/>
              </a:solidFill>
            </a:endParaRPr>
          </a:p>
        </p:txBody>
      </p:sp>
      <p:cxnSp>
        <p:nvCxnSpPr>
          <p:cNvPr id="3" name="Rechte verbindingslijn met pijl 2"/>
          <p:cNvCxnSpPr>
            <a:stCxn id="10279" idx="0"/>
          </p:cNvCxnSpPr>
          <p:nvPr/>
        </p:nvCxnSpPr>
        <p:spPr>
          <a:xfrm flipV="1">
            <a:off x="5157788" y="1878014"/>
            <a:ext cx="2138362" cy="15112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88438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a:xfrm>
            <a:off x="690563" y="358775"/>
            <a:ext cx="7916862" cy="630238"/>
          </a:xfrm>
        </p:spPr>
        <p:txBody>
          <a:bodyPr/>
          <a:lstStyle/>
          <a:p>
            <a:pPr eaLnBrk="1" hangingPunct="1"/>
            <a:r>
              <a:rPr lang="nl-NL" altLang="nl-NL" dirty="0" smtClean="0"/>
              <a:t>Focus 2015</a:t>
            </a:r>
          </a:p>
        </p:txBody>
      </p:sp>
      <p:sp>
        <p:nvSpPr>
          <p:cNvPr id="4099"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8764E685-519E-47B0-81FD-3F4060DBBFE9}" type="datetime4">
              <a:rPr lang="nl-NL" altLang="nl-NL" smtClean="0">
                <a:solidFill>
                  <a:srgbClr val="FFFFFF"/>
                </a:solidFill>
              </a:rPr>
              <a:pPr eaLnBrk="1" hangingPunct="1"/>
              <a:t>29 januari 2015</a:t>
            </a:fld>
            <a:r>
              <a:rPr lang="nl-NL" altLang="nl-NL" smtClean="0">
                <a:solidFill>
                  <a:srgbClr val="FFFFFF"/>
                </a:solidFill>
              </a:rPr>
              <a:t> |</a:t>
            </a:r>
          </a:p>
        </p:txBody>
      </p:sp>
      <p:sp>
        <p:nvSpPr>
          <p:cNvPr id="4100"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26C751C1-4F17-4579-B1E6-45D9DF506E0C}" type="slidenum">
              <a:rPr lang="nl-NL" altLang="nl-NL">
                <a:solidFill>
                  <a:srgbClr val="FFFFFF"/>
                </a:solidFill>
              </a:rPr>
              <a:pPr eaLnBrk="1" hangingPunct="1"/>
              <a:t>23</a:t>
            </a:fld>
            <a:endParaRPr lang="nl-NL" altLang="nl-NL">
              <a:solidFill>
                <a:srgbClr val="FFFFFF"/>
              </a:solidFill>
            </a:endParaRPr>
          </a:p>
        </p:txBody>
      </p:sp>
      <p:pic>
        <p:nvPicPr>
          <p:cNvPr id="410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74368" y="0"/>
            <a:ext cx="3669632" cy="3025433"/>
          </a:xfrm>
          <a:noFill/>
        </p:spPr>
      </p:pic>
      <p:sp>
        <p:nvSpPr>
          <p:cNvPr id="4102" name="Tekstvak 6"/>
          <p:cNvSpPr txBox="1">
            <a:spLocks noChangeArrowheads="1"/>
          </p:cNvSpPr>
          <p:nvPr/>
        </p:nvSpPr>
        <p:spPr bwMode="auto">
          <a:xfrm>
            <a:off x="476250" y="2228850"/>
            <a:ext cx="45307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algn="ctr" eaLnBrk="1" hangingPunct="1"/>
            <a:r>
              <a:rPr lang="nl-NL" altLang="nl-NL" dirty="0" smtClean="0">
                <a:solidFill>
                  <a:srgbClr val="000000"/>
                </a:solidFill>
              </a:rPr>
              <a:t>Ondersteuning </a:t>
            </a:r>
            <a:r>
              <a:rPr lang="nl-NL" altLang="nl-NL" dirty="0">
                <a:solidFill>
                  <a:srgbClr val="000000"/>
                </a:solidFill>
              </a:rPr>
              <a:t>in de uitvoering </a:t>
            </a:r>
          </a:p>
          <a:p>
            <a:pPr algn="ctr" eaLnBrk="1" hangingPunct="1"/>
            <a:r>
              <a:rPr lang="nl-NL" altLang="nl-NL" dirty="0">
                <a:solidFill>
                  <a:srgbClr val="000000"/>
                </a:solidFill>
              </a:rPr>
              <a:t>van een </a:t>
            </a:r>
            <a:r>
              <a:rPr lang="nl-NL" altLang="nl-NL" dirty="0" err="1">
                <a:solidFill>
                  <a:srgbClr val="000000"/>
                </a:solidFill>
              </a:rPr>
              <a:t>meersporenaanpak</a:t>
            </a:r>
            <a:endParaRPr lang="nl-NL" altLang="nl-NL" dirty="0">
              <a:solidFill>
                <a:srgbClr val="000000"/>
              </a:solidFill>
            </a:endParaRPr>
          </a:p>
          <a:p>
            <a:pPr algn="ctr" eaLnBrk="1" hangingPunct="1"/>
            <a:endParaRPr lang="nl-NL" altLang="nl-NL" dirty="0">
              <a:solidFill>
                <a:srgbClr val="000000"/>
              </a:solidFill>
            </a:endParaRPr>
          </a:p>
          <a:p>
            <a:pPr algn="ctr" eaLnBrk="1" hangingPunct="1"/>
            <a:r>
              <a:rPr lang="nl-NL" altLang="nl-NL" dirty="0">
                <a:solidFill>
                  <a:srgbClr val="000000"/>
                </a:solidFill>
              </a:rPr>
              <a:t>=</a:t>
            </a:r>
          </a:p>
          <a:p>
            <a:pPr algn="ctr" eaLnBrk="1" hangingPunct="1"/>
            <a:endParaRPr lang="nl-NL" altLang="nl-NL" dirty="0">
              <a:solidFill>
                <a:srgbClr val="000000"/>
              </a:solidFill>
            </a:endParaRPr>
          </a:p>
          <a:p>
            <a:pPr algn="ctr" eaLnBrk="1" hangingPunct="1"/>
            <a:r>
              <a:rPr lang="nl-NL" altLang="nl-NL" dirty="0">
                <a:solidFill>
                  <a:srgbClr val="000000"/>
                </a:solidFill>
              </a:rPr>
              <a:t>Zorgt voor hoog slagingspercentage</a:t>
            </a:r>
          </a:p>
          <a:p>
            <a:pPr eaLnBrk="1" hangingPunct="1"/>
            <a:endParaRPr lang="nl-NL" altLang="nl-NL" dirty="0">
              <a:solidFill>
                <a:srgbClr val="000000"/>
              </a:solidFill>
            </a:endParaRPr>
          </a:p>
          <a:p>
            <a:pPr eaLnBrk="1" hangingPunct="1"/>
            <a:endParaRPr lang="nl-NL" altLang="nl-NL" dirty="0">
              <a:solidFill>
                <a:srgbClr val="000000"/>
              </a:solidFill>
            </a:endParaRPr>
          </a:p>
        </p:txBody>
      </p:sp>
    </p:spTree>
    <p:extLst>
      <p:ext uri="{BB962C8B-B14F-4D97-AF65-F5344CB8AC3E}">
        <p14:creationId xmlns:p14="http://schemas.microsoft.com/office/powerpoint/2010/main" val="268635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tLang="nl-NL" dirty="0"/>
              <a:t>S</a:t>
            </a:r>
            <a:r>
              <a:rPr lang="nl-NL" altLang="nl-NL" dirty="0" smtClean="0"/>
              <a:t>pecifieke </a:t>
            </a:r>
            <a:r>
              <a:rPr lang="nl-NL" altLang="nl-NL" dirty="0"/>
              <a:t>aandacht </a:t>
            </a:r>
            <a:r>
              <a:rPr lang="nl-NL" altLang="nl-NL" dirty="0" smtClean="0"/>
              <a:t>IN 2015 voor</a:t>
            </a:r>
            <a:r>
              <a:rPr lang="nl-NL" altLang="nl-NL" dirty="0"/>
              <a:t>:</a:t>
            </a:r>
            <a:endParaRPr lang="nl-NL" dirty="0"/>
          </a:p>
        </p:txBody>
      </p:sp>
      <p:graphicFrame>
        <p:nvGraphicFramePr>
          <p:cNvPr id="4" name="Tijdelijke aanduiding voor inhoud 3"/>
          <p:cNvGraphicFramePr>
            <a:graphicFrameLocks noGrp="1"/>
          </p:cNvGraphicFramePr>
          <p:nvPr>
            <p:ph idx="1"/>
            <p:extLst/>
          </p:nvPr>
        </p:nvGraphicFramePr>
        <p:xfrm>
          <a:off x="252663" y="1455820"/>
          <a:ext cx="8783053" cy="4608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564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nl-NL" altLang="nl-NL" dirty="0" smtClean="0"/>
              <a:t>Inzet op MSA </a:t>
            </a:r>
            <a:r>
              <a:rPr lang="nl-NL" altLang="nl-NL" smtClean="0"/>
              <a:t>typeert zich </a:t>
            </a:r>
            <a:r>
              <a:rPr lang="nl-NL" altLang="nl-NL" dirty="0" smtClean="0"/>
              <a:t>door</a:t>
            </a:r>
          </a:p>
        </p:txBody>
      </p:sp>
      <p:sp>
        <p:nvSpPr>
          <p:cNvPr id="6147" name="Tijdelijke aanduiding voor inhoud 2"/>
          <p:cNvSpPr>
            <a:spLocks noGrp="1"/>
          </p:cNvSpPr>
          <p:nvPr>
            <p:ph idx="1"/>
          </p:nvPr>
        </p:nvSpPr>
        <p:spPr/>
        <p:txBody>
          <a:bodyPr/>
          <a:lstStyle/>
          <a:p>
            <a:endParaRPr lang="nl-NL" altLang="nl-NL" smtClean="0"/>
          </a:p>
        </p:txBody>
      </p:sp>
      <p:sp>
        <p:nvSpPr>
          <p:cNvPr id="6148"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D0CAE385-1A8C-4337-9FC7-1EF29F7800D6}" type="datetime4">
              <a:rPr lang="nl-NL" altLang="nl-NL" smtClean="0">
                <a:solidFill>
                  <a:srgbClr val="FFFFFF"/>
                </a:solidFill>
              </a:rPr>
              <a:pPr eaLnBrk="1" hangingPunct="1"/>
              <a:t>29 januari 2015</a:t>
            </a:fld>
            <a:r>
              <a:rPr lang="nl-NL" altLang="nl-NL" smtClean="0">
                <a:solidFill>
                  <a:srgbClr val="FFFFFF"/>
                </a:solidFill>
              </a:rPr>
              <a:t> |</a:t>
            </a:r>
          </a:p>
        </p:txBody>
      </p:sp>
      <p:sp>
        <p:nvSpPr>
          <p:cNvPr id="6149"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F225811-74DE-4050-A87D-8C13C162A072}" type="slidenum">
              <a:rPr lang="nl-NL" altLang="nl-NL">
                <a:solidFill>
                  <a:srgbClr val="FFFFFF"/>
                </a:solidFill>
              </a:rPr>
              <a:pPr eaLnBrk="1" hangingPunct="1"/>
              <a:t>25</a:t>
            </a:fld>
            <a:endParaRPr lang="nl-NL" altLang="nl-NL">
              <a:solidFill>
                <a:srgbClr val="FFFFFF"/>
              </a:solidFill>
            </a:endParaRPr>
          </a:p>
        </p:txBody>
      </p:sp>
      <p:graphicFrame>
        <p:nvGraphicFramePr>
          <p:cNvPr id="6" name="Tijdelijke aanduiding voor inhoud 6"/>
          <p:cNvGraphicFramePr>
            <a:graphicFrameLocks/>
          </p:cNvGraphicFramePr>
          <p:nvPr>
            <p:extLst/>
          </p:nvPr>
        </p:nvGraphicFramePr>
        <p:xfrm>
          <a:off x="1439863" y="1619250"/>
          <a:ext cx="6300787" cy="4500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2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r>
              <a:rPr lang="nl-NL" altLang="nl-NL" smtClean="0"/>
              <a:t>Wat krijgt de veiligheids- en jeugdprofessional in handen:</a:t>
            </a:r>
          </a:p>
        </p:txBody>
      </p:sp>
      <p:sp>
        <p:nvSpPr>
          <p:cNvPr id="7171" name="Tijdelijke aanduiding voor inhoud 2"/>
          <p:cNvSpPr>
            <a:spLocks noGrp="1"/>
          </p:cNvSpPr>
          <p:nvPr>
            <p:ph idx="1"/>
          </p:nvPr>
        </p:nvSpPr>
        <p:spPr/>
        <p:txBody>
          <a:bodyPr/>
          <a:lstStyle/>
          <a:p>
            <a:endParaRPr lang="nl-NL" altLang="nl-NL" dirty="0" smtClean="0"/>
          </a:p>
          <a:p>
            <a:endParaRPr lang="nl-NL" altLang="nl-NL" dirty="0"/>
          </a:p>
          <a:p>
            <a:r>
              <a:rPr lang="nl-NL" altLang="nl-NL" dirty="0" smtClean="0"/>
              <a:t>Ondersteuning in de aanpak van jeugdproblematiek -&gt;aanbod op maat</a:t>
            </a:r>
          </a:p>
          <a:p>
            <a:endParaRPr lang="nl-NL" altLang="nl-NL" dirty="0" smtClean="0"/>
          </a:p>
          <a:p>
            <a:r>
              <a:rPr lang="nl-NL" altLang="nl-NL" dirty="0" smtClean="0"/>
              <a:t>De wegwijzerjeugdenveiligheid.nl</a:t>
            </a:r>
          </a:p>
          <a:p>
            <a:r>
              <a:rPr lang="nl-NL" altLang="nl-NL" i="1" dirty="0" smtClean="0"/>
              <a:t>hulpmiddelen, nieuws, (nieuwe) thema’s, documenten, nieuwsbrieven etc.</a:t>
            </a:r>
          </a:p>
          <a:p>
            <a:endParaRPr lang="nl-NL" altLang="nl-NL" dirty="0" smtClean="0"/>
          </a:p>
          <a:p>
            <a:r>
              <a:rPr lang="nl-NL" altLang="nl-NL" dirty="0" smtClean="0"/>
              <a:t>Handzame </a:t>
            </a:r>
            <a:r>
              <a:rPr lang="nl-NL" altLang="nl-NL" dirty="0" err="1" smtClean="0"/>
              <a:t>factsheets</a:t>
            </a:r>
            <a:r>
              <a:rPr lang="nl-NL" altLang="nl-NL" dirty="0"/>
              <a:t>,</a:t>
            </a:r>
            <a:r>
              <a:rPr lang="nl-NL" altLang="nl-NL" dirty="0" smtClean="0"/>
              <a:t> formats, </a:t>
            </a:r>
            <a:r>
              <a:rPr lang="nl-NL" altLang="nl-NL" dirty="0" err="1" smtClean="0"/>
              <a:t>ebooks</a:t>
            </a:r>
            <a:r>
              <a:rPr lang="nl-NL" altLang="nl-NL" dirty="0" smtClean="0"/>
              <a:t> </a:t>
            </a:r>
            <a:r>
              <a:rPr lang="nl-NL" altLang="nl-NL" dirty="0" err="1" smtClean="0"/>
              <a:t>etc</a:t>
            </a:r>
            <a:endParaRPr lang="nl-NL" altLang="nl-NL" dirty="0" smtClean="0"/>
          </a:p>
          <a:p>
            <a:endParaRPr lang="nl-NL" altLang="nl-NL" dirty="0" smtClean="0"/>
          </a:p>
          <a:p>
            <a:r>
              <a:rPr lang="nl-NL" altLang="nl-NL" dirty="0" smtClean="0"/>
              <a:t>Bijeenkomsten/expertmeetings/workshops en advies</a:t>
            </a:r>
          </a:p>
          <a:p>
            <a:pPr>
              <a:buFontTx/>
              <a:buChar char="-"/>
            </a:pPr>
            <a:endParaRPr lang="nl-NL" altLang="nl-NL" dirty="0" smtClean="0"/>
          </a:p>
          <a:p>
            <a:endParaRPr lang="nl-NL" altLang="nl-NL" dirty="0" smtClean="0"/>
          </a:p>
        </p:txBody>
      </p:sp>
      <p:sp>
        <p:nvSpPr>
          <p:cNvPr id="7172"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A1AF5A0E-A0DB-461A-8ABC-7711965AE011}" type="datetime4">
              <a:rPr lang="nl-NL" altLang="nl-NL" smtClean="0">
                <a:solidFill>
                  <a:srgbClr val="FFFFFF"/>
                </a:solidFill>
              </a:rPr>
              <a:pPr eaLnBrk="1" hangingPunct="1"/>
              <a:t>29 januari 2015</a:t>
            </a:fld>
            <a:r>
              <a:rPr lang="nl-NL" altLang="nl-NL" smtClean="0">
                <a:solidFill>
                  <a:srgbClr val="FFFFFF"/>
                </a:solidFill>
              </a:rPr>
              <a:t> |</a:t>
            </a:r>
          </a:p>
        </p:txBody>
      </p:sp>
      <p:sp>
        <p:nvSpPr>
          <p:cNvPr id="7173"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93ED7C31-D480-43BA-8F14-4AB812A8B25C}" type="slidenum">
              <a:rPr lang="nl-NL" altLang="nl-NL">
                <a:solidFill>
                  <a:srgbClr val="FFFFFF"/>
                </a:solidFill>
              </a:rPr>
              <a:pPr eaLnBrk="1" hangingPunct="1"/>
              <a:t>26</a:t>
            </a:fld>
            <a:endParaRPr lang="nl-NL" altLang="nl-NL">
              <a:solidFill>
                <a:srgbClr val="FFFFFF"/>
              </a:solidFill>
            </a:endParaRPr>
          </a:p>
        </p:txBody>
      </p:sp>
      <p:pic>
        <p:nvPicPr>
          <p:cNvPr id="1026" name="Picture 2" descr="https://encrypted-tbn2.gstatic.com/images?q=tbn:ANd9GcT8DrtXi9x4BP_dfSg6cyzz0pjktbmbBwBDZmgoLP9TxWbYolVT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0"/>
            <a:ext cx="2095500" cy="13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769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27</a:t>
            </a:fld>
            <a:endParaRPr lang="nl-NL">
              <a:solidFill>
                <a:srgbClr val="FFFFFF"/>
              </a:solidFill>
            </a:endParaRPr>
          </a:p>
        </p:txBody>
      </p:sp>
      <p:pic>
        <p:nvPicPr>
          <p:cNvPr id="3074" name="Picture 2"/>
          <p:cNvPicPr>
            <a:picLocks noChangeAspect="1" noChangeArrowheads="1"/>
          </p:cNvPicPr>
          <p:nvPr/>
        </p:nvPicPr>
        <p:blipFill rotWithShape="1">
          <a:blip r:embed="rId3" cstate="print"/>
          <a:srcRect l="21191" t="8689" r="21356" b="6087"/>
          <a:stretch/>
        </p:blipFill>
        <p:spPr bwMode="auto">
          <a:xfrm>
            <a:off x="2170428" y="0"/>
            <a:ext cx="5155681" cy="6118225"/>
          </a:xfrm>
          <a:prstGeom prst="rect">
            <a:avLst/>
          </a:prstGeom>
          <a:noFill/>
          <a:ln w="9525">
            <a:noFill/>
            <a:miter lim="800000"/>
            <a:headEnd/>
            <a:tailEnd/>
          </a:ln>
        </p:spPr>
      </p:pic>
    </p:spTree>
    <p:extLst>
      <p:ext uri="{BB962C8B-B14F-4D97-AF65-F5344CB8AC3E}">
        <p14:creationId xmlns:p14="http://schemas.microsoft.com/office/powerpoint/2010/main" val="220297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28</a:t>
            </a:fld>
            <a:endParaRPr lang="nl-NL">
              <a:solidFill>
                <a:srgbClr val="FFFFFF"/>
              </a:solidFill>
            </a:endParaRPr>
          </a:p>
        </p:txBody>
      </p:sp>
      <p:pic>
        <p:nvPicPr>
          <p:cNvPr id="8" name="Afbeelding 7"/>
          <p:cNvPicPr>
            <a:picLocks noChangeAspect="1"/>
          </p:cNvPicPr>
          <p:nvPr/>
        </p:nvPicPr>
        <p:blipFill rotWithShape="1">
          <a:blip r:embed="rId3"/>
          <a:srcRect l="6689" t="8701" r="-165" b="9037"/>
          <a:stretch/>
        </p:blipFill>
        <p:spPr>
          <a:xfrm>
            <a:off x="-914401" y="-420521"/>
            <a:ext cx="11377861" cy="8000416"/>
          </a:xfrm>
          <a:prstGeom prst="rect">
            <a:avLst/>
          </a:prstGeom>
        </p:spPr>
      </p:pic>
    </p:spTree>
    <p:extLst>
      <p:ext uri="{BB962C8B-B14F-4D97-AF65-F5344CB8AC3E}">
        <p14:creationId xmlns:p14="http://schemas.microsoft.com/office/powerpoint/2010/main" val="26543390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7" name="Tijdelijke aanduiding voor inhoud 6"/>
          <p:cNvPicPr>
            <a:picLocks noGrp="1" noChangeAspect="1"/>
          </p:cNvPicPr>
          <p:nvPr>
            <p:ph idx="1"/>
          </p:nvPr>
        </p:nvPicPr>
        <p:blipFill rotWithShape="1">
          <a:blip r:embed="rId3" cstate="print"/>
          <a:srcRect l="19646" t="15778" r="18919" b="5979"/>
          <a:stretch/>
        </p:blipFill>
        <p:spPr>
          <a:xfrm>
            <a:off x="404308" y="-35106"/>
            <a:ext cx="8631407" cy="6180512"/>
          </a:xfrm>
          <a:prstGeom prst="rect">
            <a:avLst/>
          </a:prstGeom>
        </p:spPr>
      </p:pic>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29</a:t>
            </a:fld>
            <a:endParaRPr lang="nl-NL">
              <a:solidFill>
                <a:srgbClr val="FFFFFF"/>
              </a:solidFill>
            </a:endParaRPr>
          </a:p>
        </p:txBody>
      </p:sp>
    </p:spTree>
    <p:extLst>
      <p:ext uri="{BB962C8B-B14F-4D97-AF65-F5344CB8AC3E}">
        <p14:creationId xmlns:p14="http://schemas.microsoft.com/office/powerpoint/2010/main" val="26903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kunt u ons van kennen?</a:t>
            </a:r>
            <a:endParaRPr lang="nl-NL" dirty="0"/>
          </a:p>
        </p:txBody>
      </p:sp>
      <p:sp>
        <p:nvSpPr>
          <p:cNvPr id="3" name="Tijdelijke aanduiding voor inhoud 2"/>
          <p:cNvSpPr>
            <a:spLocks noGrp="1"/>
          </p:cNvSpPr>
          <p:nvPr>
            <p:ph idx="1"/>
          </p:nvPr>
        </p:nvSpPr>
        <p:spPr>
          <a:xfrm>
            <a:off x="1236373" y="1619250"/>
            <a:ext cx="7399628" cy="4498975"/>
          </a:xfrm>
        </p:spPr>
        <p:txBody>
          <a:bodyPr/>
          <a:lstStyle/>
          <a:p>
            <a:pPr marL="342900" indent="-342900">
              <a:buFont typeface="Arial" panose="020B0604020202020204" pitchFamily="34" charset="0"/>
              <a:buChar char="•"/>
            </a:pPr>
            <a:r>
              <a:rPr lang="nl-NL" sz="2400" dirty="0" smtClean="0"/>
              <a:t>Politiekeurmerk Veilig Wonen (PKVW)</a:t>
            </a:r>
          </a:p>
          <a:p>
            <a:pPr marL="342900" indent="-342900">
              <a:buFont typeface="Arial" panose="020B0604020202020204" pitchFamily="34" charset="0"/>
              <a:buChar char="•"/>
            </a:pPr>
            <a:endParaRPr lang="nl-NL" sz="2400" dirty="0" smtClean="0"/>
          </a:p>
          <a:p>
            <a:pPr marL="342900" indent="-342900">
              <a:buFont typeface="Arial" panose="020B0604020202020204" pitchFamily="34" charset="0"/>
              <a:buChar char="•"/>
            </a:pPr>
            <a:r>
              <a:rPr lang="nl-NL" sz="2400" dirty="0" smtClean="0"/>
              <a:t>Keurmerk Veilig Ondernemen (KVO)</a:t>
            </a:r>
          </a:p>
          <a:p>
            <a:pPr marL="342900" indent="-342900">
              <a:buFont typeface="Arial" panose="020B0604020202020204" pitchFamily="34" charset="0"/>
              <a:buChar char="•"/>
            </a:pPr>
            <a:endParaRPr lang="nl-NL" sz="2400" dirty="0" smtClean="0"/>
          </a:p>
          <a:p>
            <a:pPr marL="342900" indent="-342900">
              <a:buFont typeface="Arial" panose="020B0604020202020204" pitchFamily="34" charset="0"/>
              <a:buChar char="•"/>
            </a:pPr>
            <a:r>
              <a:rPr lang="nl-NL" sz="2400" dirty="0"/>
              <a:t>Veiligheid Kleine Bedrijven (VKB</a:t>
            </a:r>
            <a:r>
              <a:rPr lang="nl-NL" sz="2400" dirty="0" smtClean="0"/>
              <a:t>)</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smtClean="0"/>
              <a:t>Kwaliteitsmeter Veilig </a:t>
            </a:r>
            <a:br>
              <a:rPr lang="nl-NL" sz="2400" dirty="0" smtClean="0"/>
            </a:br>
            <a:r>
              <a:rPr lang="nl-NL" sz="2400" dirty="0" smtClean="0"/>
              <a:t>Uitgaan (KVU)</a:t>
            </a:r>
          </a:p>
          <a:p>
            <a:pPr marL="342900" indent="-342900">
              <a:buFont typeface="Arial" panose="020B0604020202020204" pitchFamily="34" charset="0"/>
              <a:buChar char="•"/>
            </a:pPr>
            <a:endParaRPr lang="nl-NL" sz="2400" dirty="0" smtClean="0"/>
          </a:p>
          <a:p>
            <a:pPr marL="342900" indent="-342900">
              <a:buFont typeface="Arial" panose="020B0604020202020204" pitchFamily="34" charset="0"/>
              <a:buChar char="•"/>
            </a:pPr>
            <a:r>
              <a:rPr lang="nl-NL" sz="2400" dirty="0" smtClean="0"/>
              <a:t>Buurtbemiddeling</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endParaRPr lang="nl-NL" sz="2400" dirty="0"/>
          </a:p>
        </p:txBody>
      </p:sp>
      <p:sp>
        <p:nvSpPr>
          <p:cNvPr id="4" name="Tijdelijke aanduiding voor datum 3"/>
          <p:cNvSpPr>
            <a:spLocks noGrp="1"/>
          </p:cNvSpPr>
          <p:nvPr>
            <p:ph type="dt" sz="half" idx="10"/>
          </p:nvPr>
        </p:nvSpPr>
        <p:spPr/>
        <p:txBody>
          <a:bodyPr/>
          <a:lstStyle/>
          <a:p>
            <a:fld id="{6493BF11-990E-46C1-927D-F91B8723F61C}" type="datetime4">
              <a:rPr lang="nl-NL" smtClean="0"/>
              <a:pPr/>
              <a:t>29 januari 2015</a:t>
            </a:fld>
            <a:r>
              <a:rPr lang="nl-NL" smtClean="0"/>
              <a:t> |</a:t>
            </a:r>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pPr/>
              <a:t>3</a:t>
            </a:fld>
            <a:endParaRPr lang="nl-NL"/>
          </a:p>
        </p:txBody>
      </p:sp>
      <p:pic>
        <p:nvPicPr>
          <p:cNvPr id="7" name="Afbeelding 6"/>
          <p:cNvPicPr>
            <a:picLocks noChangeAspect="1"/>
          </p:cNvPicPr>
          <p:nvPr/>
        </p:nvPicPr>
        <p:blipFill>
          <a:blip r:embed="rId2"/>
          <a:stretch>
            <a:fillRect/>
          </a:stretch>
        </p:blipFill>
        <p:spPr>
          <a:xfrm>
            <a:off x="5268673" y="3973882"/>
            <a:ext cx="3216515" cy="2144343"/>
          </a:xfrm>
          <a:prstGeom prst="rect">
            <a:avLst/>
          </a:prstGeom>
        </p:spPr>
      </p:pic>
    </p:spTree>
    <p:extLst>
      <p:ext uri="{BB962C8B-B14F-4D97-AF65-F5344CB8AC3E}">
        <p14:creationId xmlns:p14="http://schemas.microsoft.com/office/powerpoint/2010/main" val="4001101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7" name="Tijdelijke aanduiding voor inhoud 6"/>
          <p:cNvPicPr>
            <a:picLocks noGrp="1" noChangeAspect="1"/>
          </p:cNvPicPr>
          <p:nvPr>
            <p:ph idx="1"/>
          </p:nvPr>
        </p:nvPicPr>
        <p:blipFill rotWithShape="1">
          <a:blip r:embed="rId3"/>
          <a:srcRect l="3322" t="12364" r="1329" b="4493"/>
          <a:stretch/>
        </p:blipFill>
        <p:spPr>
          <a:xfrm>
            <a:off x="335014" y="0"/>
            <a:ext cx="8676094" cy="6100011"/>
          </a:xfrm>
          <a:prstGeom prst="rect">
            <a:avLst/>
          </a:prstGeom>
        </p:spPr>
      </p:pic>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30</a:t>
            </a:fld>
            <a:endParaRPr lang="nl-NL">
              <a:solidFill>
                <a:srgbClr val="FFFFFF"/>
              </a:solidFill>
            </a:endParaRPr>
          </a:p>
        </p:txBody>
      </p:sp>
    </p:spTree>
    <p:extLst>
      <p:ext uri="{BB962C8B-B14F-4D97-AF65-F5344CB8AC3E}">
        <p14:creationId xmlns:p14="http://schemas.microsoft.com/office/powerpoint/2010/main" val="2178369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7" name="Tijdelijke aanduiding voor inhoud 6"/>
          <p:cNvPicPr>
            <a:picLocks noGrp="1" noChangeAspect="1"/>
          </p:cNvPicPr>
          <p:nvPr>
            <p:ph idx="1"/>
          </p:nvPr>
        </p:nvPicPr>
        <p:blipFill rotWithShape="1">
          <a:blip r:embed="rId2"/>
          <a:srcRect l="-1147" t="9067" r="10642" b="9804"/>
          <a:stretch/>
        </p:blipFill>
        <p:spPr>
          <a:xfrm>
            <a:off x="576236" y="358775"/>
            <a:ext cx="8110564" cy="5816310"/>
          </a:xfrm>
          <a:prstGeom prst="rect">
            <a:avLst/>
          </a:prstGeom>
        </p:spPr>
      </p:pic>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31</a:t>
            </a:fld>
            <a:endParaRPr lang="nl-NL">
              <a:solidFill>
                <a:srgbClr val="FFFFFF"/>
              </a:solidFill>
            </a:endParaRPr>
          </a:p>
        </p:txBody>
      </p:sp>
    </p:spTree>
    <p:extLst>
      <p:ext uri="{BB962C8B-B14F-4D97-AF65-F5344CB8AC3E}">
        <p14:creationId xmlns:p14="http://schemas.microsoft.com/office/powerpoint/2010/main" val="2114049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7" name="Tijdelijke aanduiding voor inhoud 6"/>
          <p:cNvPicPr>
            <a:picLocks noGrp="1" noChangeAspect="1"/>
          </p:cNvPicPr>
          <p:nvPr>
            <p:ph idx="1"/>
          </p:nvPr>
        </p:nvPicPr>
        <p:blipFill rotWithShape="1">
          <a:blip r:embed="rId2"/>
          <a:srcRect l="11383" t="13683" r="13732" b="3079"/>
          <a:stretch/>
        </p:blipFill>
        <p:spPr>
          <a:xfrm>
            <a:off x="360948" y="96253"/>
            <a:ext cx="8742600" cy="5883442"/>
          </a:xfrm>
          <a:prstGeom prst="rect">
            <a:avLst/>
          </a:prstGeom>
        </p:spPr>
      </p:pic>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32</a:t>
            </a:fld>
            <a:endParaRPr lang="nl-NL">
              <a:solidFill>
                <a:srgbClr val="FFFFFF"/>
              </a:solidFill>
            </a:endParaRPr>
          </a:p>
        </p:txBody>
      </p:sp>
    </p:spTree>
    <p:extLst>
      <p:ext uri="{BB962C8B-B14F-4D97-AF65-F5344CB8AC3E}">
        <p14:creationId xmlns:p14="http://schemas.microsoft.com/office/powerpoint/2010/main" val="27671397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8" name="Tijdelijke aanduiding voor inhoud 7"/>
          <p:cNvPicPr>
            <a:picLocks noGrp="1" noChangeAspect="1"/>
          </p:cNvPicPr>
          <p:nvPr>
            <p:ph idx="1"/>
          </p:nvPr>
        </p:nvPicPr>
        <p:blipFill rotWithShape="1">
          <a:blip r:embed="rId2"/>
          <a:srcRect l="2061" t="9876" r="2218" b="5479"/>
          <a:stretch/>
        </p:blipFill>
        <p:spPr>
          <a:xfrm>
            <a:off x="539750" y="0"/>
            <a:ext cx="8583017" cy="6152305"/>
          </a:xfrm>
          <a:prstGeom prst="rect">
            <a:avLst/>
          </a:prstGeom>
        </p:spPr>
      </p:pic>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33</a:t>
            </a:fld>
            <a:endParaRPr lang="nl-NL">
              <a:solidFill>
                <a:srgbClr val="FFFFFF"/>
              </a:solidFill>
            </a:endParaRPr>
          </a:p>
        </p:txBody>
      </p:sp>
    </p:spTree>
    <p:extLst>
      <p:ext uri="{BB962C8B-B14F-4D97-AF65-F5344CB8AC3E}">
        <p14:creationId xmlns:p14="http://schemas.microsoft.com/office/powerpoint/2010/main" val="5362657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pPr algn="ctr"/>
            <a:endParaRPr lang="nl-NL" altLang="nl-NL" sz="2400" dirty="0" smtClean="0"/>
          </a:p>
          <a:p>
            <a:pPr algn="ctr"/>
            <a:endParaRPr lang="nl-NL" altLang="nl-NL" sz="2400" dirty="0"/>
          </a:p>
          <a:p>
            <a:pPr algn="ctr"/>
            <a:r>
              <a:rPr lang="nl-NL" altLang="nl-NL" sz="2800" dirty="0" smtClean="0"/>
              <a:t>Toon </a:t>
            </a:r>
            <a:r>
              <a:rPr lang="nl-NL" altLang="nl-NL" sz="2800" dirty="0"/>
              <a:t>me een kind op zijn 7e </a:t>
            </a:r>
          </a:p>
          <a:p>
            <a:pPr algn="ctr"/>
            <a:r>
              <a:rPr lang="nl-NL" altLang="nl-NL" sz="2800" dirty="0"/>
              <a:t>en ik zal je vertellen </a:t>
            </a:r>
          </a:p>
          <a:p>
            <a:pPr algn="ctr"/>
            <a:r>
              <a:rPr lang="nl-NL" altLang="nl-NL" sz="2800" dirty="0"/>
              <a:t>hoe zijn toekomst eruit ziet</a:t>
            </a:r>
          </a:p>
          <a:p>
            <a:endParaRPr lang="nl-NL" altLang="nl-NL" dirty="0"/>
          </a:p>
          <a:p>
            <a:endParaRPr lang="nl-NL" altLang="nl-NL" dirty="0"/>
          </a:p>
          <a:p>
            <a:endParaRPr lang="nl-NL" altLang="nl-NL" dirty="0"/>
          </a:p>
          <a:p>
            <a:endParaRPr lang="nl-NL" altLang="nl-NL" dirty="0"/>
          </a:p>
          <a:p>
            <a:r>
              <a:rPr lang="nl-NL" altLang="nl-NL" sz="1400" i="1" dirty="0"/>
              <a:t>Citaat uit Misdadigers van morgen</a:t>
            </a:r>
          </a:p>
          <a:p>
            <a:r>
              <a:rPr lang="nl-NL" altLang="nl-NL" sz="1400" i="1" dirty="0"/>
              <a:t>(Fergusson, </a:t>
            </a:r>
            <a:r>
              <a:rPr lang="nl-NL" altLang="nl-NL" sz="1400" i="1" dirty="0" err="1"/>
              <a:t>Horwoord</a:t>
            </a:r>
            <a:r>
              <a:rPr lang="nl-NL" altLang="nl-NL" sz="1400" i="1" dirty="0"/>
              <a:t> en Ridder, 2005a, 2005b)</a:t>
            </a:r>
          </a:p>
          <a:p>
            <a:endParaRPr lang="nl-NL" dirty="0"/>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34</a:t>
            </a:fld>
            <a:endParaRPr lang="nl-NL">
              <a:solidFill>
                <a:srgbClr val="FFFFFF"/>
              </a:solidFill>
            </a:endParaRPr>
          </a:p>
        </p:txBody>
      </p:sp>
    </p:spTree>
    <p:extLst>
      <p:ext uri="{BB962C8B-B14F-4D97-AF65-F5344CB8AC3E}">
        <p14:creationId xmlns:p14="http://schemas.microsoft.com/office/powerpoint/2010/main" val="1124498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Stelling</a:t>
            </a:r>
            <a:endParaRPr lang="nl-NL" dirty="0"/>
          </a:p>
        </p:txBody>
      </p:sp>
      <p:sp>
        <p:nvSpPr>
          <p:cNvPr id="3" name="Tijdelijke aanduiding voor inhoud 2"/>
          <p:cNvSpPr>
            <a:spLocks noGrp="1"/>
          </p:cNvSpPr>
          <p:nvPr>
            <p:ph idx="1"/>
          </p:nvPr>
        </p:nvSpPr>
        <p:spPr/>
        <p:txBody>
          <a:bodyPr/>
          <a:lstStyle/>
          <a:p>
            <a:endParaRPr lang="nl-NL" dirty="0" smtClean="0"/>
          </a:p>
          <a:p>
            <a:endParaRPr lang="nl-NL" dirty="0"/>
          </a:p>
          <a:p>
            <a:endParaRPr lang="nl-NL" dirty="0"/>
          </a:p>
          <a:p>
            <a:r>
              <a:rPr lang="nl-NL" sz="2800" dirty="0" smtClean="0"/>
              <a:t>De gemeentelijke jeugdregisseur moet </a:t>
            </a:r>
            <a:r>
              <a:rPr lang="nl-NL" sz="2800" dirty="0" smtClean="0"/>
              <a:t>meer</a:t>
            </a:r>
          </a:p>
          <a:p>
            <a:endParaRPr lang="nl-NL" sz="2800" dirty="0"/>
          </a:p>
          <a:p>
            <a:r>
              <a:rPr lang="nl-NL" sz="2800" dirty="0" smtClean="0"/>
              <a:t>doen </a:t>
            </a:r>
            <a:r>
              <a:rPr lang="nl-NL" sz="2800" dirty="0" smtClean="0"/>
              <a:t>om de school te betrekken bij </a:t>
            </a:r>
            <a:endParaRPr lang="nl-NL" sz="2800" dirty="0" smtClean="0"/>
          </a:p>
          <a:p>
            <a:endParaRPr lang="nl-NL" sz="2800" dirty="0"/>
          </a:p>
          <a:p>
            <a:r>
              <a:rPr lang="nl-NL" sz="2800" dirty="0" smtClean="0"/>
              <a:t>vroegtijdig </a:t>
            </a:r>
            <a:r>
              <a:rPr lang="nl-NL" sz="2800" dirty="0" smtClean="0"/>
              <a:t>ingrijpen.</a:t>
            </a:r>
            <a:endParaRPr lang="nl-NL" sz="2800" dirty="0"/>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35</a:t>
            </a:fld>
            <a:endParaRPr lang="nl-NL">
              <a:solidFill>
                <a:srgbClr val="FFFFFF"/>
              </a:solidFill>
            </a:endParaRPr>
          </a:p>
        </p:txBody>
      </p:sp>
    </p:spTree>
    <p:extLst>
      <p:ext uri="{BB962C8B-B14F-4D97-AF65-F5344CB8AC3E}">
        <p14:creationId xmlns:p14="http://schemas.microsoft.com/office/powerpoint/2010/main" val="4074163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Titeldia"/>
          <p:cNvSpPr>
            <a:spLocks noGrp="1" noChangeArrowheads="1"/>
          </p:cNvSpPr>
          <p:nvPr>
            <p:ph type="ctrTitle"/>
          </p:nvPr>
        </p:nvSpPr>
        <p:spPr/>
        <p:txBody>
          <a:bodyPr/>
          <a:lstStyle/>
          <a:p>
            <a:r>
              <a:rPr lang="nl-NL" dirty="0" smtClean="0"/>
              <a:t>Overlast en Veiligheidsbeleving</a:t>
            </a:r>
            <a:endParaRPr lang="nl-NL" dirty="0"/>
          </a:p>
        </p:txBody>
      </p:sp>
      <p:sp>
        <p:nvSpPr>
          <p:cNvPr id="2051" name="SubtitelTiteldia"/>
          <p:cNvSpPr>
            <a:spLocks noGrp="1" noChangeArrowheads="1"/>
          </p:cNvSpPr>
          <p:nvPr>
            <p:ph type="subTitle" idx="1"/>
          </p:nvPr>
        </p:nvSpPr>
        <p:spPr>
          <a:xfrm>
            <a:off x="1438275" y="3538447"/>
            <a:ext cx="7197725" cy="1169988"/>
          </a:xfrm>
        </p:spPr>
        <p:txBody>
          <a:bodyPr/>
          <a:lstStyle/>
          <a:p>
            <a:pPr lvl="0">
              <a:spcBef>
                <a:spcPct val="0"/>
              </a:spcBef>
            </a:pPr>
            <a:r>
              <a:rPr lang="nl-NL" sz="1400" kern="1200" dirty="0">
                <a:solidFill>
                  <a:srgbClr val="FFFFFF"/>
                </a:solidFill>
                <a:latin typeface="Trebuchet MS" pitchFamily="34" charset="0"/>
                <a:ea typeface="Geneva" pitchFamily="105" charset="-128"/>
              </a:rPr>
              <a:t>Sten Meijer, </a:t>
            </a:r>
            <a:r>
              <a:rPr lang="nl-NL" sz="1400" kern="1200" dirty="0" smtClean="0">
                <a:solidFill>
                  <a:srgbClr val="FFFFFF"/>
                </a:solidFill>
                <a:latin typeface="Trebuchet MS" pitchFamily="34" charset="0"/>
                <a:ea typeface="Geneva" pitchFamily="105" charset="-128"/>
              </a:rPr>
              <a:t>projectleider</a:t>
            </a:r>
            <a:endParaRPr lang="nl-NL" sz="1400" kern="1200" dirty="0">
              <a:solidFill>
                <a:srgbClr val="FFFFFF"/>
              </a:solidFill>
              <a:latin typeface="Trebuchet MS" pitchFamily="34" charset="0"/>
              <a:ea typeface="Geneva" pitchFamily="105" charset="-128"/>
            </a:endParaRPr>
          </a:p>
          <a:p>
            <a:endParaRPr lang="nl-NL" dirty="0" smtClean="0"/>
          </a:p>
        </p:txBody>
      </p:sp>
      <p:sp>
        <p:nvSpPr>
          <p:cNvPr id="2052" name="Tekstvak 5"/>
          <p:cNvSpPr txBox="1">
            <a:spLocks noChangeArrowheads="1"/>
          </p:cNvSpPr>
          <p:nvPr/>
        </p:nvSpPr>
        <p:spPr bwMode="auto">
          <a:xfrm>
            <a:off x="1797049" y="4917894"/>
            <a:ext cx="6480175" cy="964931"/>
          </a:xfrm>
          <a:prstGeom prst="rect">
            <a:avLst/>
          </a:prstGeom>
          <a:noFill/>
          <a:ln w="9525">
            <a:noFill/>
            <a:miter lim="800000"/>
            <a:headEnd/>
            <a:tailEnd/>
          </a:ln>
        </p:spPr>
        <p:txBody>
          <a:bodyPr lIns="0" tIns="0" rIns="0" bIns="0"/>
          <a:lstStyle/>
          <a:p>
            <a:endParaRPr lang="nl-NL" dirty="0">
              <a:solidFill>
                <a:srgbClr val="FFFFFF"/>
              </a:solidFill>
              <a:ea typeface="Geneva" pitchFamily="105" charset="-128"/>
            </a:endParaRPr>
          </a:p>
          <a:p>
            <a:pPr defTabSz="457200"/>
            <a:endParaRPr lang="nl-NL" dirty="0">
              <a:solidFill>
                <a:srgbClr val="FFFFFF"/>
              </a:solidFill>
              <a:ea typeface="Geneva" pitchFamily="105" charset="-128"/>
            </a:endParaRPr>
          </a:p>
        </p:txBody>
      </p:sp>
    </p:spTree>
    <p:extLst>
      <p:ext uri="{BB962C8B-B14F-4D97-AF65-F5344CB8AC3E}">
        <p14:creationId xmlns:p14="http://schemas.microsoft.com/office/powerpoint/2010/main" val="1076372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fgeronde rechthoek 10"/>
          <p:cNvSpPr/>
          <p:nvPr/>
        </p:nvSpPr>
        <p:spPr>
          <a:xfrm>
            <a:off x="539750" y="1211263"/>
            <a:ext cx="8372475" cy="470058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nl-NL" sz="2800" dirty="0">
              <a:solidFill>
                <a:srgbClr val="FFFFFF"/>
              </a:solidFill>
            </a:endParaRPr>
          </a:p>
        </p:txBody>
      </p:sp>
      <p:sp>
        <p:nvSpPr>
          <p:cNvPr id="30723" name="Titel 1"/>
          <p:cNvSpPr>
            <a:spLocks noGrp="1"/>
          </p:cNvSpPr>
          <p:nvPr>
            <p:ph type="title"/>
          </p:nvPr>
        </p:nvSpPr>
        <p:spPr/>
        <p:txBody>
          <a:bodyPr/>
          <a:lstStyle/>
          <a:p>
            <a:r>
              <a:rPr lang="nl-NL" smtClean="0"/>
              <a:t>Objectief </a:t>
            </a:r>
            <a:r>
              <a:rPr lang="nl-NL" smtClean="0">
                <a:sym typeface="Wingdings" panose="05000000000000000000" pitchFamily="2" charset="2"/>
              </a:rPr>
              <a:t></a:t>
            </a:r>
            <a:r>
              <a:rPr lang="nl-NL" smtClean="0"/>
              <a:t> Subjectief</a:t>
            </a:r>
          </a:p>
        </p:txBody>
      </p:sp>
      <p:sp>
        <p:nvSpPr>
          <p:cNvPr id="30724" name="Tijdelijke aanduiding voor datum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BDF4FF39-B148-43EC-9E62-8B9489819631}" type="datetime4">
              <a:rPr lang="nl-NL" smtClean="0">
                <a:solidFill>
                  <a:srgbClr val="FFFFFF"/>
                </a:solidFill>
              </a:rPr>
              <a:pPr/>
              <a:t>29 januari 2015</a:t>
            </a:fld>
            <a:r>
              <a:rPr lang="nl-NL" smtClean="0">
                <a:solidFill>
                  <a:srgbClr val="FFFFFF"/>
                </a:solidFill>
              </a:rPr>
              <a:t> |</a:t>
            </a:r>
          </a:p>
        </p:txBody>
      </p:sp>
      <p:sp>
        <p:nvSpPr>
          <p:cNvPr id="30725" name="Tijdelijke aanduiding voor voettekst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endParaRPr lang="nl-NL" smtClean="0">
              <a:solidFill>
                <a:srgbClr val="FFFFFF"/>
              </a:solidFill>
            </a:endParaRPr>
          </a:p>
        </p:txBody>
      </p:sp>
      <p:sp>
        <p:nvSpPr>
          <p:cNvPr id="30726" name="Tijdelijke aanduiding voor dianumm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062B795B-C8E6-4185-AB12-0EEC5A8F2A11}" type="slidenum">
              <a:rPr lang="nl-NL">
                <a:solidFill>
                  <a:srgbClr val="FFFFFF"/>
                </a:solidFill>
              </a:rPr>
              <a:pPr/>
              <a:t>37</a:t>
            </a:fld>
            <a:endParaRPr lang="nl-NL">
              <a:solidFill>
                <a:srgbClr val="FFFFFF"/>
              </a:solidFill>
            </a:endParaRPr>
          </a:p>
        </p:txBody>
      </p:sp>
      <p:sp>
        <p:nvSpPr>
          <p:cNvPr id="7" name="Ovaal 6"/>
          <p:cNvSpPr/>
          <p:nvPr/>
        </p:nvSpPr>
        <p:spPr>
          <a:xfrm>
            <a:off x="898525" y="2060575"/>
            <a:ext cx="2173288" cy="133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srgbClr val="FFFFFF"/>
                </a:solidFill>
              </a:rPr>
              <a:t>Criminaliteit</a:t>
            </a:r>
          </a:p>
        </p:txBody>
      </p:sp>
      <p:sp>
        <p:nvSpPr>
          <p:cNvPr id="8" name="Ovaal 7"/>
          <p:cNvSpPr/>
          <p:nvPr/>
        </p:nvSpPr>
        <p:spPr>
          <a:xfrm>
            <a:off x="3590925" y="2060575"/>
            <a:ext cx="2173288" cy="133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srgbClr val="FFFFFF"/>
                </a:solidFill>
              </a:rPr>
              <a:t>Overlast</a:t>
            </a:r>
          </a:p>
        </p:txBody>
      </p:sp>
      <p:sp>
        <p:nvSpPr>
          <p:cNvPr id="9" name="Ovaal 8"/>
          <p:cNvSpPr/>
          <p:nvPr/>
        </p:nvSpPr>
        <p:spPr>
          <a:xfrm>
            <a:off x="6265863" y="2060575"/>
            <a:ext cx="2174875" cy="133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solidFill>
                  <a:srgbClr val="FFFFFF"/>
                </a:solidFill>
              </a:rPr>
              <a:t>Veiligheids-beleving</a:t>
            </a:r>
          </a:p>
        </p:txBody>
      </p:sp>
      <p:sp>
        <p:nvSpPr>
          <p:cNvPr id="13" name="Ovaal 12"/>
          <p:cNvSpPr/>
          <p:nvPr/>
        </p:nvSpPr>
        <p:spPr>
          <a:xfrm>
            <a:off x="3450566" y="3990975"/>
            <a:ext cx="2467155" cy="13382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smtClean="0">
                <a:solidFill>
                  <a:srgbClr val="FFFFFF"/>
                </a:solidFill>
              </a:rPr>
              <a:t>Jeugdoverlast, Drugsoverlast, etc.</a:t>
            </a:r>
            <a:endParaRPr lang="nl-NL" dirty="0">
              <a:solidFill>
                <a:srgbClr val="FFFFFF"/>
              </a:solidFill>
            </a:endParaRPr>
          </a:p>
        </p:txBody>
      </p:sp>
      <p:cxnSp>
        <p:nvCxnSpPr>
          <p:cNvPr id="15" name="Rechte verbindingslijn 14"/>
          <p:cNvCxnSpPr>
            <a:stCxn id="7" idx="4"/>
            <a:endCxn id="13" idx="1"/>
          </p:cNvCxnSpPr>
          <p:nvPr/>
        </p:nvCxnSpPr>
        <p:spPr>
          <a:xfrm>
            <a:off x="1985169" y="3400425"/>
            <a:ext cx="1826703" cy="786534"/>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Rechte verbindingslijn 17"/>
          <p:cNvCxnSpPr>
            <a:stCxn id="8" idx="4"/>
            <a:endCxn id="13" idx="0"/>
          </p:cNvCxnSpPr>
          <p:nvPr/>
        </p:nvCxnSpPr>
        <p:spPr>
          <a:xfrm>
            <a:off x="4677569" y="3400425"/>
            <a:ext cx="6575" cy="59055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Rechte verbindingslijn 19"/>
          <p:cNvCxnSpPr>
            <a:stCxn id="9" idx="4"/>
            <a:endCxn id="13" idx="7"/>
          </p:cNvCxnSpPr>
          <p:nvPr/>
        </p:nvCxnSpPr>
        <p:spPr>
          <a:xfrm flipH="1">
            <a:off x="5556415" y="3400425"/>
            <a:ext cx="1796886" cy="786534"/>
          </a:xfrm>
          <a:prstGeom prst="line">
            <a:avLst/>
          </a:prstGeom>
          <a:ln w="28575"/>
        </p:spPr>
        <p:style>
          <a:lnRef idx="1">
            <a:schemeClr val="dk1"/>
          </a:lnRef>
          <a:fillRef idx="0">
            <a:schemeClr val="dk1"/>
          </a:fillRef>
          <a:effectRef idx="0">
            <a:schemeClr val="dk1"/>
          </a:effectRef>
          <a:fontRef idx="minor">
            <a:schemeClr val="tx1"/>
          </a:fontRef>
        </p:style>
      </p:cxnSp>
      <p:sp>
        <p:nvSpPr>
          <p:cNvPr id="22" name="Rechthoek 21"/>
          <p:cNvSpPr>
            <a:spLocks noChangeArrowheads="1"/>
          </p:cNvSpPr>
          <p:nvPr/>
        </p:nvSpPr>
        <p:spPr bwMode="auto">
          <a:xfrm>
            <a:off x="2982913" y="1185863"/>
            <a:ext cx="33893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algn="ctr"/>
            <a:r>
              <a:rPr lang="nl-NL" sz="3200">
                <a:solidFill>
                  <a:srgbClr val="FFFFFF"/>
                </a:solidFill>
              </a:rPr>
              <a:t>Sociale veiligheid</a:t>
            </a:r>
          </a:p>
        </p:txBody>
      </p:sp>
      <p:sp>
        <p:nvSpPr>
          <p:cNvPr id="21"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spTree>
    <p:extLst>
      <p:ext uri="{BB962C8B-B14F-4D97-AF65-F5344CB8AC3E}">
        <p14:creationId xmlns:p14="http://schemas.microsoft.com/office/powerpoint/2010/main" val="1276127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jdelijke aanduiding voor datum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2408653-1DFC-4BAB-A9EF-82D1C6C9C2C2}" type="datetime4">
              <a:rPr lang="nl-NL" smtClean="0">
                <a:solidFill>
                  <a:srgbClr val="FFFFFF"/>
                </a:solidFill>
              </a:rPr>
              <a:pPr/>
              <a:t>29 januari 2015</a:t>
            </a:fld>
            <a:r>
              <a:rPr lang="nl-NL" smtClean="0">
                <a:solidFill>
                  <a:srgbClr val="FFFFFF"/>
                </a:solidFill>
              </a:rPr>
              <a:t> |</a:t>
            </a:r>
          </a:p>
        </p:txBody>
      </p:sp>
      <p:sp>
        <p:nvSpPr>
          <p:cNvPr id="5123" name="Tijdelijke aanduiding voor dianumm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6E391A0-973B-48CC-B5BE-03FA4F190D44}" type="slidenum">
              <a:rPr lang="nl-NL">
                <a:solidFill>
                  <a:srgbClr val="FFFFFF"/>
                </a:solidFill>
              </a:rPr>
              <a:pPr/>
              <a:t>38</a:t>
            </a:fld>
            <a:endParaRPr lang="nl-NL">
              <a:solidFill>
                <a:srgbClr val="FFFFFF"/>
              </a:solidFill>
            </a:endParaRPr>
          </a:p>
        </p:txBody>
      </p:sp>
      <p:sp>
        <p:nvSpPr>
          <p:cNvPr id="5124" name="Rectangle 2"/>
          <p:cNvSpPr>
            <a:spLocks noGrp="1" noChangeArrowheads="1"/>
          </p:cNvSpPr>
          <p:nvPr>
            <p:ph type="title"/>
          </p:nvPr>
        </p:nvSpPr>
        <p:spPr/>
        <p:txBody>
          <a:bodyPr/>
          <a:lstStyle/>
          <a:p>
            <a:pPr eaLnBrk="1" hangingPunct="1"/>
            <a:r>
              <a:rPr lang="nl-NL" dirty="0" smtClean="0"/>
              <a:t>Wat is veiligheidsbeleving?</a:t>
            </a:r>
          </a:p>
        </p:txBody>
      </p:sp>
      <p:sp>
        <p:nvSpPr>
          <p:cNvPr id="5125" name="Rectangle 3"/>
          <p:cNvSpPr>
            <a:spLocks noGrp="1" noChangeArrowheads="1"/>
          </p:cNvSpPr>
          <p:nvPr>
            <p:ph type="body" idx="1"/>
          </p:nvPr>
        </p:nvSpPr>
        <p:spPr>
          <a:xfrm>
            <a:off x="862013" y="5795963"/>
            <a:ext cx="7197725" cy="479425"/>
          </a:xfrm>
        </p:spPr>
        <p:txBody>
          <a:bodyPr/>
          <a:lstStyle/>
          <a:p>
            <a:pPr marL="0" indent="0" eaLnBrk="1" hangingPunct="1"/>
            <a:endParaRPr lang="nl-NL" dirty="0" smtClean="0"/>
          </a:p>
        </p:txBody>
      </p:sp>
      <p:pic>
        <p:nvPicPr>
          <p:cNvPr id="5126" name="Picture 4" descr="steegj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138" y="1071563"/>
            <a:ext cx="2266935" cy="235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p:cNvPicPr>
            <a:picLocks noChangeAspect="1"/>
          </p:cNvPicPr>
          <p:nvPr/>
        </p:nvPicPr>
        <p:blipFill>
          <a:blip r:embed="rId3"/>
          <a:stretch>
            <a:fillRect/>
          </a:stretch>
        </p:blipFill>
        <p:spPr>
          <a:xfrm>
            <a:off x="3325952" y="1073406"/>
            <a:ext cx="3835609" cy="3120855"/>
          </a:xfrm>
          <a:prstGeom prst="rect">
            <a:avLst/>
          </a:prstGeom>
        </p:spPr>
      </p:pic>
      <p:pic>
        <p:nvPicPr>
          <p:cNvPr id="8" name="Picture 4" descr="broken_window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138" y="3536583"/>
            <a:ext cx="3406376" cy="255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goudadetelegraa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2887" y="2414385"/>
            <a:ext cx="3449331" cy="224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8390" y="4218347"/>
            <a:ext cx="2893172" cy="19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rtlnieuws.nl/sites/default/files/styles/landscape_2/public/content/images/2014/08/20/james-foley-onthoofding-video-IS_0.jpg?itok=peVgZx8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3800" y="4813416"/>
            <a:ext cx="2058418" cy="1158690"/>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pic>
        <p:nvPicPr>
          <p:cNvPr id="1028" name="Picture 4" descr="http://www.bnr.nl/incoming/226052-1206/overval/ALTERNATES/i/overv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124" y="296050"/>
            <a:ext cx="2674952" cy="177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151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atum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FD8B3C1-1A20-4448-BBFA-A0CD4B290301}" type="datetime4">
              <a:rPr lang="nl-NL" smtClean="0">
                <a:solidFill>
                  <a:srgbClr val="FFFFFF"/>
                </a:solidFill>
              </a:rPr>
              <a:pPr/>
              <a:t>29 januari 2015</a:t>
            </a:fld>
            <a:r>
              <a:rPr lang="nl-NL" smtClean="0">
                <a:solidFill>
                  <a:srgbClr val="FFFFFF"/>
                </a:solidFill>
              </a:rPr>
              <a:t> |</a:t>
            </a:r>
          </a:p>
        </p:txBody>
      </p:sp>
      <p:sp>
        <p:nvSpPr>
          <p:cNvPr id="11267" name="Tijdelijke aanduiding voor dianumm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15F1AC50-00C0-4809-9DAB-A1E562503987}" type="slidenum">
              <a:rPr lang="nl-NL">
                <a:solidFill>
                  <a:srgbClr val="FFFFFF"/>
                </a:solidFill>
              </a:rPr>
              <a:pPr/>
              <a:t>39</a:t>
            </a:fld>
            <a:endParaRPr lang="nl-NL">
              <a:solidFill>
                <a:srgbClr val="FFFFFF"/>
              </a:solidFill>
            </a:endParaRPr>
          </a:p>
        </p:txBody>
      </p:sp>
      <p:sp>
        <p:nvSpPr>
          <p:cNvPr id="11268" name="Rectangle 2"/>
          <p:cNvSpPr>
            <a:spLocks noGrp="1" noChangeArrowheads="1"/>
          </p:cNvSpPr>
          <p:nvPr>
            <p:ph type="title"/>
          </p:nvPr>
        </p:nvSpPr>
        <p:spPr/>
        <p:txBody>
          <a:bodyPr/>
          <a:lstStyle/>
          <a:p>
            <a:pPr eaLnBrk="1" hangingPunct="1"/>
            <a:r>
              <a:rPr lang="nl-NL" dirty="0" smtClean="0"/>
              <a:t>Wat is overlast?</a:t>
            </a:r>
          </a:p>
        </p:txBody>
      </p:sp>
      <p:pic>
        <p:nvPicPr>
          <p:cNvPr id="9" name="Picture 4" descr="IMG_0085-Desktop-Resolut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1" y="989013"/>
            <a:ext cx="3431396" cy="22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122" y="989012"/>
            <a:ext cx="4287759" cy="22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2551" y="3585597"/>
            <a:ext cx="3802330" cy="253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2801" y="3585596"/>
            <a:ext cx="3871197" cy="263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spTree>
    <p:extLst>
      <p:ext uri="{BB962C8B-B14F-4D97-AF65-F5344CB8AC3E}">
        <p14:creationId xmlns:p14="http://schemas.microsoft.com/office/powerpoint/2010/main" val="6536576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Hoofdthema’s 2015</a:t>
            </a:r>
            <a:endParaRPr lang="nl-NL" dirty="0"/>
          </a:p>
        </p:txBody>
      </p:sp>
      <p:sp>
        <p:nvSpPr>
          <p:cNvPr id="3" name="Tijdelijke aanduiding voor inhoud 2"/>
          <p:cNvSpPr>
            <a:spLocks noGrp="1"/>
          </p:cNvSpPr>
          <p:nvPr>
            <p:ph idx="1"/>
          </p:nvPr>
        </p:nvSpPr>
        <p:spPr/>
        <p:txBody>
          <a:bodyPr/>
          <a:lstStyle/>
          <a:p>
            <a:pPr marL="342900" indent="-342900">
              <a:buFont typeface="Arial" panose="020B0604020202020204" pitchFamily="34" charset="0"/>
              <a:buChar char="•"/>
            </a:pPr>
            <a:r>
              <a:rPr lang="nl-NL" sz="2400" dirty="0" smtClean="0"/>
              <a:t>High impact Crime (HIC): </a:t>
            </a:r>
            <a:br>
              <a:rPr lang="nl-NL" sz="2400" dirty="0" smtClean="0"/>
            </a:br>
            <a:r>
              <a:rPr lang="nl-NL" sz="2400" dirty="0" smtClean="0"/>
              <a:t>overvallen, straatroof, </a:t>
            </a:r>
            <a:br>
              <a:rPr lang="nl-NL" sz="2400" dirty="0" smtClean="0"/>
            </a:br>
            <a:r>
              <a:rPr lang="nl-NL" sz="2400" dirty="0" smtClean="0"/>
              <a:t>geweld en woninginbraken</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smtClean="0"/>
              <a:t>Fraude</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smtClean="0"/>
              <a:t>Georganiseerde criminaliteit: mensenhandel, prostitutie, hennepteelt en mobiele bendes</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err="1" smtClean="0"/>
              <a:t>Gebiedsgebonden</a:t>
            </a:r>
            <a:r>
              <a:rPr lang="nl-NL" sz="2400" dirty="0" smtClean="0"/>
              <a:t> preventie: veilige wijken en buurten</a:t>
            </a:r>
            <a:endParaRPr lang="nl-NL" sz="2400" dirty="0"/>
          </a:p>
        </p:txBody>
      </p:sp>
      <p:sp>
        <p:nvSpPr>
          <p:cNvPr id="4" name="Tijdelijke aanduiding voor datum 3"/>
          <p:cNvSpPr>
            <a:spLocks noGrp="1"/>
          </p:cNvSpPr>
          <p:nvPr>
            <p:ph type="dt" sz="half" idx="10"/>
          </p:nvPr>
        </p:nvSpPr>
        <p:spPr/>
        <p:txBody>
          <a:bodyPr/>
          <a:lstStyle/>
          <a:p>
            <a:fld id="{6493BF11-990E-46C1-927D-F91B8723F61C}" type="datetime4">
              <a:rPr lang="nl-NL" smtClean="0"/>
              <a:pPr/>
              <a:t>29 januari 2015</a:t>
            </a:fld>
            <a:r>
              <a:rPr lang="nl-NL" smtClean="0"/>
              <a:t> |</a:t>
            </a:r>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pPr/>
              <a:t>4</a:t>
            </a:fld>
            <a:endParaRPr lang="nl-NL"/>
          </a:p>
        </p:txBody>
      </p:sp>
      <p:pic>
        <p:nvPicPr>
          <p:cNvPr id="7" name="Afbeelding 6"/>
          <p:cNvPicPr>
            <a:picLocks noChangeAspect="1"/>
          </p:cNvPicPr>
          <p:nvPr/>
        </p:nvPicPr>
        <p:blipFill>
          <a:blip r:embed="rId2"/>
          <a:stretch>
            <a:fillRect/>
          </a:stretch>
        </p:blipFill>
        <p:spPr>
          <a:xfrm>
            <a:off x="5587496" y="1667564"/>
            <a:ext cx="3358861" cy="2201173"/>
          </a:xfrm>
          <a:prstGeom prst="rect">
            <a:avLst/>
          </a:prstGeom>
        </p:spPr>
      </p:pic>
    </p:spTree>
    <p:extLst>
      <p:ext uri="{BB962C8B-B14F-4D97-AF65-F5344CB8AC3E}">
        <p14:creationId xmlns:p14="http://schemas.microsoft.com/office/powerpoint/2010/main" val="2627868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stretch>
            <a:fillRect/>
          </a:stretch>
        </p:blipFill>
        <p:spPr>
          <a:xfrm>
            <a:off x="3158332" y="358775"/>
            <a:ext cx="6830078" cy="2946646"/>
          </a:xfrm>
          <a:prstGeom prst="rect">
            <a:avLst/>
          </a:prstGeom>
        </p:spPr>
      </p:pic>
      <p:sp>
        <p:nvSpPr>
          <p:cNvPr id="12290" name="Tijdelijke aanduiding voor datum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12311DC7-CC0B-409A-B6DA-C83C65CEFD88}" type="datetime4">
              <a:rPr lang="nl-NL" smtClean="0">
                <a:solidFill>
                  <a:srgbClr val="FFFFFF"/>
                </a:solidFill>
              </a:rPr>
              <a:pPr/>
              <a:t>29 januari 2015</a:t>
            </a:fld>
            <a:r>
              <a:rPr lang="nl-NL" smtClean="0">
                <a:solidFill>
                  <a:srgbClr val="FFFFFF"/>
                </a:solidFill>
              </a:rPr>
              <a:t> |</a:t>
            </a:r>
          </a:p>
        </p:txBody>
      </p:sp>
      <p:sp>
        <p:nvSpPr>
          <p:cNvPr id="12291" name="Tijdelijke aanduiding voor dianumm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D993CF58-F487-4894-B6B8-0AED9CD62144}" type="slidenum">
              <a:rPr lang="nl-NL">
                <a:solidFill>
                  <a:srgbClr val="FFFFFF"/>
                </a:solidFill>
              </a:rPr>
              <a:pPr/>
              <a:t>40</a:t>
            </a:fld>
            <a:endParaRPr lang="nl-NL">
              <a:solidFill>
                <a:srgbClr val="FFFFFF"/>
              </a:solidFill>
            </a:endParaRPr>
          </a:p>
        </p:txBody>
      </p:sp>
      <p:sp>
        <p:nvSpPr>
          <p:cNvPr id="12292" name="Rectangle 2"/>
          <p:cNvSpPr>
            <a:spLocks noGrp="1" noChangeArrowheads="1"/>
          </p:cNvSpPr>
          <p:nvPr>
            <p:ph type="title"/>
          </p:nvPr>
        </p:nvSpPr>
        <p:spPr/>
        <p:txBody>
          <a:bodyPr/>
          <a:lstStyle/>
          <a:p>
            <a:pPr eaLnBrk="1" hangingPunct="1"/>
            <a:r>
              <a:rPr lang="nl-NL" dirty="0" smtClean="0"/>
              <a:t>Overlast en veiligheidsbeleving</a:t>
            </a:r>
          </a:p>
        </p:txBody>
      </p:sp>
      <p:pic>
        <p:nvPicPr>
          <p:cNvPr id="8" name="Afbeelding 7"/>
          <p:cNvPicPr>
            <a:picLocks noChangeAspect="1"/>
          </p:cNvPicPr>
          <p:nvPr/>
        </p:nvPicPr>
        <p:blipFill>
          <a:blip r:embed="rId3"/>
          <a:stretch>
            <a:fillRect/>
          </a:stretch>
        </p:blipFill>
        <p:spPr>
          <a:xfrm>
            <a:off x="719138" y="3365349"/>
            <a:ext cx="7046433" cy="2783516"/>
          </a:xfrm>
          <a:prstGeom prst="rect">
            <a:avLst/>
          </a:prstGeom>
        </p:spPr>
      </p:pic>
      <p:sp>
        <p:nvSpPr>
          <p:cNvPr id="10"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spTree>
    <p:extLst>
      <p:ext uri="{BB962C8B-B14F-4D97-AF65-F5344CB8AC3E}">
        <p14:creationId xmlns:p14="http://schemas.microsoft.com/office/powerpoint/2010/main" val="3071487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atum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CF1A1CB-91E9-461E-96E4-311CD6E23654}" type="datetime4">
              <a:rPr lang="nl-NL" smtClean="0">
                <a:solidFill>
                  <a:srgbClr val="FFFFFF"/>
                </a:solidFill>
              </a:rPr>
              <a:pPr/>
              <a:t>29 januari 2015</a:t>
            </a:fld>
            <a:r>
              <a:rPr lang="nl-NL" smtClean="0">
                <a:solidFill>
                  <a:srgbClr val="FFFFFF"/>
                </a:solidFill>
              </a:rPr>
              <a:t> |</a:t>
            </a:r>
          </a:p>
        </p:txBody>
      </p:sp>
      <p:sp>
        <p:nvSpPr>
          <p:cNvPr id="19459" name="Tijdelijke aanduiding voor dianumm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6F6851C-E98A-458D-9C96-EDEC2FAACB83}" type="slidenum">
              <a:rPr lang="nl-NL">
                <a:solidFill>
                  <a:srgbClr val="FFFFFF"/>
                </a:solidFill>
              </a:rPr>
              <a:pPr/>
              <a:t>41</a:t>
            </a:fld>
            <a:endParaRPr lang="nl-NL">
              <a:solidFill>
                <a:srgbClr val="FFFFFF"/>
              </a:solidFill>
            </a:endParaRPr>
          </a:p>
        </p:txBody>
      </p:sp>
      <p:sp>
        <p:nvSpPr>
          <p:cNvPr id="5128" name="Rectangle 8"/>
          <p:cNvSpPr>
            <a:spLocks noGrp="1" noChangeArrowheads="1"/>
          </p:cNvSpPr>
          <p:nvPr>
            <p:ph type="title"/>
          </p:nvPr>
        </p:nvSpPr>
        <p:spPr>
          <a:noFill/>
        </p:spPr>
        <p:txBody>
          <a:bodyPr/>
          <a:lstStyle/>
          <a:p>
            <a:r>
              <a:rPr lang="nl-NL" dirty="0" smtClean="0"/>
              <a:t>Aan de slag met veiligheidsbeleving</a:t>
            </a:r>
          </a:p>
        </p:txBody>
      </p:sp>
      <p:pic>
        <p:nvPicPr>
          <p:cNvPr id="2" name="Afbeelding 1"/>
          <p:cNvPicPr>
            <a:picLocks noChangeAspect="1"/>
          </p:cNvPicPr>
          <p:nvPr/>
        </p:nvPicPr>
        <p:blipFill>
          <a:blip r:embed="rId3"/>
          <a:stretch>
            <a:fillRect/>
          </a:stretch>
        </p:blipFill>
        <p:spPr>
          <a:xfrm>
            <a:off x="568894" y="1249363"/>
            <a:ext cx="5038725" cy="4848225"/>
          </a:xfrm>
          <a:prstGeom prst="rect">
            <a:avLst/>
          </a:prstGeom>
        </p:spPr>
      </p:pic>
      <p:sp>
        <p:nvSpPr>
          <p:cNvPr id="13"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pic>
        <p:nvPicPr>
          <p:cNvPr id="3" name="Afbeelding 2"/>
          <p:cNvPicPr>
            <a:picLocks noChangeAspect="1"/>
          </p:cNvPicPr>
          <p:nvPr/>
        </p:nvPicPr>
        <p:blipFill>
          <a:blip r:embed="rId4"/>
          <a:stretch>
            <a:fillRect/>
          </a:stretch>
        </p:blipFill>
        <p:spPr>
          <a:xfrm>
            <a:off x="5607619" y="1249363"/>
            <a:ext cx="3378469" cy="4336349"/>
          </a:xfrm>
          <a:prstGeom prst="rect">
            <a:avLst/>
          </a:prstGeom>
        </p:spPr>
      </p:pic>
    </p:spTree>
    <p:extLst>
      <p:ext uri="{BB962C8B-B14F-4D97-AF65-F5344CB8AC3E}">
        <p14:creationId xmlns:p14="http://schemas.microsoft.com/office/powerpoint/2010/main" val="1088346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r>
              <a:rPr lang="nl-NL" smtClean="0"/>
              <a:t>Overlast begrijpen</a:t>
            </a:r>
          </a:p>
        </p:txBody>
      </p:sp>
      <p:sp>
        <p:nvSpPr>
          <p:cNvPr id="23555" name="Tijdelijke aanduiding voor datum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BF086D28-F0A8-4010-8641-3FE986E682F7}" type="datetime4">
              <a:rPr lang="nl-NL" smtClean="0">
                <a:solidFill>
                  <a:srgbClr val="FFFFFF"/>
                </a:solidFill>
              </a:rPr>
              <a:pPr/>
              <a:t>29 januari 2015</a:t>
            </a:fld>
            <a:r>
              <a:rPr lang="nl-NL" smtClean="0">
                <a:solidFill>
                  <a:srgbClr val="FFFFFF"/>
                </a:solidFill>
              </a:rPr>
              <a:t> |</a:t>
            </a:r>
          </a:p>
        </p:txBody>
      </p:sp>
      <p:sp>
        <p:nvSpPr>
          <p:cNvPr id="23556" name="Tijdelijke aanduiding voor voettekst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endParaRPr lang="nl-NL" smtClean="0">
              <a:solidFill>
                <a:srgbClr val="FFFFFF"/>
              </a:solidFill>
            </a:endParaRPr>
          </a:p>
        </p:txBody>
      </p:sp>
      <p:sp>
        <p:nvSpPr>
          <p:cNvPr id="23557" name="Tijdelijke aanduiding voor dianumm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3745C825-EC6D-4E2C-A1ED-F05839E0F68A}" type="slidenum">
              <a:rPr lang="nl-NL">
                <a:solidFill>
                  <a:srgbClr val="FFFFFF"/>
                </a:solidFill>
              </a:rPr>
              <a:pPr/>
              <a:t>42</a:t>
            </a:fld>
            <a:endParaRPr lang="nl-NL">
              <a:solidFill>
                <a:srgbClr val="FFFFFF"/>
              </a:solidFill>
            </a:endParaRPr>
          </a:p>
        </p:txBody>
      </p:sp>
      <p:pic>
        <p:nvPicPr>
          <p:cNvPr id="23558" name="Tijdelijke aanduiding voor inhoud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658938" y="1684338"/>
            <a:ext cx="2217737" cy="3376612"/>
          </a:xfrm>
        </p:spPr>
      </p:pic>
      <p:pic>
        <p:nvPicPr>
          <p:cNvPr id="8" name="Tijdelijke aanduiding voor inhoud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752975" y="1684338"/>
            <a:ext cx="2217738"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kstvak 2"/>
          <p:cNvSpPr txBox="1">
            <a:spLocks noChangeArrowheads="1"/>
          </p:cNvSpPr>
          <p:nvPr/>
        </p:nvSpPr>
        <p:spPr bwMode="auto">
          <a:xfrm>
            <a:off x="1778000" y="1152525"/>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r>
              <a:rPr lang="nl-NL">
                <a:solidFill>
                  <a:srgbClr val="000000"/>
                </a:solidFill>
              </a:rPr>
              <a:t>Bewoners</a:t>
            </a:r>
          </a:p>
        </p:txBody>
      </p:sp>
      <p:sp>
        <p:nvSpPr>
          <p:cNvPr id="9" name="Rechthoek 8"/>
          <p:cNvSpPr>
            <a:spLocks noChangeArrowheads="1"/>
          </p:cNvSpPr>
          <p:nvPr/>
        </p:nvSpPr>
        <p:spPr bwMode="auto">
          <a:xfrm>
            <a:off x="4857750" y="1152525"/>
            <a:ext cx="155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r>
              <a:rPr lang="nl-NL" dirty="0">
                <a:solidFill>
                  <a:srgbClr val="000000"/>
                </a:solidFill>
              </a:rPr>
              <a:t>Professionals</a:t>
            </a:r>
          </a:p>
        </p:txBody>
      </p:sp>
      <p:sp>
        <p:nvSpPr>
          <p:cNvPr id="10"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spTree>
    <p:extLst>
      <p:ext uri="{BB962C8B-B14F-4D97-AF65-F5344CB8AC3E}">
        <p14:creationId xmlns:p14="http://schemas.microsoft.com/office/powerpoint/2010/main" val="21723834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Overlast en </a:t>
            </a:r>
            <a:r>
              <a:rPr lang="nl-NL" dirty="0" smtClean="0"/>
              <a:t>Veiligheidsbeleving: </a:t>
            </a:r>
            <a:br>
              <a:rPr lang="nl-NL" dirty="0" smtClean="0"/>
            </a:br>
            <a:r>
              <a:rPr lang="nl-NL" i="1" dirty="0" smtClean="0"/>
              <a:t>ons aanbod voor 2015</a:t>
            </a:r>
            <a:endParaRPr lang="nl-NL" i="1" dirty="0"/>
          </a:p>
        </p:txBody>
      </p:sp>
      <p:sp>
        <p:nvSpPr>
          <p:cNvPr id="3" name="Tijdelijke aanduiding voor inhoud 2"/>
          <p:cNvSpPr>
            <a:spLocks noGrp="1"/>
          </p:cNvSpPr>
          <p:nvPr>
            <p:ph idx="1"/>
          </p:nvPr>
        </p:nvSpPr>
        <p:spPr>
          <a:xfrm>
            <a:off x="719138" y="1970507"/>
            <a:ext cx="8148817" cy="4498975"/>
          </a:xfrm>
        </p:spPr>
        <p:txBody>
          <a:bodyPr/>
          <a:lstStyle/>
          <a:p>
            <a:pPr marL="571500" indent="-571500">
              <a:buFont typeface="Arial" panose="020B0604020202020204" pitchFamily="34" charset="0"/>
              <a:buChar char="•"/>
            </a:pPr>
            <a:r>
              <a:rPr lang="nl-NL" sz="3600" dirty="0" smtClean="0"/>
              <a:t>Vier </a:t>
            </a:r>
            <a:r>
              <a:rPr lang="nl-NL" sz="3600" dirty="0"/>
              <a:t>standaard </a:t>
            </a:r>
            <a:r>
              <a:rPr lang="nl-NL" sz="3600" dirty="0" smtClean="0"/>
              <a:t>modules</a:t>
            </a:r>
          </a:p>
          <a:p>
            <a:pPr marL="571500" indent="-571500">
              <a:buFont typeface="Arial" panose="020B0604020202020204" pitchFamily="34" charset="0"/>
              <a:buChar char="•"/>
            </a:pPr>
            <a:r>
              <a:rPr lang="nl-NL" sz="3600" dirty="0" smtClean="0"/>
              <a:t>Maatwerk</a:t>
            </a:r>
            <a:endParaRPr lang="nl-NL" sz="3600" dirty="0"/>
          </a:p>
          <a:p>
            <a:pPr marL="571500" indent="-571500">
              <a:buFont typeface="Arial" panose="020B0604020202020204" pitchFamily="34" charset="0"/>
              <a:buChar char="•"/>
            </a:pPr>
            <a:endParaRPr lang="nl-NL" sz="3600" i="1" dirty="0" smtClean="0"/>
          </a:p>
          <a:p>
            <a:pPr marL="571500" indent="-571500">
              <a:buFont typeface="Arial" panose="020B0604020202020204" pitchFamily="34" charset="0"/>
              <a:buChar char="•"/>
            </a:pPr>
            <a:r>
              <a:rPr lang="nl-NL" sz="3600" i="1" dirty="0" smtClean="0"/>
              <a:t>NB Er zijn geen kosten aan verbonden.</a:t>
            </a:r>
            <a:endParaRPr lang="nl-NL" sz="3600" i="1" dirty="0"/>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43</a:t>
            </a:fld>
            <a:endParaRPr lang="nl-NL">
              <a:solidFill>
                <a:srgbClr val="FFFFFF"/>
              </a:solidFill>
            </a:endParaRPr>
          </a:p>
        </p:txBody>
      </p:sp>
      <p:sp>
        <p:nvSpPr>
          <p:cNvPr id="7"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pic>
        <p:nvPicPr>
          <p:cNvPr id="1026" name="Picture 2" descr="http://airconditioningbreda.nl/wp-content/uploads/Aanbieding-wees-er-snel-bij1-300x1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862" y="440676"/>
            <a:ext cx="1661626" cy="1096673"/>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4"/>
          <a:stretch>
            <a:fillRect/>
          </a:stretch>
        </p:blipFill>
        <p:spPr>
          <a:xfrm>
            <a:off x="6142007" y="5486892"/>
            <a:ext cx="2725947" cy="654467"/>
          </a:xfrm>
          <a:prstGeom prst="rect">
            <a:avLst/>
          </a:prstGeom>
        </p:spPr>
      </p:pic>
    </p:spTree>
    <p:extLst>
      <p:ext uri="{BB962C8B-B14F-4D97-AF65-F5344CB8AC3E}">
        <p14:creationId xmlns:p14="http://schemas.microsoft.com/office/powerpoint/2010/main" val="10443588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Overlast en </a:t>
            </a:r>
            <a:r>
              <a:rPr lang="nl-NL" dirty="0" smtClean="0"/>
              <a:t>Veiligheidsbeleving: </a:t>
            </a:r>
            <a:br>
              <a:rPr lang="nl-NL" dirty="0" smtClean="0"/>
            </a:br>
            <a:r>
              <a:rPr lang="nl-NL" i="1" dirty="0" smtClean="0"/>
              <a:t>ons aanbod voor 2015</a:t>
            </a:r>
            <a:endParaRPr lang="nl-NL" i="1" dirty="0"/>
          </a:p>
        </p:txBody>
      </p:sp>
      <p:sp>
        <p:nvSpPr>
          <p:cNvPr id="3" name="Tijdelijke aanduiding voor inhoud 2"/>
          <p:cNvSpPr>
            <a:spLocks noGrp="1"/>
          </p:cNvSpPr>
          <p:nvPr>
            <p:ph idx="1"/>
          </p:nvPr>
        </p:nvSpPr>
        <p:spPr>
          <a:xfrm>
            <a:off x="719138" y="1858963"/>
            <a:ext cx="7197725" cy="4498975"/>
          </a:xfrm>
        </p:spPr>
        <p:txBody>
          <a:bodyPr/>
          <a:lstStyle/>
          <a:p>
            <a:r>
              <a:rPr lang="nl-NL" sz="3600" b="1" u="sng" dirty="0" smtClean="0"/>
              <a:t>Module 1</a:t>
            </a:r>
          </a:p>
          <a:p>
            <a:r>
              <a:rPr lang="nl-NL" sz="3600" dirty="0" smtClean="0"/>
              <a:t>Algemene presentatie gericht op bewustwording</a:t>
            </a:r>
          </a:p>
          <a:p>
            <a:endParaRPr lang="nl-NL" sz="3600" dirty="0"/>
          </a:p>
          <a:p>
            <a:r>
              <a:rPr lang="nl-NL" sz="3600" b="1" u="sng" dirty="0" smtClean="0"/>
              <a:t>Module 2</a:t>
            </a:r>
          </a:p>
          <a:p>
            <a:r>
              <a:rPr lang="nl-NL" sz="3600" dirty="0" smtClean="0"/>
              <a:t>Oriënterend gesprek om casus door te nemen</a:t>
            </a:r>
            <a:endParaRPr lang="nl-NL" sz="3600" dirty="0"/>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44</a:t>
            </a:fld>
            <a:endParaRPr lang="nl-NL">
              <a:solidFill>
                <a:srgbClr val="FFFFFF"/>
              </a:solidFill>
            </a:endParaRPr>
          </a:p>
        </p:txBody>
      </p:sp>
      <p:sp>
        <p:nvSpPr>
          <p:cNvPr id="7"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pic>
        <p:nvPicPr>
          <p:cNvPr id="8" name="Picture 2" descr="http://airconditioningbreda.nl/wp-content/uploads/Aanbieding-wees-er-snel-bij1-300x1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862" y="440676"/>
            <a:ext cx="1661626" cy="109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767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Overlast en </a:t>
            </a:r>
            <a:r>
              <a:rPr lang="nl-NL" dirty="0" smtClean="0"/>
              <a:t>Veiligheidsbeleving: </a:t>
            </a:r>
            <a:br>
              <a:rPr lang="nl-NL" dirty="0" smtClean="0"/>
            </a:br>
            <a:r>
              <a:rPr lang="nl-NL" i="1" dirty="0" smtClean="0"/>
              <a:t>ons aanbod voor 2015</a:t>
            </a:r>
            <a:endParaRPr lang="nl-NL" i="1" dirty="0"/>
          </a:p>
        </p:txBody>
      </p:sp>
      <p:sp>
        <p:nvSpPr>
          <p:cNvPr id="3" name="Tijdelijke aanduiding voor inhoud 2"/>
          <p:cNvSpPr>
            <a:spLocks noGrp="1"/>
          </p:cNvSpPr>
          <p:nvPr>
            <p:ph idx="1"/>
          </p:nvPr>
        </p:nvSpPr>
        <p:spPr>
          <a:xfrm>
            <a:off x="719138" y="1858963"/>
            <a:ext cx="7197725" cy="4498975"/>
          </a:xfrm>
        </p:spPr>
        <p:txBody>
          <a:bodyPr/>
          <a:lstStyle/>
          <a:p>
            <a:r>
              <a:rPr lang="nl-NL" sz="3600" b="1" u="sng" dirty="0" smtClean="0"/>
              <a:t>Module 3</a:t>
            </a:r>
          </a:p>
          <a:p>
            <a:r>
              <a:rPr lang="nl-NL" sz="3600" dirty="0" smtClean="0"/>
              <a:t>Workshop op maat met collega’s én ketenpartners</a:t>
            </a:r>
          </a:p>
          <a:p>
            <a:endParaRPr lang="nl-NL" sz="3600" dirty="0"/>
          </a:p>
          <a:p>
            <a:r>
              <a:rPr lang="nl-NL" sz="3600" b="1" u="sng" dirty="0" smtClean="0"/>
              <a:t>Module 4</a:t>
            </a:r>
          </a:p>
          <a:p>
            <a:r>
              <a:rPr lang="nl-NL" sz="3600" dirty="0" smtClean="0"/>
              <a:t>80 uur procesbegeleiding</a:t>
            </a:r>
            <a:endParaRPr lang="nl-NL" sz="3600" dirty="0"/>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45</a:t>
            </a:fld>
            <a:endParaRPr lang="nl-NL">
              <a:solidFill>
                <a:srgbClr val="FFFFFF"/>
              </a:solidFill>
            </a:endParaRPr>
          </a:p>
        </p:txBody>
      </p:sp>
      <p:sp>
        <p:nvSpPr>
          <p:cNvPr id="7"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pic>
        <p:nvPicPr>
          <p:cNvPr id="8" name="Picture 2" descr="http://airconditioningbreda.nl/wp-content/uploads/Aanbieding-wees-er-snel-bij1-300x1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862" y="440676"/>
            <a:ext cx="1661626" cy="109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803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Overlast en </a:t>
            </a:r>
            <a:r>
              <a:rPr lang="nl-NL" dirty="0" smtClean="0"/>
              <a:t>Veiligheidsbeleving: </a:t>
            </a:r>
            <a:br>
              <a:rPr lang="nl-NL" dirty="0" smtClean="0"/>
            </a:br>
            <a:r>
              <a:rPr lang="nl-NL" i="1" dirty="0" smtClean="0"/>
              <a:t>ons aanbod voor 2015</a:t>
            </a:r>
            <a:endParaRPr lang="nl-NL" i="1" dirty="0"/>
          </a:p>
        </p:txBody>
      </p:sp>
      <p:sp>
        <p:nvSpPr>
          <p:cNvPr id="4" name="Tijdelijke aanduiding voor datum 3"/>
          <p:cNvSpPr>
            <a:spLocks noGrp="1"/>
          </p:cNvSpPr>
          <p:nvPr>
            <p:ph type="dt" sz="half" idx="10"/>
          </p:nvPr>
        </p:nvSpPr>
        <p:spPr/>
        <p:txBody>
          <a:bodyPr/>
          <a:lstStyle/>
          <a:p>
            <a:fld id="{6493BF11-990E-46C1-927D-F91B8723F61C}" type="datetime4">
              <a:rPr lang="nl-NL" smtClean="0">
                <a:solidFill>
                  <a:srgbClr val="FFFFFF"/>
                </a:solidFill>
              </a:rPr>
              <a:pPr/>
              <a:t>29 januari 2015</a:t>
            </a:fld>
            <a:r>
              <a:rPr lang="nl-NL" smtClean="0">
                <a:solidFill>
                  <a:srgbClr val="FFFFFF"/>
                </a:solidFill>
              </a:rPr>
              <a:t> |</a:t>
            </a:r>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solidFill>
                  <a:srgbClr val="FFFFFF"/>
                </a:solidFill>
              </a:rPr>
              <a:pPr/>
              <a:t>46</a:t>
            </a:fld>
            <a:endParaRPr lang="nl-NL">
              <a:solidFill>
                <a:srgbClr val="FFFFFF"/>
              </a:solidFill>
            </a:endParaRPr>
          </a:p>
        </p:txBody>
      </p:sp>
      <p:pic>
        <p:nvPicPr>
          <p:cNvPr id="9" name="Picture 2" descr="http://airconditioningbreda.nl/wp-content/uploads/Aanbieding-wees-er-snel-bij1-300x1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862" y="440676"/>
            <a:ext cx="1661626" cy="1096673"/>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inhoud 9"/>
          <p:cNvSpPr>
            <a:spLocks noGrp="1"/>
          </p:cNvSpPr>
          <p:nvPr>
            <p:ph idx="1"/>
          </p:nvPr>
        </p:nvSpPr>
        <p:spPr/>
        <p:txBody>
          <a:bodyPr/>
          <a:lstStyle/>
          <a:p>
            <a:endParaRPr lang="nl-NL"/>
          </a:p>
        </p:txBody>
      </p:sp>
      <p:pic>
        <p:nvPicPr>
          <p:cNvPr id="11" name="Afbeelding 10"/>
          <p:cNvPicPr>
            <a:picLocks noChangeAspect="1"/>
          </p:cNvPicPr>
          <p:nvPr/>
        </p:nvPicPr>
        <p:blipFill>
          <a:blip r:embed="rId4"/>
          <a:stretch>
            <a:fillRect/>
          </a:stretch>
        </p:blipFill>
        <p:spPr>
          <a:xfrm>
            <a:off x="719138" y="1749135"/>
            <a:ext cx="6060897" cy="4239204"/>
          </a:xfrm>
          <a:prstGeom prst="rect">
            <a:avLst/>
          </a:prstGeom>
        </p:spPr>
      </p:pic>
      <p:sp>
        <p:nvSpPr>
          <p:cNvPr id="14" name="Tijdelijke aanduiding voor voettekst 4"/>
          <p:cNvSpPr txBox="1">
            <a:spLocks/>
          </p:cNvSpPr>
          <p:nvPr/>
        </p:nvSpPr>
        <p:spPr bwMode="auto">
          <a:xfrm>
            <a:off x="292099" y="6469482"/>
            <a:ext cx="6042025" cy="36353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nl-NL"/>
            </a:defPPr>
            <a:lvl1pPr algn="l" rtl="0" fontAlgn="base">
              <a:spcBef>
                <a:spcPct val="0"/>
              </a:spcBef>
              <a:spcAft>
                <a:spcPct val="0"/>
              </a:spcAft>
              <a:defRPr sz="1100" kern="1200">
                <a:solidFill>
                  <a:schemeClr val="tx1"/>
                </a:solidFill>
                <a:latin typeface="Trebuchet MS" panose="020B0603020202020204" pitchFamily="34" charset="0"/>
                <a:ea typeface="+mn-ea"/>
                <a:cs typeface="+mn-cs"/>
              </a:defRPr>
            </a:lvl1pPr>
            <a:lvl2pPr marL="742950" indent="-285750" algn="l" rtl="0" fontAlgn="base">
              <a:spcBef>
                <a:spcPct val="0"/>
              </a:spcBef>
              <a:spcAft>
                <a:spcPct val="0"/>
              </a:spcAft>
              <a:defRPr kern="1200">
                <a:solidFill>
                  <a:schemeClr val="tx1"/>
                </a:solidFill>
                <a:latin typeface="Trebuchet MS" pitchFamily="34" charset="0"/>
                <a:ea typeface="+mn-ea"/>
                <a:cs typeface="+mn-cs"/>
              </a:defRPr>
            </a:lvl2pPr>
            <a:lvl3pPr marL="1143000" indent="-228600" algn="l" rtl="0" fontAlgn="base">
              <a:spcBef>
                <a:spcPct val="0"/>
              </a:spcBef>
              <a:spcAft>
                <a:spcPct val="0"/>
              </a:spcAft>
              <a:defRPr kern="1200">
                <a:solidFill>
                  <a:schemeClr val="tx1"/>
                </a:solidFill>
                <a:latin typeface="Trebuchet MS" pitchFamily="34" charset="0"/>
                <a:ea typeface="+mn-ea"/>
                <a:cs typeface="+mn-cs"/>
              </a:defRPr>
            </a:lvl3pPr>
            <a:lvl4pPr marL="1600200" indent="-228600" algn="l" rtl="0" fontAlgn="base">
              <a:spcBef>
                <a:spcPct val="0"/>
              </a:spcBef>
              <a:spcAft>
                <a:spcPct val="0"/>
              </a:spcAft>
              <a:defRPr kern="1200">
                <a:solidFill>
                  <a:schemeClr val="tx1"/>
                </a:solidFill>
                <a:latin typeface="Trebuchet MS" pitchFamily="34" charset="0"/>
                <a:ea typeface="+mn-ea"/>
                <a:cs typeface="+mn-cs"/>
              </a:defRPr>
            </a:lvl4pPr>
            <a:lvl5pPr marL="2057400" indent="-228600" algn="l" rtl="0" fontAlgn="base">
              <a:spcBef>
                <a:spcPct val="0"/>
              </a:spcBef>
              <a:spcAft>
                <a:spcPct val="0"/>
              </a:spcAft>
              <a:defRPr kern="1200">
                <a:solidFill>
                  <a:schemeClr val="tx1"/>
                </a:solidFill>
                <a:latin typeface="Trebuchet MS"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Trebuchet MS" pitchFamily="34" charset="0"/>
                <a:ea typeface="+mn-ea"/>
                <a:cs typeface="+mn-cs"/>
              </a:defRPr>
            </a:lvl9pPr>
          </a:lstStyle>
          <a:p>
            <a:r>
              <a:rPr lang="nl-NL" sz="1800" dirty="0" smtClean="0">
                <a:solidFill>
                  <a:srgbClr val="FFFFFF"/>
                </a:solidFill>
              </a:rPr>
              <a:t>Meer weten? Sten.Meijer@hetccv.nl / 06 133 04 813</a:t>
            </a:r>
          </a:p>
          <a:p>
            <a:endParaRPr lang="nl-NL" dirty="0" smtClean="0">
              <a:solidFill>
                <a:srgbClr val="FFFFFF"/>
              </a:solidFill>
            </a:endParaRPr>
          </a:p>
        </p:txBody>
      </p:sp>
    </p:spTree>
    <p:extLst>
      <p:ext uri="{BB962C8B-B14F-4D97-AF65-F5344CB8AC3E}">
        <p14:creationId xmlns:p14="http://schemas.microsoft.com/office/powerpoint/2010/main" val="41032345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Het CCV helpt u graag verder </a:t>
            </a:r>
            <a:endParaRPr lang="nl-NL" dirty="0"/>
          </a:p>
        </p:txBody>
      </p:sp>
      <p:sp>
        <p:nvSpPr>
          <p:cNvPr id="3" name="Ondertitel 2"/>
          <p:cNvSpPr>
            <a:spLocks noGrp="1"/>
          </p:cNvSpPr>
          <p:nvPr>
            <p:ph type="subTitle" idx="1"/>
          </p:nvPr>
        </p:nvSpPr>
        <p:spPr/>
        <p:txBody>
          <a:bodyPr/>
          <a:lstStyle/>
          <a:p>
            <a:endParaRPr lang="nl-NL" dirty="0" smtClean="0"/>
          </a:p>
          <a:p>
            <a:r>
              <a:rPr lang="nl-NL" dirty="0" smtClean="0"/>
              <a:t>Dank voor uw aandacht </a:t>
            </a:r>
            <a:endParaRPr lang="nl-NL" dirty="0"/>
          </a:p>
        </p:txBody>
      </p:sp>
    </p:spTree>
    <p:extLst>
      <p:ext uri="{BB962C8B-B14F-4D97-AF65-F5344CB8AC3E}">
        <p14:creationId xmlns:p14="http://schemas.microsoft.com/office/powerpoint/2010/main" val="2111578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Diensten</a:t>
            </a:r>
            <a:endParaRPr lang="nl-NL" dirty="0"/>
          </a:p>
        </p:txBody>
      </p:sp>
      <p:sp>
        <p:nvSpPr>
          <p:cNvPr id="3" name="Tijdelijke aanduiding voor inhoud 2"/>
          <p:cNvSpPr>
            <a:spLocks noGrp="1"/>
          </p:cNvSpPr>
          <p:nvPr>
            <p:ph idx="1"/>
          </p:nvPr>
        </p:nvSpPr>
        <p:spPr/>
        <p:txBody>
          <a:bodyPr/>
          <a:lstStyle/>
          <a:p>
            <a:pPr marL="342900" indent="-342900">
              <a:buFont typeface="Arial" panose="020B0604020202020204" pitchFamily="34" charset="0"/>
              <a:buChar char="•"/>
            </a:pPr>
            <a:r>
              <a:rPr lang="nl-NL" sz="2400" dirty="0" smtClean="0"/>
              <a:t>Stappenplannen</a:t>
            </a:r>
          </a:p>
          <a:p>
            <a:pPr marL="342900" indent="-342900">
              <a:buFont typeface="Arial" panose="020B0604020202020204" pitchFamily="34" charset="0"/>
              <a:buChar char="•"/>
            </a:pPr>
            <a:r>
              <a:rPr lang="nl-NL" sz="2400" dirty="0" smtClean="0"/>
              <a:t>Procesbegeleiding</a:t>
            </a:r>
          </a:p>
          <a:p>
            <a:pPr marL="342900" indent="-342900">
              <a:buFont typeface="Arial" panose="020B0604020202020204" pitchFamily="34" charset="0"/>
              <a:buChar char="•"/>
            </a:pPr>
            <a:r>
              <a:rPr lang="nl-NL" sz="2400" dirty="0" smtClean="0"/>
              <a:t>Maatwerktrajecten</a:t>
            </a:r>
          </a:p>
          <a:p>
            <a:pPr marL="342900" indent="-342900">
              <a:buFont typeface="Arial" panose="020B0604020202020204" pitchFamily="34" charset="0"/>
              <a:buChar char="•"/>
            </a:pPr>
            <a:r>
              <a:rPr lang="nl-NL" sz="2400" dirty="0"/>
              <a:t>Website en webdossiers</a:t>
            </a:r>
          </a:p>
          <a:p>
            <a:pPr marL="342900" indent="-342900">
              <a:buFont typeface="Arial" panose="020B0604020202020204" pitchFamily="34" charset="0"/>
              <a:buChar char="•"/>
            </a:pPr>
            <a:r>
              <a:rPr lang="nl-NL" sz="2400" dirty="0" smtClean="0"/>
              <a:t>Bijeenkomsten</a:t>
            </a:r>
          </a:p>
          <a:p>
            <a:pPr marL="342900" indent="-342900">
              <a:buFont typeface="Arial" panose="020B0604020202020204" pitchFamily="34" charset="0"/>
              <a:buChar char="•"/>
            </a:pPr>
            <a:r>
              <a:rPr lang="nl-NL" sz="2400" dirty="0" smtClean="0"/>
              <a:t>Instrumenten</a:t>
            </a:r>
          </a:p>
          <a:p>
            <a:pPr marL="342900" indent="-342900">
              <a:buFont typeface="Arial" panose="020B0604020202020204" pitchFamily="34" charset="0"/>
              <a:buChar char="•"/>
            </a:pPr>
            <a:endParaRPr lang="nl-NL" sz="2400" dirty="0"/>
          </a:p>
        </p:txBody>
      </p:sp>
      <p:sp>
        <p:nvSpPr>
          <p:cNvPr id="4" name="Tijdelijke aanduiding voor datum 3"/>
          <p:cNvSpPr>
            <a:spLocks noGrp="1"/>
          </p:cNvSpPr>
          <p:nvPr>
            <p:ph type="dt" sz="half" idx="10"/>
          </p:nvPr>
        </p:nvSpPr>
        <p:spPr/>
        <p:txBody>
          <a:bodyPr/>
          <a:lstStyle/>
          <a:p>
            <a:fld id="{6493BF11-990E-46C1-927D-F91B8723F61C}" type="datetime4">
              <a:rPr lang="nl-NL" smtClean="0"/>
              <a:pPr/>
              <a:t>29 januari 2015</a:t>
            </a:fld>
            <a:r>
              <a:rPr lang="nl-NL" smtClean="0"/>
              <a:t> |</a:t>
            </a:r>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pPr/>
              <a:t>5</a:t>
            </a:fld>
            <a:endParaRPr lang="nl-NL"/>
          </a:p>
        </p:txBody>
      </p:sp>
      <p:pic>
        <p:nvPicPr>
          <p:cNvPr id="7" name="Afbeelding 6"/>
          <p:cNvPicPr>
            <a:picLocks noChangeAspect="1"/>
          </p:cNvPicPr>
          <p:nvPr/>
        </p:nvPicPr>
        <p:blipFill>
          <a:blip r:embed="rId2"/>
          <a:stretch>
            <a:fillRect/>
          </a:stretch>
        </p:blipFill>
        <p:spPr>
          <a:xfrm>
            <a:off x="4857750" y="3491974"/>
            <a:ext cx="3698472" cy="2330037"/>
          </a:xfrm>
          <a:prstGeom prst="rect">
            <a:avLst/>
          </a:prstGeom>
        </p:spPr>
      </p:pic>
    </p:spTree>
    <p:extLst>
      <p:ext uri="{BB962C8B-B14F-4D97-AF65-F5344CB8AC3E}">
        <p14:creationId xmlns:p14="http://schemas.microsoft.com/office/powerpoint/2010/main" val="2211344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CCV media</a:t>
            </a:r>
            <a:endParaRPr lang="nl-NL" dirty="0"/>
          </a:p>
        </p:txBody>
      </p:sp>
      <p:sp>
        <p:nvSpPr>
          <p:cNvPr id="3" name="Tijdelijke aanduiding voor inhoud 2"/>
          <p:cNvSpPr>
            <a:spLocks noGrp="1"/>
          </p:cNvSpPr>
          <p:nvPr>
            <p:ph idx="1"/>
          </p:nvPr>
        </p:nvSpPr>
        <p:spPr/>
        <p:txBody>
          <a:bodyPr/>
          <a:lstStyle/>
          <a:p>
            <a:pPr marL="342900" indent="-342900">
              <a:buFont typeface="Arial" panose="020B0604020202020204" pitchFamily="34" charset="0"/>
              <a:buChar char="•"/>
            </a:pPr>
            <a:r>
              <a:rPr lang="nl-NL" sz="2400" dirty="0" smtClean="0"/>
              <a:t>Website </a:t>
            </a:r>
            <a:r>
              <a:rPr lang="nl-NL" sz="2400" dirty="0" smtClean="0">
                <a:hlinkClick r:id="rId2"/>
              </a:rPr>
              <a:t>www.hetccv.nl</a:t>
            </a:r>
            <a:r>
              <a:rPr lang="nl-NL" sz="2400" dirty="0" smtClean="0"/>
              <a:t> </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smtClean="0"/>
              <a:t>Secondant</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err="1" smtClean="0"/>
              <a:t>ToeZine</a:t>
            </a:r>
            <a:endParaRPr lang="nl-NL" sz="2400" dirty="0" smtClean="0"/>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smtClean="0"/>
              <a:t>Nieuwsbrieven</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smtClean="0"/>
              <a:t>Facebook / Twitter</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endParaRPr lang="nl-NL" sz="2400" dirty="0"/>
          </a:p>
        </p:txBody>
      </p:sp>
      <p:sp>
        <p:nvSpPr>
          <p:cNvPr id="4" name="Tijdelijke aanduiding voor datum 3"/>
          <p:cNvSpPr>
            <a:spLocks noGrp="1"/>
          </p:cNvSpPr>
          <p:nvPr>
            <p:ph type="dt" sz="half" idx="10"/>
          </p:nvPr>
        </p:nvSpPr>
        <p:spPr/>
        <p:txBody>
          <a:bodyPr/>
          <a:lstStyle/>
          <a:p>
            <a:fld id="{6493BF11-990E-46C1-927D-F91B8723F61C}" type="datetime4">
              <a:rPr lang="nl-NL" smtClean="0"/>
              <a:pPr/>
              <a:t>29 januari 2015</a:t>
            </a:fld>
            <a:r>
              <a:rPr lang="nl-NL" smtClean="0"/>
              <a:t> |</a:t>
            </a:r>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pPr/>
              <a:t>6</a:t>
            </a:fld>
            <a:endParaRPr lang="nl-NL"/>
          </a:p>
        </p:txBody>
      </p:sp>
      <p:pic>
        <p:nvPicPr>
          <p:cNvPr id="9" name="Afbeelding 8"/>
          <p:cNvPicPr>
            <a:picLocks noChangeAspect="1"/>
          </p:cNvPicPr>
          <p:nvPr/>
        </p:nvPicPr>
        <p:blipFill>
          <a:blip r:embed="rId3"/>
          <a:stretch>
            <a:fillRect/>
          </a:stretch>
        </p:blipFill>
        <p:spPr>
          <a:xfrm>
            <a:off x="4137882" y="2260010"/>
            <a:ext cx="4548918" cy="2826930"/>
          </a:xfrm>
          <a:prstGeom prst="rect">
            <a:avLst/>
          </a:prstGeom>
        </p:spPr>
      </p:pic>
    </p:spTree>
    <p:extLst>
      <p:ext uri="{BB962C8B-B14F-4D97-AF65-F5344CB8AC3E}">
        <p14:creationId xmlns:p14="http://schemas.microsoft.com/office/powerpoint/2010/main" val="2663759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onderwerpen van vandaag</a:t>
            </a:r>
            <a:endParaRPr lang="nl-NL" dirty="0"/>
          </a:p>
        </p:txBody>
      </p:sp>
      <p:sp>
        <p:nvSpPr>
          <p:cNvPr id="3" name="Tijdelijke aanduiding voor inhoud 2"/>
          <p:cNvSpPr>
            <a:spLocks noGrp="1"/>
          </p:cNvSpPr>
          <p:nvPr>
            <p:ph idx="1"/>
          </p:nvPr>
        </p:nvSpPr>
        <p:spPr/>
        <p:txBody>
          <a:bodyPr/>
          <a:lstStyle/>
          <a:p>
            <a:r>
              <a:rPr lang="nl-NL" sz="2400" b="1" dirty="0" smtClean="0"/>
              <a:t>Overvallen</a:t>
            </a:r>
          </a:p>
          <a:p>
            <a:r>
              <a:rPr lang="nl-NL" dirty="0" smtClean="0"/>
              <a:t>Colin Voetee, projectleider</a:t>
            </a:r>
          </a:p>
          <a:p>
            <a:endParaRPr lang="nl-NL" dirty="0"/>
          </a:p>
          <a:p>
            <a:r>
              <a:rPr lang="nl-NL" sz="2400" b="1" dirty="0" smtClean="0"/>
              <a:t>Woninginbraak</a:t>
            </a:r>
          </a:p>
          <a:p>
            <a:r>
              <a:rPr lang="nl-NL" dirty="0" smtClean="0"/>
              <a:t>Lilian Tieman, projectleider</a:t>
            </a:r>
          </a:p>
          <a:p>
            <a:endParaRPr lang="nl-NL" dirty="0" smtClean="0"/>
          </a:p>
          <a:p>
            <a:r>
              <a:rPr lang="nl-NL" sz="2400" b="1" dirty="0" smtClean="0"/>
              <a:t>Jeugd</a:t>
            </a:r>
          </a:p>
          <a:p>
            <a:r>
              <a:rPr lang="nl-NL" dirty="0" smtClean="0"/>
              <a:t>Nicole Langeveld</a:t>
            </a:r>
          </a:p>
          <a:p>
            <a:endParaRPr lang="nl-NL" dirty="0"/>
          </a:p>
          <a:p>
            <a:r>
              <a:rPr lang="nl-NL" sz="2400" b="1" dirty="0" smtClean="0"/>
              <a:t>Overlast en Veiligheidsbeleving</a:t>
            </a:r>
          </a:p>
          <a:p>
            <a:r>
              <a:rPr lang="nl-NL" dirty="0" smtClean="0"/>
              <a:t>Sten Meijer</a:t>
            </a:r>
            <a:endParaRPr lang="nl-NL" dirty="0"/>
          </a:p>
          <a:p>
            <a:endParaRPr lang="nl-NL" dirty="0"/>
          </a:p>
          <a:p>
            <a:endParaRPr lang="nl-NL" dirty="0"/>
          </a:p>
        </p:txBody>
      </p:sp>
      <p:sp>
        <p:nvSpPr>
          <p:cNvPr id="4" name="Tijdelijke aanduiding voor datum 3"/>
          <p:cNvSpPr>
            <a:spLocks noGrp="1"/>
          </p:cNvSpPr>
          <p:nvPr>
            <p:ph type="dt" sz="half" idx="10"/>
          </p:nvPr>
        </p:nvSpPr>
        <p:spPr/>
        <p:txBody>
          <a:bodyPr/>
          <a:lstStyle/>
          <a:p>
            <a:fld id="{6493BF11-990E-46C1-927D-F91B8723F61C}" type="datetime4">
              <a:rPr lang="nl-NL" smtClean="0"/>
              <a:pPr/>
              <a:t>29 januari 2015</a:t>
            </a:fld>
            <a:r>
              <a:rPr lang="nl-NL" smtClean="0"/>
              <a:t> |</a:t>
            </a:r>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0247F21-87F6-4B20-9E29-C98B4C6E29D7}" type="slidenum">
              <a:rPr lang="nl-NL" smtClean="0"/>
              <a:pPr/>
              <a:t>7</a:t>
            </a:fld>
            <a:endParaRPr lang="nl-NL"/>
          </a:p>
        </p:txBody>
      </p:sp>
      <p:pic>
        <p:nvPicPr>
          <p:cNvPr id="8" name="Afbeelding 7"/>
          <p:cNvPicPr>
            <a:picLocks noChangeAspect="1"/>
          </p:cNvPicPr>
          <p:nvPr/>
        </p:nvPicPr>
        <p:blipFill>
          <a:blip r:embed="rId2"/>
          <a:stretch>
            <a:fillRect/>
          </a:stretch>
        </p:blipFill>
        <p:spPr>
          <a:xfrm>
            <a:off x="4940262" y="2215166"/>
            <a:ext cx="3746538" cy="2497692"/>
          </a:xfrm>
          <a:prstGeom prst="rect">
            <a:avLst/>
          </a:prstGeom>
        </p:spPr>
      </p:pic>
    </p:spTree>
    <p:extLst>
      <p:ext uri="{BB962C8B-B14F-4D97-AF65-F5344CB8AC3E}">
        <p14:creationId xmlns:p14="http://schemas.microsoft.com/office/powerpoint/2010/main" val="12557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Overvalpreventie 	</a:t>
            </a:r>
            <a:endParaRPr lang="nl-NL" dirty="0"/>
          </a:p>
        </p:txBody>
      </p:sp>
      <p:sp>
        <p:nvSpPr>
          <p:cNvPr id="3" name="Ondertitel 2"/>
          <p:cNvSpPr>
            <a:spLocks noGrp="1"/>
          </p:cNvSpPr>
          <p:nvPr>
            <p:ph type="subTitle" idx="1"/>
          </p:nvPr>
        </p:nvSpPr>
        <p:spPr/>
        <p:txBody>
          <a:bodyPr/>
          <a:lstStyle/>
          <a:p>
            <a:r>
              <a:rPr lang="nl-NL" sz="1400" dirty="0" smtClean="0"/>
              <a:t>Colin Voetee, projectleider veilig ondernemen  </a:t>
            </a:r>
            <a:endParaRPr lang="nl-NL"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665957" y="495636"/>
            <a:ext cx="7956550"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sz="2400">
                <a:solidFill>
                  <a:schemeClr val="bg1"/>
                </a:solidFill>
                <a:latin typeface="Arial" panose="020B0604020202020204" pitchFamily="34" charset="0"/>
                <a:ea typeface="Geneva" charset="0"/>
                <a:cs typeface="Geneva" charset="0"/>
              </a:defRPr>
            </a:lvl1pPr>
            <a:lvl2pPr marL="37931725" indent="-37474525">
              <a:defRPr sz="2400">
                <a:solidFill>
                  <a:schemeClr val="bg1"/>
                </a:solidFill>
                <a:latin typeface="Arial" panose="020B0604020202020204" pitchFamily="34" charset="0"/>
                <a:ea typeface="Geneva" charset="0"/>
                <a:cs typeface="Geneva" charset="0"/>
              </a:defRPr>
            </a:lvl2pPr>
            <a:lvl3pPr>
              <a:defRPr sz="2400">
                <a:solidFill>
                  <a:schemeClr val="bg1"/>
                </a:solidFill>
                <a:latin typeface="Arial" panose="020B0604020202020204" pitchFamily="34" charset="0"/>
                <a:ea typeface="Geneva" charset="0"/>
                <a:cs typeface="Geneva" charset="0"/>
              </a:defRPr>
            </a:lvl3pPr>
            <a:lvl4pPr>
              <a:defRPr sz="2400">
                <a:solidFill>
                  <a:schemeClr val="bg1"/>
                </a:solidFill>
                <a:latin typeface="Arial" panose="020B0604020202020204" pitchFamily="34" charset="0"/>
                <a:ea typeface="Geneva" charset="0"/>
                <a:cs typeface="Geneva" charset="0"/>
              </a:defRPr>
            </a:lvl4pPr>
            <a:lvl5pPr>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9pPr>
          </a:lstStyle>
          <a:p>
            <a:r>
              <a:rPr lang="nl-NL" sz="2000" b="1" dirty="0" smtClean="0">
                <a:solidFill>
                  <a:schemeClr val="accent1"/>
                </a:solidFill>
                <a:latin typeface="+mj-lt"/>
              </a:rPr>
              <a:t>De aanpak </a:t>
            </a:r>
            <a:r>
              <a:rPr lang="nl-NL" sz="2000" b="1" dirty="0">
                <a:solidFill>
                  <a:schemeClr val="accent1"/>
                </a:solidFill>
                <a:latin typeface="+mj-lt"/>
              </a:rPr>
              <a:t>overvallen </a:t>
            </a:r>
            <a:r>
              <a:rPr lang="nl-NL" sz="2000" b="1" dirty="0" smtClean="0">
                <a:solidFill>
                  <a:schemeClr val="accent1"/>
                </a:solidFill>
                <a:latin typeface="+mj-lt"/>
              </a:rPr>
              <a:t>van het CCV biedt </a:t>
            </a:r>
            <a:r>
              <a:rPr lang="nl-NL" sz="2000" b="1" dirty="0">
                <a:solidFill>
                  <a:schemeClr val="accent1"/>
                </a:solidFill>
                <a:latin typeface="+mj-lt"/>
              </a:rPr>
              <a:t>gemeenten handvatten om maatregelen te nemen. </a:t>
            </a:r>
          </a:p>
          <a:p>
            <a:endParaRPr lang="nl-NL" sz="1800" dirty="0">
              <a:solidFill>
                <a:schemeClr val="accent1"/>
              </a:solidFill>
              <a:latin typeface="+mj-lt"/>
            </a:endParaRPr>
          </a:p>
          <a:p>
            <a:pPr marL="285750" indent="-285750">
              <a:buFont typeface="Arial" panose="020B0604020202020204" pitchFamily="34" charset="0"/>
              <a:buChar char="•"/>
            </a:pPr>
            <a:r>
              <a:rPr lang="nl-NL" sz="1800" dirty="0" smtClean="0">
                <a:solidFill>
                  <a:schemeClr val="accent1"/>
                </a:solidFill>
                <a:latin typeface="+mj-lt"/>
              </a:rPr>
              <a:t>Het </a:t>
            </a:r>
            <a:r>
              <a:rPr lang="nl-NL" sz="1800" b="1" u="sng" dirty="0" smtClean="0">
                <a:solidFill>
                  <a:schemeClr val="accent1"/>
                </a:solidFill>
                <a:latin typeface="+mj-lt"/>
              </a:rPr>
              <a:t>stappenplan</a:t>
            </a:r>
            <a:r>
              <a:rPr lang="nl-NL" sz="1800" dirty="0">
                <a:solidFill>
                  <a:schemeClr val="accent1"/>
                </a:solidFill>
                <a:latin typeface="+mj-lt"/>
              </a:rPr>
              <a:t> om een </a:t>
            </a:r>
            <a:r>
              <a:rPr lang="nl-NL" sz="1800" dirty="0" smtClean="0">
                <a:solidFill>
                  <a:schemeClr val="accent1"/>
                </a:solidFill>
                <a:latin typeface="+mj-lt"/>
              </a:rPr>
              <a:t>lokale </a:t>
            </a:r>
            <a:r>
              <a:rPr lang="nl-NL" sz="1800" dirty="0">
                <a:solidFill>
                  <a:schemeClr val="accent1"/>
                </a:solidFill>
                <a:latin typeface="+mj-lt"/>
              </a:rPr>
              <a:t>aanpak </a:t>
            </a:r>
            <a:endParaRPr lang="nl-NL" sz="1800" dirty="0" smtClean="0">
              <a:solidFill>
                <a:schemeClr val="accent1"/>
              </a:solidFill>
              <a:latin typeface="+mj-lt"/>
            </a:endParaRPr>
          </a:p>
          <a:p>
            <a:r>
              <a:rPr lang="nl-NL" sz="1800" dirty="0">
                <a:solidFill>
                  <a:schemeClr val="accent1"/>
                </a:solidFill>
                <a:latin typeface="+mj-lt"/>
              </a:rPr>
              <a:t> </a:t>
            </a:r>
            <a:r>
              <a:rPr lang="nl-NL" sz="1800" dirty="0" smtClean="0">
                <a:solidFill>
                  <a:schemeClr val="accent1"/>
                </a:solidFill>
                <a:latin typeface="+mj-lt"/>
              </a:rPr>
              <a:t>   overvallen </a:t>
            </a:r>
            <a:r>
              <a:rPr lang="nl-NL" sz="1800" dirty="0">
                <a:solidFill>
                  <a:schemeClr val="accent1"/>
                </a:solidFill>
                <a:latin typeface="+mj-lt"/>
              </a:rPr>
              <a:t>te </a:t>
            </a:r>
            <a:r>
              <a:rPr lang="nl-NL" sz="1800" dirty="0" smtClean="0">
                <a:solidFill>
                  <a:schemeClr val="accent1"/>
                </a:solidFill>
                <a:latin typeface="+mj-lt"/>
              </a:rPr>
              <a:t>ontwikkelen,</a:t>
            </a:r>
          </a:p>
          <a:p>
            <a:pPr marL="285750" indent="-285750">
              <a:buFont typeface="Arial" panose="020B0604020202020204" pitchFamily="34" charset="0"/>
              <a:buChar char="•"/>
            </a:pPr>
            <a:r>
              <a:rPr lang="nl-NL" sz="1800" dirty="0" smtClean="0">
                <a:solidFill>
                  <a:schemeClr val="accent1"/>
                </a:solidFill>
                <a:latin typeface="+mj-lt"/>
              </a:rPr>
              <a:t>een </a:t>
            </a:r>
            <a:r>
              <a:rPr lang="nl-NL" sz="1800" dirty="0">
                <a:solidFill>
                  <a:schemeClr val="accent1"/>
                </a:solidFill>
                <a:latin typeface="+mj-lt"/>
              </a:rPr>
              <a:t>overzicht van de </a:t>
            </a:r>
            <a:r>
              <a:rPr lang="nl-NL" sz="1800" b="1" u="sng" dirty="0">
                <a:solidFill>
                  <a:schemeClr val="accent1"/>
                </a:solidFill>
                <a:latin typeface="+mj-lt"/>
              </a:rPr>
              <a:t>betrokken </a:t>
            </a:r>
            <a:r>
              <a:rPr lang="nl-NL" sz="1800" b="1" u="sng" dirty="0" smtClean="0">
                <a:solidFill>
                  <a:schemeClr val="accent1"/>
                </a:solidFill>
                <a:latin typeface="+mj-lt"/>
              </a:rPr>
              <a:t>partijen</a:t>
            </a:r>
            <a:r>
              <a:rPr lang="nl-NL" sz="1800" dirty="0" smtClean="0">
                <a:solidFill>
                  <a:schemeClr val="accent1"/>
                </a:solidFill>
                <a:latin typeface="+mj-lt"/>
              </a:rPr>
              <a:t>,</a:t>
            </a:r>
          </a:p>
          <a:p>
            <a:pPr marL="285750" indent="-285750">
              <a:buFont typeface="Arial" panose="020B0604020202020204" pitchFamily="34" charset="0"/>
              <a:buChar char="•"/>
            </a:pPr>
            <a:r>
              <a:rPr lang="nl-NL" sz="1800" dirty="0" smtClean="0">
                <a:solidFill>
                  <a:schemeClr val="accent1"/>
                </a:solidFill>
                <a:latin typeface="+mj-lt"/>
              </a:rPr>
              <a:t>een</a:t>
            </a:r>
            <a:r>
              <a:rPr lang="nl-NL" sz="1800" dirty="0">
                <a:solidFill>
                  <a:schemeClr val="accent1"/>
                </a:solidFill>
                <a:latin typeface="+mj-lt"/>
              </a:rPr>
              <a:t> </a:t>
            </a:r>
            <a:r>
              <a:rPr lang="nl-NL" sz="1800" b="1" u="sng" dirty="0">
                <a:solidFill>
                  <a:schemeClr val="accent1"/>
                </a:solidFill>
                <a:latin typeface="+mj-lt"/>
              </a:rPr>
              <a:t>database overvalpreventie</a:t>
            </a:r>
            <a:r>
              <a:rPr lang="nl-NL" sz="1800" dirty="0">
                <a:solidFill>
                  <a:schemeClr val="accent1"/>
                </a:solidFill>
                <a:latin typeface="+mj-lt"/>
              </a:rPr>
              <a:t> met diverse </a:t>
            </a:r>
            <a:endParaRPr lang="nl-NL" sz="1800" dirty="0" smtClean="0">
              <a:solidFill>
                <a:schemeClr val="accent1"/>
              </a:solidFill>
              <a:latin typeface="+mj-lt"/>
            </a:endParaRPr>
          </a:p>
          <a:p>
            <a:r>
              <a:rPr lang="nl-NL" sz="1800" dirty="0">
                <a:solidFill>
                  <a:schemeClr val="accent1"/>
                </a:solidFill>
                <a:latin typeface="+mj-lt"/>
              </a:rPr>
              <a:t> </a:t>
            </a:r>
            <a:r>
              <a:rPr lang="nl-NL" sz="1800" dirty="0" smtClean="0">
                <a:solidFill>
                  <a:schemeClr val="accent1"/>
                </a:solidFill>
                <a:latin typeface="+mj-lt"/>
              </a:rPr>
              <a:t>   voorbeelden </a:t>
            </a:r>
            <a:r>
              <a:rPr lang="nl-NL" sz="1800" dirty="0">
                <a:solidFill>
                  <a:schemeClr val="accent1"/>
                </a:solidFill>
                <a:latin typeface="+mj-lt"/>
              </a:rPr>
              <a:t>van lokale, regionale en landelijke </a:t>
            </a:r>
            <a:endParaRPr lang="nl-NL" sz="1800" dirty="0" smtClean="0">
              <a:solidFill>
                <a:schemeClr val="accent1"/>
              </a:solidFill>
              <a:latin typeface="+mj-lt"/>
            </a:endParaRPr>
          </a:p>
          <a:p>
            <a:r>
              <a:rPr lang="nl-NL" sz="1800" dirty="0">
                <a:solidFill>
                  <a:schemeClr val="accent1"/>
                </a:solidFill>
                <a:latin typeface="+mj-lt"/>
              </a:rPr>
              <a:t> </a:t>
            </a:r>
            <a:r>
              <a:rPr lang="nl-NL" sz="1800" dirty="0" smtClean="0">
                <a:solidFill>
                  <a:schemeClr val="accent1"/>
                </a:solidFill>
                <a:latin typeface="+mj-lt"/>
              </a:rPr>
              <a:t>   maatregelen</a:t>
            </a:r>
          </a:p>
          <a:p>
            <a:pPr marL="285750" indent="-285750">
              <a:buFont typeface="Arial" panose="020B0604020202020204" pitchFamily="34" charset="0"/>
              <a:buChar char="•"/>
            </a:pPr>
            <a:r>
              <a:rPr lang="nl-NL" sz="1800" dirty="0" smtClean="0">
                <a:solidFill>
                  <a:schemeClr val="accent1"/>
                </a:solidFill>
                <a:latin typeface="+mj-lt"/>
              </a:rPr>
              <a:t>een </a:t>
            </a:r>
            <a:r>
              <a:rPr lang="nl-NL" sz="1800" b="1" u="sng" dirty="0">
                <a:solidFill>
                  <a:schemeClr val="accent1"/>
                </a:solidFill>
                <a:latin typeface="+mj-lt"/>
              </a:rPr>
              <a:t>stappenplan</a:t>
            </a:r>
            <a:r>
              <a:rPr lang="nl-NL" sz="1800" dirty="0">
                <a:solidFill>
                  <a:schemeClr val="accent1"/>
                </a:solidFill>
                <a:latin typeface="+mj-lt"/>
              </a:rPr>
              <a:t> met handvatten om de regierol rondom de </a:t>
            </a:r>
            <a:r>
              <a:rPr lang="nl-NL" sz="1800" b="1" u="sng" dirty="0">
                <a:solidFill>
                  <a:schemeClr val="accent1"/>
                </a:solidFill>
                <a:latin typeface="+mj-lt"/>
              </a:rPr>
              <a:t>nazorg aan slachtoffers</a:t>
            </a:r>
            <a:r>
              <a:rPr lang="nl-NL" sz="1800" dirty="0">
                <a:solidFill>
                  <a:schemeClr val="accent1"/>
                </a:solidFill>
                <a:latin typeface="+mj-lt"/>
              </a:rPr>
              <a:t> van </a:t>
            </a:r>
            <a:r>
              <a:rPr lang="nl-NL" sz="1800" dirty="0" smtClean="0">
                <a:solidFill>
                  <a:schemeClr val="accent1"/>
                </a:solidFill>
                <a:latin typeface="+mj-lt"/>
              </a:rPr>
              <a:t>overvalcriminaliteit</a:t>
            </a:r>
            <a:r>
              <a:rPr lang="nl-NL" sz="1800" dirty="0">
                <a:solidFill>
                  <a:schemeClr val="accent1"/>
                </a:solidFill>
                <a:latin typeface="+mj-lt"/>
              </a:rPr>
              <a:t> </a:t>
            </a:r>
            <a:r>
              <a:rPr lang="nl-NL" sz="1800" dirty="0" smtClean="0">
                <a:solidFill>
                  <a:schemeClr val="accent1"/>
                </a:solidFill>
                <a:latin typeface="+mj-lt"/>
              </a:rPr>
              <a:t>op </a:t>
            </a:r>
            <a:r>
              <a:rPr lang="nl-NL" sz="1800" dirty="0">
                <a:solidFill>
                  <a:schemeClr val="accent1"/>
                </a:solidFill>
                <a:latin typeface="+mj-lt"/>
              </a:rPr>
              <a:t>te pakken</a:t>
            </a:r>
            <a:r>
              <a:rPr lang="nl-NL" sz="1800" dirty="0" smtClean="0">
                <a:solidFill>
                  <a:schemeClr val="accent1"/>
                </a:solidFill>
                <a:latin typeface="+mj-lt"/>
              </a:rPr>
              <a:t>.</a:t>
            </a:r>
          </a:p>
          <a:p>
            <a:pPr marL="285750" indent="-285750">
              <a:buFont typeface="Arial" panose="020B0604020202020204" pitchFamily="34" charset="0"/>
              <a:buChar char="•"/>
            </a:pPr>
            <a:endParaRPr lang="nl-NL" sz="1800" dirty="0" smtClean="0">
              <a:solidFill>
                <a:schemeClr val="accent1"/>
              </a:solidFill>
              <a:latin typeface="+mj-lt"/>
            </a:endParaRPr>
          </a:p>
          <a:p>
            <a:pPr marL="285750" indent="-285750">
              <a:buFont typeface="Arial" panose="020B0604020202020204" pitchFamily="34" charset="0"/>
              <a:buChar char="•"/>
            </a:pPr>
            <a:endParaRPr lang="nl-NL" sz="1800" dirty="0">
              <a:solidFill>
                <a:schemeClr val="accent1"/>
              </a:solidFill>
              <a:latin typeface="+mj-lt"/>
            </a:endParaRPr>
          </a:p>
          <a:p>
            <a:pPr lvl="8"/>
            <a:r>
              <a:rPr lang="nl-NL" sz="1800" dirty="0">
                <a:solidFill>
                  <a:schemeClr val="accent1"/>
                </a:solidFill>
                <a:latin typeface="+mj-lt"/>
              </a:rPr>
              <a:t> </a:t>
            </a:r>
            <a:r>
              <a:rPr lang="nl-NL" sz="1800" dirty="0" smtClean="0">
                <a:solidFill>
                  <a:schemeClr val="accent1"/>
                </a:solidFill>
                <a:latin typeface="+mj-lt"/>
              </a:rPr>
              <a:t>       </a:t>
            </a:r>
          </a:p>
          <a:p>
            <a:pPr lvl="8"/>
            <a:r>
              <a:rPr lang="nl-NL" sz="1800" dirty="0" smtClean="0">
                <a:solidFill>
                  <a:schemeClr val="accent1"/>
                </a:solidFill>
                <a:latin typeface="+mj-lt"/>
              </a:rPr>
              <a:t>         </a:t>
            </a:r>
          </a:p>
          <a:p>
            <a:pPr lvl="8"/>
            <a:endParaRPr lang="nl-NL" sz="1800" dirty="0">
              <a:solidFill>
                <a:schemeClr val="accent1"/>
              </a:solidFill>
              <a:latin typeface="+mj-lt"/>
            </a:endParaRPr>
          </a:p>
          <a:p>
            <a:pPr lvl="8"/>
            <a:r>
              <a:rPr lang="nl-NL" sz="1800" dirty="0" smtClean="0">
                <a:solidFill>
                  <a:schemeClr val="accent1"/>
                </a:solidFill>
                <a:latin typeface="+mj-lt"/>
              </a:rPr>
              <a:t>	   van filmpje naar doen</a:t>
            </a:r>
            <a:endParaRPr lang="nl-NL" sz="1800" dirty="0">
              <a:solidFill>
                <a:schemeClr val="accent1"/>
              </a:solidFill>
              <a:latin typeface="+mj-lt"/>
            </a:endParaRPr>
          </a:p>
          <a:p>
            <a:pPr lvl="8"/>
            <a:r>
              <a:rPr lang="nl-NL" sz="1800" dirty="0" smtClean="0">
                <a:solidFill>
                  <a:schemeClr val="accent1"/>
                </a:solidFill>
                <a:latin typeface="+mj-lt"/>
              </a:rPr>
              <a:t>                </a:t>
            </a:r>
          </a:p>
          <a:p>
            <a:pPr marL="285750" indent="-285750">
              <a:buFont typeface="Arial" panose="020B0604020202020204" pitchFamily="34" charset="0"/>
              <a:buChar char="•"/>
            </a:pPr>
            <a:endParaRPr lang="nl-NL" sz="1800" dirty="0" smtClean="0">
              <a:solidFill>
                <a:schemeClr val="accent1"/>
              </a:solidFill>
              <a:latin typeface="+mj-lt"/>
            </a:endParaRPr>
          </a:p>
          <a:p>
            <a:pPr marL="285750" indent="-285750">
              <a:buFont typeface="Arial" panose="020B0604020202020204" pitchFamily="34" charset="0"/>
              <a:buChar char="•"/>
            </a:pPr>
            <a:r>
              <a:rPr lang="nl-NL" sz="1800" dirty="0" smtClean="0">
                <a:solidFill>
                  <a:schemeClr val="accent1"/>
                </a:solidFill>
                <a:latin typeface="+mj-lt"/>
              </a:rPr>
              <a:t>CCV in </a:t>
            </a:r>
            <a:r>
              <a:rPr lang="nl-NL" sz="2800" dirty="0" smtClean="0">
                <a:solidFill>
                  <a:schemeClr val="accent1"/>
                </a:solidFill>
                <a:latin typeface="+mj-lt"/>
              </a:rPr>
              <a:t>2015</a:t>
            </a:r>
          </a:p>
        </p:txBody>
      </p:sp>
      <p:sp>
        <p:nvSpPr>
          <p:cNvPr id="79877"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bg1"/>
                </a:solidFill>
                <a:latin typeface="Arial" panose="020B0604020202020204" pitchFamily="34" charset="0"/>
                <a:ea typeface="Geneva" charset="0"/>
                <a:cs typeface="Geneva" charset="0"/>
              </a:defRPr>
            </a:lvl1pPr>
            <a:lvl2pPr marL="37931725" indent="-37474525">
              <a:defRPr sz="2400">
                <a:solidFill>
                  <a:schemeClr val="bg1"/>
                </a:solidFill>
                <a:latin typeface="Arial" panose="020B0604020202020204" pitchFamily="34" charset="0"/>
                <a:ea typeface="Geneva" charset="0"/>
                <a:cs typeface="Geneva" charset="0"/>
              </a:defRPr>
            </a:lvl2pPr>
            <a:lvl3pPr>
              <a:defRPr sz="2400">
                <a:solidFill>
                  <a:schemeClr val="bg1"/>
                </a:solidFill>
                <a:latin typeface="Arial" panose="020B0604020202020204" pitchFamily="34" charset="0"/>
                <a:ea typeface="Geneva" charset="0"/>
                <a:cs typeface="Geneva" charset="0"/>
              </a:defRPr>
            </a:lvl3pPr>
            <a:lvl4pPr>
              <a:defRPr sz="2400">
                <a:solidFill>
                  <a:schemeClr val="bg1"/>
                </a:solidFill>
                <a:latin typeface="Arial" panose="020B0604020202020204" pitchFamily="34" charset="0"/>
                <a:ea typeface="Geneva" charset="0"/>
                <a:cs typeface="Geneva" charset="0"/>
              </a:defRPr>
            </a:lvl4pPr>
            <a:lvl5pPr>
              <a:defRPr sz="2400">
                <a:solidFill>
                  <a:schemeClr val="bg1"/>
                </a:solidFill>
                <a:latin typeface="Arial" panose="020B0604020202020204" pitchFamily="34" charset="0"/>
                <a:ea typeface="Geneva" charset="0"/>
                <a:cs typeface="Geneva" charset="0"/>
              </a:defRPr>
            </a:lvl5pPr>
            <a:lvl6pPr marL="4572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6pPr>
            <a:lvl7pPr marL="9144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7pPr>
            <a:lvl8pPr marL="13716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8pPr>
            <a:lvl9pPr marL="1828800" eaLnBrk="0" fontAlgn="base" hangingPunct="0">
              <a:spcBef>
                <a:spcPct val="0"/>
              </a:spcBef>
              <a:spcAft>
                <a:spcPct val="0"/>
              </a:spcAft>
              <a:defRPr sz="2400">
                <a:solidFill>
                  <a:schemeClr val="bg1"/>
                </a:solidFill>
                <a:latin typeface="Arial" panose="020B0604020202020204" pitchFamily="34" charset="0"/>
                <a:ea typeface="Geneva" charset="0"/>
                <a:cs typeface="Geneva" charset="0"/>
              </a:defRPr>
            </a:lvl9pPr>
          </a:lstStyle>
          <a:p>
            <a:fld id="{10EF3CB6-95B9-49FA-B895-C93BCF20D867}" type="slidenum">
              <a:rPr lang="nl-NL" altLang="nl-NL" sz="1100">
                <a:solidFill>
                  <a:srgbClr val="FFFFFF"/>
                </a:solidFill>
                <a:latin typeface="Trebuchet MS" panose="020B0603020202020204" pitchFamily="34" charset="0"/>
                <a:cs typeface="Arial Unicode MS" panose="020B0604020202020204" pitchFamily="34" charset="-128"/>
              </a:rPr>
              <a:pPr/>
              <a:t>9</a:t>
            </a:fld>
            <a:endParaRPr lang="nl-NL" altLang="nl-NL" sz="1100">
              <a:solidFill>
                <a:srgbClr val="FFFFFF"/>
              </a:solidFill>
              <a:latin typeface="Trebuchet MS" panose="020B0603020202020204" pitchFamily="34" charset="0"/>
              <a:cs typeface="Arial Unicode MS" panose="020B0604020202020204" pitchFamily="34" charset="-128"/>
            </a:endParaRPr>
          </a:p>
        </p:txBody>
      </p:sp>
      <p:pic>
        <p:nvPicPr>
          <p:cNvPr id="3" name="Afbeelding 2"/>
          <p:cNvPicPr>
            <a:picLocks noChangeAspect="1"/>
          </p:cNvPicPr>
          <p:nvPr/>
        </p:nvPicPr>
        <p:blipFill>
          <a:blip r:embed="rId3"/>
          <a:stretch>
            <a:fillRect/>
          </a:stretch>
        </p:blipFill>
        <p:spPr>
          <a:xfrm>
            <a:off x="6785157" y="1030310"/>
            <a:ext cx="1293609" cy="16848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Afbeelding 6">
            <a:hlinkClick r:id="rId4"/>
          </p:cNvPr>
          <p:cNvPicPr/>
          <p:nvPr/>
        </p:nvPicPr>
        <p:blipFill rotWithShape="1">
          <a:blip r:embed="rId5"/>
          <a:srcRect l="31743" t="7834" r="32844" b="5026"/>
          <a:stretch/>
        </p:blipFill>
        <p:spPr bwMode="auto">
          <a:xfrm>
            <a:off x="6516710" y="3662877"/>
            <a:ext cx="1457017" cy="1835479"/>
          </a:xfrm>
          <a:prstGeom prst="rect">
            <a:avLst/>
          </a:prstGeom>
          <a:ln>
            <a:noFill/>
          </a:ln>
          <a:extLst>
            <a:ext uri="{53640926-AAD7-44D8-BBD7-CCE9431645EC}">
              <a14:shadowObscured xmlns:a14="http://schemas.microsoft.com/office/drawing/2010/main"/>
            </a:ext>
          </a:extLst>
        </p:spPr>
      </p:pic>
      <p:pic>
        <p:nvPicPr>
          <p:cNvPr id="9" name="Afbeelding 8">
            <a:hlinkClick r:id="rId6"/>
          </p:cNvPr>
          <p:cNvPicPr/>
          <p:nvPr/>
        </p:nvPicPr>
        <p:blipFill rotWithShape="1">
          <a:blip r:embed="rId7" cstate="print">
            <a:extLst>
              <a:ext uri="{28A0092B-C50C-407E-A947-70E740481C1C}">
                <a14:useLocalDpi xmlns:a14="http://schemas.microsoft.com/office/drawing/2010/main" val="0"/>
              </a:ext>
            </a:extLst>
          </a:blip>
          <a:srcRect l="32660" t="22193" r="36514" b="34399"/>
          <a:stretch/>
        </p:blipFill>
        <p:spPr bwMode="auto">
          <a:xfrm>
            <a:off x="932640" y="3804547"/>
            <a:ext cx="2137533" cy="1693810"/>
          </a:xfrm>
          <a:prstGeom prst="rect">
            <a:avLst/>
          </a:prstGeom>
          <a:ln>
            <a:noFill/>
          </a:ln>
          <a:extLst>
            <a:ext uri="{53640926-AAD7-44D8-BBD7-CCE9431645EC}">
              <a14:shadowObscured xmlns:a14="http://schemas.microsoft.com/office/drawing/2010/main"/>
            </a:ext>
          </a:extLst>
        </p:spPr>
      </p:pic>
      <p:sp>
        <p:nvSpPr>
          <p:cNvPr id="8" name="PIJL-RECHTS 7"/>
          <p:cNvSpPr/>
          <p:nvPr/>
        </p:nvSpPr>
        <p:spPr>
          <a:xfrm>
            <a:off x="3884378" y="4398496"/>
            <a:ext cx="1519707" cy="252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035561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874">
                                            <p:txEl>
                                              <p:pRg st="2" end="2"/>
                                            </p:txEl>
                                          </p:spTgt>
                                        </p:tgtEl>
                                        <p:attrNameLst>
                                          <p:attrName>style.visibility</p:attrName>
                                        </p:attrNameLst>
                                      </p:cBhvr>
                                      <p:to>
                                        <p:strVal val="visible"/>
                                      </p:to>
                                    </p:set>
                                    <p:anim calcmode="lin" valueType="num">
                                      <p:cBhvr additive="base">
                                        <p:cTn id="7" dur="500" fill="hold"/>
                                        <p:tgtEl>
                                          <p:spTgt spid="7987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4">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9874">
                                            <p:txEl>
                                              <p:pRg st="3" end="3"/>
                                            </p:txEl>
                                          </p:spTgt>
                                        </p:tgtEl>
                                        <p:attrNameLst>
                                          <p:attrName>style.visibility</p:attrName>
                                        </p:attrNameLst>
                                      </p:cBhvr>
                                      <p:to>
                                        <p:strVal val="visible"/>
                                      </p:to>
                                    </p:set>
                                    <p:anim calcmode="lin" valueType="num">
                                      <p:cBhvr additive="base">
                                        <p:cTn id="11" dur="500" fill="hold"/>
                                        <p:tgtEl>
                                          <p:spTgt spid="79874">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9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79874">
                                            <p:txEl>
                                              <p:pRg st="4" end="4"/>
                                            </p:txEl>
                                          </p:spTgt>
                                        </p:tgtEl>
                                        <p:attrNameLst>
                                          <p:attrName>style.visibility</p:attrName>
                                        </p:attrNameLst>
                                      </p:cBhvr>
                                      <p:to>
                                        <p:strVal val="visible"/>
                                      </p:to>
                                    </p:set>
                                    <p:anim calcmode="lin" valueType="num">
                                      <p:cBhvr additive="base">
                                        <p:cTn id="23" dur="500" fill="hold"/>
                                        <p:tgtEl>
                                          <p:spTgt spid="7987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98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79874">
                                            <p:txEl>
                                              <p:pRg st="5" end="5"/>
                                            </p:txEl>
                                          </p:spTgt>
                                        </p:tgtEl>
                                        <p:attrNameLst>
                                          <p:attrName>style.visibility</p:attrName>
                                        </p:attrNameLst>
                                      </p:cBhvr>
                                      <p:to>
                                        <p:strVal val="visible"/>
                                      </p:to>
                                    </p:set>
                                    <p:anim calcmode="lin" valueType="num">
                                      <p:cBhvr additive="base">
                                        <p:cTn id="29" dur="500" fill="hold"/>
                                        <p:tgtEl>
                                          <p:spTgt spid="79874">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9874">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9874">
                                            <p:txEl>
                                              <p:pRg st="6" end="6"/>
                                            </p:txEl>
                                          </p:spTgt>
                                        </p:tgtEl>
                                        <p:attrNameLst>
                                          <p:attrName>style.visibility</p:attrName>
                                        </p:attrNameLst>
                                      </p:cBhvr>
                                      <p:to>
                                        <p:strVal val="visible"/>
                                      </p:to>
                                    </p:set>
                                    <p:anim calcmode="lin" valueType="num">
                                      <p:cBhvr additive="base">
                                        <p:cTn id="33" dur="500" fill="hold"/>
                                        <p:tgtEl>
                                          <p:spTgt spid="79874">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9874">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79874">
                                            <p:txEl>
                                              <p:pRg st="7" end="7"/>
                                            </p:txEl>
                                          </p:spTgt>
                                        </p:tgtEl>
                                        <p:attrNameLst>
                                          <p:attrName>style.visibility</p:attrName>
                                        </p:attrNameLst>
                                      </p:cBhvr>
                                      <p:to>
                                        <p:strVal val="visible"/>
                                      </p:to>
                                    </p:set>
                                    <p:anim calcmode="lin" valueType="num">
                                      <p:cBhvr additive="base">
                                        <p:cTn id="37" dur="500" fill="hold"/>
                                        <p:tgtEl>
                                          <p:spTgt spid="79874">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987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9874">
                                            <p:txEl>
                                              <p:pRg st="8" end="8"/>
                                            </p:txEl>
                                          </p:spTgt>
                                        </p:tgtEl>
                                        <p:attrNameLst>
                                          <p:attrName>style.visibility</p:attrName>
                                        </p:attrNameLst>
                                      </p:cBhvr>
                                      <p:to>
                                        <p:strVal val="visible"/>
                                      </p:to>
                                    </p:set>
                                    <p:anim calcmode="lin" valueType="num">
                                      <p:cBhvr additive="base">
                                        <p:cTn id="43" dur="500" fill="hold"/>
                                        <p:tgtEl>
                                          <p:spTgt spid="79874">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987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0-#ppt_w/2"/>
                                          </p:val>
                                        </p:tav>
                                        <p:tav tm="100000">
                                          <p:val>
                                            <p:strVal val="#ppt_x"/>
                                          </p:val>
                                        </p:tav>
                                      </p:tavLst>
                                    </p:anim>
                                    <p:anim calcmode="lin" valueType="num">
                                      <p:cBhvr additive="base">
                                        <p:cTn id="5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9874">
                                            <p:txEl>
                                              <p:pRg st="14" end="14"/>
                                            </p:txEl>
                                          </p:spTgt>
                                        </p:tgtEl>
                                        <p:attrNameLst>
                                          <p:attrName>style.visibility</p:attrName>
                                        </p:attrNameLst>
                                      </p:cBhvr>
                                      <p:to>
                                        <p:strVal val="visible"/>
                                      </p:to>
                                    </p:set>
                                    <p:anim calcmode="lin" valueType="num">
                                      <p:cBhvr additive="base">
                                        <p:cTn id="61" dur="500" fill="hold"/>
                                        <p:tgtEl>
                                          <p:spTgt spid="79874">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987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arn(inVertic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79874">
                                            <p:txEl>
                                              <p:pRg st="17" end="17"/>
                                            </p:txEl>
                                          </p:spTgt>
                                        </p:tgtEl>
                                        <p:attrNameLst>
                                          <p:attrName>style.visibility</p:attrName>
                                        </p:attrNameLst>
                                      </p:cBhvr>
                                      <p:to>
                                        <p:strVal val="visible"/>
                                      </p:to>
                                    </p:set>
                                    <p:anim calcmode="lin" valueType="num">
                                      <p:cBhvr additive="base">
                                        <p:cTn id="72" dur="500" fill="hold"/>
                                        <p:tgtEl>
                                          <p:spTgt spid="79874">
                                            <p:txEl>
                                              <p:pRg st="17" end="17"/>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79874">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thema">
  <a:themeElements>
    <a:clrScheme name="Kleurenschema CCV nieuw">
      <a:dk1>
        <a:srgbClr val="000000"/>
      </a:dk1>
      <a:lt1>
        <a:srgbClr val="FFFFFF"/>
      </a:lt1>
      <a:dk2>
        <a:srgbClr val="0099CC"/>
      </a:dk2>
      <a:lt2>
        <a:srgbClr val="0099CC"/>
      </a:lt2>
      <a:accent1>
        <a:srgbClr val="19427B"/>
      </a:accent1>
      <a:accent2>
        <a:srgbClr val="0099CC"/>
      </a:accent2>
      <a:accent3>
        <a:srgbClr val="007299"/>
      </a:accent3>
      <a:accent4>
        <a:srgbClr val="004C66"/>
      </a:accent4>
      <a:accent5>
        <a:srgbClr val="12315C"/>
      </a:accent5>
      <a:accent6>
        <a:srgbClr val="0C213D"/>
      </a:accent6>
      <a:hlink>
        <a:srgbClr val="000000"/>
      </a:hlink>
      <a:folHlink>
        <a:srgbClr val="000000"/>
      </a:folHlink>
    </a:clrScheme>
    <a:fontScheme name="Office-thema">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hema 1">
        <a:dk1>
          <a:srgbClr val="000000"/>
        </a:dk1>
        <a:lt1>
          <a:srgbClr val="FFFFFF"/>
        </a:lt1>
        <a:dk2>
          <a:srgbClr val="1D7BB0"/>
        </a:dk2>
        <a:lt2>
          <a:srgbClr val="19427B"/>
        </a:lt2>
        <a:accent1>
          <a:srgbClr val="3A89BE"/>
        </a:accent1>
        <a:accent2>
          <a:srgbClr val="004579"/>
        </a:accent2>
        <a:accent3>
          <a:srgbClr val="FFFFFF"/>
        </a:accent3>
        <a:accent4>
          <a:srgbClr val="000000"/>
        </a:accent4>
        <a:accent5>
          <a:srgbClr val="AEC4DB"/>
        </a:accent5>
        <a:accent6>
          <a:srgbClr val="003E6D"/>
        </a:accent6>
        <a:hlink>
          <a:srgbClr val="007DBA"/>
        </a:hlink>
        <a:folHlink>
          <a:srgbClr val="5EAFD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9DBDB88AF977499640942B151DA5EE" ma:contentTypeVersion="0" ma:contentTypeDescription="Create a new document." ma:contentTypeScope="" ma:versionID="8056761b4c34034473bb844be03974db">
  <xsd:schema xmlns:xsd="http://www.w3.org/2001/XMLSchema" xmlns:xs="http://www.w3.org/2001/XMLSchema" xmlns:p="http://schemas.microsoft.com/office/2006/metadata/properties" targetNamespace="http://schemas.microsoft.com/office/2006/metadata/properties" ma:root="true" ma:fieldsID="c6a3f9c86bb1f3fc9426adb2601862a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9987F1-7117-49B3-8366-85D4B74A6C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A0DFF5D-25E9-48BD-BCB2-C4720F03F68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3D4D478-E22D-44C1-B71D-7EBA1D7A54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 CCV</Template>
  <TotalTime>529</TotalTime>
  <Words>1462</Words>
  <Application>Microsoft Office PowerPoint</Application>
  <PresentationFormat>Diavoorstelling (4:3)</PresentationFormat>
  <Paragraphs>415</Paragraphs>
  <Slides>47</Slides>
  <Notes>18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47</vt:i4>
      </vt:variant>
    </vt:vector>
  </HeadingPairs>
  <TitlesOfParts>
    <vt:vector size="54" baseType="lpstr">
      <vt:lpstr>Arial Unicode MS</vt:lpstr>
      <vt:lpstr>Arial</vt:lpstr>
      <vt:lpstr>Calibri</vt:lpstr>
      <vt:lpstr>Geneva</vt:lpstr>
      <vt:lpstr>Trebuchet MS</vt:lpstr>
      <vt:lpstr>Wingdings</vt:lpstr>
      <vt:lpstr>Office-thema</vt:lpstr>
      <vt:lpstr>Samenwerking PMG-CCV</vt:lpstr>
      <vt:lpstr>Het CCV…</vt:lpstr>
      <vt:lpstr>Waar kunt u ons van kennen?</vt:lpstr>
      <vt:lpstr>Hoofdthema’s 2015</vt:lpstr>
      <vt:lpstr>Diensten</vt:lpstr>
      <vt:lpstr>CCV media</vt:lpstr>
      <vt:lpstr>De onderwerpen van vandaag</vt:lpstr>
      <vt:lpstr>Overvalpreventie  </vt:lpstr>
      <vt:lpstr>PowerPoint-presentatie</vt:lpstr>
      <vt:lpstr>Stellingen   </vt:lpstr>
      <vt:lpstr>  Dank voor u aandacht!   Vergeet niet De alertheid wordt groter als de dagen korter worden!</vt:lpstr>
      <vt:lpstr>Woninginbraken </vt:lpstr>
      <vt:lpstr> Woninginbraken en woningovervallen</vt:lpstr>
      <vt:lpstr>Het inbraakproces in het kort</vt:lpstr>
      <vt:lpstr>Tekort aan barrières in dit proces</vt:lpstr>
      <vt:lpstr>Belangrijke spelers</vt:lpstr>
      <vt:lpstr>Enkele Modus Operandi</vt:lpstr>
      <vt:lpstr>PowerPoint-presentatie</vt:lpstr>
      <vt:lpstr>Stellingen en vragen   </vt:lpstr>
      <vt:lpstr>  Dank voor uw aandacht!  En  dank voor jullie inzet de afgelopen jaren want door die inspanningen zijn de woninginbraken met circa 20.000 gedaald (tov 2012) en gaan we in de goede richting   </vt:lpstr>
      <vt:lpstr>Themalijn Jeugd</vt:lpstr>
      <vt:lpstr>Infiltratie thema jeugd in het CCV</vt:lpstr>
      <vt:lpstr>Focus 2015</vt:lpstr>
      <vt:lpstr>Specifieke aandacht IN 2015 voor:</vt:lpstr>
      <vt:lpstr>Inzet op MSA typeert zich door</vt:lpstr>
      <vt:lpstr>Wat krijgt de veiligheids- en jeugdprofessional in handen: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Stelling</vt:lpstr>
      <vt:lpstr>Overlast en Veiligheidsbeleving</vt:lpstr>
      <vt:lpstr>Objectief  Subjectief</vt:lpstr>
      <vt:lpstr>Wat is veiligheidsbeleving?</vt:lpstr>
      <vt:lpstr>Wat is overlast?</vt:lpstr>
      <vt:lpstr>Overlast en veiligheidsbeleving</vt:lpstr>
      <vt:lpstr>Aan de slag met veiligheidsbeleving</vt:lpstr>
      <vt:lpstr>Overlast begrijpen</vt:lpstr>
      <vt:lpstr>Overlast en Veiligheidsbeleving:  ons aanbod voor 2015</vt:lpstr>
      <vt:lpstr>Overlast en Veiligheidsbeleving:  ons aanbod voor 2015</vt:lpstr>
      <vt:lpstr>Overlast en Veiligheidsbeleving:  ons aanbod voor 2015</vt:lpstr>
      <vt:lpstr>Overlast en Veiligheidsbeleving:  ons aanbod voor 2015</vt:lpstr>
      <vt:lpstr>Het CCV helpt u graag verder </vt:lpstr>
    </vt:vector>
  </TitlesOfParts>
  <Manager/>
  <Company>CCV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Laura van Erkelens</dc:creator>
  <cp:keywords/>
  <dc:description>Versie 4.0 - november 2013_x000d_
Ontwikkeling sjabloon en macro's_x000d_
www.JoulesUnlimited.nl_x000d_
Ontwerp lay out: Vorm Vijf</dc:description>
  <cp:lastModifiedBy>Axel Weggelaar</cp:lastModifiedBy>
  <cp:revision>28</cp:revision>
  <cp:lastPrinted>2014-07-10T14:26:06Z</cp:lastPrinted>
  <dcterms:created xsi:type="dcterms:W3CDTF">2014-06-17T17:46:01Z</dcterms:created>
  <dcterms:modified xsi:type="dcterms:W3CDTF">2015-01-29T09:15:53Z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0x010100049DBDB88AF977499640942B151DA5EE</vt:lpwstr>
  </property>
</Properties>
</file>