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7"/>
  </p:notesMasterIdLst>
  <p:handoutMasterIdLst>
    <p:handoutMasterId r:id="rId28"/>
  </p:handoutMasterIdLst>
  <p:sldIdLst>
    <p:sldId id="256" r:id="rId2"/>
    <p:sldId id="284" r:id="rId3"/>
    <p:sldId id="272" r:id="rId4"/>
    <p:sldId id="271" r:id="rId5"/>
    <p:sldId id="318" r:id="rId6"/>
    <p:sldId id="283" r:id="rId7"/>
    <p:sldId id="298" r:id="rId8"/>
    <p:sldId id="306" r:id="rId9"/>
    <p:sldId id="286" r:id="rId10"/>
    <p:sldId id="287" r:id="rId11"/>
    <p:sldId id="307" r:id="rId12"/>
    <p:sldId id="288" r:id="rId13"/>
    <p:sldId id="312" r:id="rId14"/>
    <p:sldId id="309" r:id="rId15"/>
    <p:sldId id="313" r:id="rId16"/>
    <p:sldId id="311" r:id="rId17"/>
    <p:sldId id="300" r:id="rId18"/>
    <p:sldId id="301" r:id="rId19"/>
    <p:sldId id="314" r:id="rId20"/>
    <p:sldId id="315" r:id="rId21"/>
    <p:sldId id="316" r:id="rId22"/>
    <p:sldId id="303" r:id="rId23"/>
    <p:sldId id="304" r:id="rId24"/>
    <p:sldId id="302" r:id="rId25"/>
    <p:sldId id="317" r:id="rId26"/>
  </p:sldIdLst>
  <p:sldSz cx="9144000" cy="6858000" type="screen4x3"/>
  <p:notesSz cx="6669088" cy="9926638"/>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EDFA"/>
    <a:srgbClr val="E1F2FB"/>
    <a:srgbClr val="BFCDD9"/>
    <a:srgbClr val="003768"/>
    <a:srgbClr val="EFF8FD"/>
    <a:srgbClr val="009EE0"/>
    <a:srgbClr val="DCEFF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18" autoAdjust="0"/>
    <p:restoredTop sz="82992" autoAdjust="0"/>
  </p:normalViewPr>
  <p:slideViewPr>
    <p:cSldViewPr>
      <p:cViewPr>
        <p:scale>
          <a:sx n="102" d="100"/>
          <a:sy n="102" d="100"/>
        </p:scale>
        <p:origin x="-2364" y="-1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2346" y="-72"/>
      </p:cViewPr>
      <p:guideLst>
        <p:guide orient="horz" pos="3127"/>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nl-NL"/>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spPr>
            <a:ln>
              <a:solidFill>
                <a:schemeClr val="bg2"/>
              </a:solidFill>
            </a:ln>
          </c:spPr>
          <c:dPt>
            <c:idx val="0"/>
            <c:bubble3D val="0"/>
            <c:spPr>
              <a:solidFill>
                <a:srgbClr val="003768"/>
              </a:solidFill>
              <a:ln>
                <a:solidFill>
                  <a:schemeClr val="bg2"/>
                </a:solidFill>
              </a:ln>
            </c:spPr>
          </c:dPt>
          <c:dPt>
            <c:idx val="1"/>
            <c:bubble3D val="0"/>
            <c:spPr>
              <a:solidFill>
                <a:srgbClr val="009EE0"/>
              </a:solidFill>
              <a:ln>
                <a:solidFill>
                  <a:schemeClr val="bg2"/>
                </a:solidFill>
              </a:ln>
            </c:spPr>
          </c:dPt>
          <c:dPt>
            <c:idx val="2"/>
            <c:bubble3D val="0"/>
            <c:spPr>
              <a:solidFill>
                <a:srgbClr val="D6EDFA"/>
              </a:solidFill>
              <a:ln>
                <a:solidFill>
                  <a:schemeClr val="bg2"/>
                </a:solidFill>
              </a:ln>
            </c:spPr>
          </c:dPt>
          <c:dPt>
            <c:idx val="3"/>
            <c:bubble3D val="0"/>
            <c:spPr>
              <a:solidFill>
                <a:srgbClr val="336699"/>
              </a:solidFill>
              <a:ln>
                <a:solidFill>
                  <a:schemeClr val="bg2"/>
                </a:solidFill>
              </a:ln>
            </c:spPr>
          </c:dPt>
          <c:dPt>
            <c:idx val="4"/>
            <c:bubble3D val="0"/>
            <c:spPr>
              <a:solidFill>
                <a:srgbClr val="DCEFF0"/>
              </a:solidFill>
              <a:ln>
                <a:solidFill>
                  <a:schemeClr val="bg2"/>
                </a:solidFill>
              </a:ln>
            </c:spPr>
          </c:dPt>
          <c:dPt>
            <c:idx val="5"/>
            <c:bubble3D val="0"/>
            <c:spPr>
              <a:solidFill>
                <a:srgbClr val="336699"/>
              </a:solidFill>
              <a:ln>
                <a:solidFill>
                  <a:schemeClr val="bg2"/>
                </a:solidFill>
              </a:ln>
            </c:spPr>
          </c:dPt>
          <c:dPt>
            <c:idx val="6"/>
            <c:bubble3D val="0"/>
            <c:spPr>
              <a:solidFill>
                <a:srgbClr val="7030A0"/>
              </a:solidFill>
              <a:ln>
                <a:solidFill>
                  <a:schemeClr val="bg2"/>
                </a:solidFill>
              </a:ln>
            </c:spPr>
          </c:dPt>
          <c:dPt>
            <c:idx val="7"/>
            <c:bubble3D val="0"/>
            <c:spPr>
              <a:solidFill>
                <a:srgbClr val="CC99FF"/>
              </a:solidFill>
              <a:ln>
                <a:solidFill>
                  <a:schemeClr val="bg2"/>
                </a:solidFill>
              </a:ln>
            </c:spPr>
          </c:dPt>
          <c:dPt>
            <c:idx val="8"/>
            <c:bubble3D val="0"/>
            <c:spPr>
              <a:solidFill>
                <a:srgbClr val="C00000"/>
              </a:solidFill>
              <a:ln>
                <a:solidFill>
                  <a:schemeClr val="bg2"/>
                </a:solidFill>
              </a:ln>
            </c:spPr>
          </c:dPt>
          <c:dPt>
            <c:idx val="9"/>
            <c:bubble3D val="0"/>
            <c:spPr>
              <a:solidFill>
                <a:srgbClr val="FF9B9B"/>
              </a:solidFill>
              <a:ln>
                <a:solidFill>
                  <a:schemeClr val="bg2"/>
                </a:solidFill>
              </a:ln>
            </c:spPr>
          </c:dPt>
          <c:dLbls>
            <c:dLbl>
              <c:idx val="3"/>
              <c:layout>
                <c:manualLayout>
                  <c:x val="1.1024305555555565E-2"/>
                  <c:y val="-8.81944444444447E-3"/>
                </c:manualLayout>
              </c:layout>
              <c:dLblPos val="bestFit"/>
              <c:showLegendKey val="0"/>
              <c:showVal val="0"/>
              <c:showCatName val="0"/>
              <c:showSerName val="0"/>
              <c:showPercent val="1"/>
              <c:showBubbleSize val="0"/>
              <c:extLst>
                <c:ext xmlns:c15="http://schemas.microsoft.com/office/drawing/2012/chart" uri="{CE6537A1-D6FC-4f65-9D91-7224C49458BB}"/>
              </c:extLst>
            </c:dLbl>
            <c:dLbl>
              <c:idx val="5"/>
              <c:layout>
                <c:manualLayout>
                  <c:x val="-2.6458333333333348E-2"/>
                  <c:y val="5.8796296296296504E-3"/>
                </c:manualLayout>
              </c:layout>
              <c:dLblPos val="bestFit"/>
              <c:showLegendKey val="0"/>
              <c:showVal val="0"/>
              <c:showCatName val="0"/>
              <c:showSerName val="0"/>
              <c:showPercent val="1"/>
              <c:showBubbleSize val="0"/>
              <c:extLst>
                <c:ext xmlns:c15="http://schemas.microsoft.com/office/drawing/2012/chart" uri="{CE6537A1-D6FC-4f65-9D91-7224C49458BB}"/>
              </c:extLst>
            </c:dLbl>
            <c:spPr>
              <a:noFill/>
              <a:ln>
                <a:noFill/>
              </a:ln>
              <a:effectLst/>
            </c:spPr>
            <c:dLblPos val="outEnd"/>
            <c:showLegendKey val="0"/>
            <c:showVal val="0"/>
            <c:showCatName val="0"/>
            <c:showSerName val="0"/>
            <c:showPercent val="1"/>
            <c:showBubbleSize val="0"/>
            <c:showLeaderLines val="0"/>
            <c:extLst>
              <c:ext xmlns:c15="http://schemas.microsoft.com/office/drawing/2012/chart" uri="{CE6537A1-D6FC-4f65-9D91-7224C49458BB}"/>
            </c:extLst>
          </c:dLbls>
          <c:cat>
            <c:strRef>
              <c:f>CBS!$A$33:$A$42</c:f>
              <c:strCache>
                <c:ptCount val="10"/>
                <c:pt idx="0">
                  <c:v>OZB</c:v>
                </c:pt>
                <c:pt idx="1">
                  <c:v>Toeristen</c:v>
                </c:pt>
                <c:pt idx="2">
                  <c:v>Parkeren</c:v>
                </c:pt>
                <c:pt idx="3">
                  <c:v>Honden</c:v>
                </c:pt>
                <c:pt idx="4">
                  <c:v>Reclame/Precario</c:v>
                </c:pt>
                <c:pt idx="5">
                  <c:v>Baat/BIZ</c:v>
                </c:pt>
                <c:pt idx="6">
                  <c:v>Riool</c:v>
                </c:pt>
                <c:pt idx="7">
                  <c:v>Afval</c:v>
                </c:pt>
                <c:pt idx="8">
                  <c:v>Leges</c:v>
                </c:pt>
                <c:pt idx="9">
                  <c:v>Rechten</c:v>
                </c:pt>
              </c:strCache>
            </c:strRef>
          </c:cat>
          <c:val>
            <c:numRef>
              <c:f>CBS!$H$33:$H$42</c:f>
              <c:numCache>
                <c:formatCode>#,##0</c:formatCode>
                <c:ptCount val="10"/>
                <c:pt idx="0">
                  <c:v>2962</c:v>
                </c:pt>
                <c:pt idx="1">
                  <c:v>156</c:v>
                </c:pt>
                <c:pt idx="2">
                  <c:v>566</c:v>
                </c:pt>
                <c:pt idx="3">
                  <c:v>58</c:v>
                </c:pt>
                <c:pt idx="4">
                  <c:v>84</c:v>
                </c:pt>
                <c:pt idx="5">
                  <c:v>2</c:v>
                </c:pt>
                <c:pt idx="6">
                  <c:v>1302</c:v>
                </c:pt>
                <c:pt idx="7">
                  <c:v>1771</c:v>
                </c:pt>
                <c:pt idx="8">
                  <c:v>774</c:v>
                </c:pt>
                <c:pt idx="9">
                  <c:v>136</c:v>
                </c:pt>
              </c:numCache>
            </c:numRef>
          </c:val>
        </c:ser>
        <c:ser>
          <c:idx val="1"/>
          <c:order val="1"/>
          <c:tx>
            <c:strRef>
              <c:f>CBS!$K$33:$K$42</c:f>
              <c:strCache>
                <c:ptCount val="1"/>
                <c:pt idx="0">
                  <c:v>39,0% 2,1% 7,4% 0,7% 1,5% 0,0% 17,0% 21,3% 9,1% 1,7%</c:v>
                </c:pt>
              </c:strCache>
            </c:strRef>
          </c:tx>
          <c:val>
            <c:numLit>
              <c:formatCode>General</c:formatCode>
              <c:ptCount val="1"/>
              <c:pt idx="0">
                <c:v>1</c:v>
              </c:pt>
            </c:numLit>
          </c:val>
        </c:ser>
        <c:dLbls>
          <c:showLegendKey val="0"/>
          <c:showVal val="0"/>
          <c:showCatName val="0"/>
          <c:showSerName val="0"/>
          <c:showPercent val="0"/>
          <c:showBubbleSize val="0"/>
          <c:showLeaderLines val="0"/>
        </c:dLbls>
        <c:firstSliceAng val="0"/>
      </c:pieChart>
    </c:plotArea>
    <c:legend>
      <c:legendPos val="r"/>
      <c:layout/>
      <c:overlay val="0"/>
    </c:legend>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l-NL"/>
          </a:p>
        </p:txBody>
      </p:sp>
      <p:sp>
        <p:nvSpPr>
          <p:cNvPr id="212995" name="Rectangle 3"/>
          <p:cNvSpPr>
            <a:spLocks noGrp="1" noChangeArrowheads="1"/>
          </p:cNvSpPr>
          <p:nvPr>
            <p:ph type="dt" sz="quarter" idx="1"/>
          </p:nvPr>
        </p:nvSpPr>
        <p:spPr bwMode="auto">
          <a:xfrm>
            <a:off x="3777607"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l-NL"/>
          </a:p>
        </p:txBody>
      </p:sp>
      <p:sp>
        <p:nvSpPr>
          <p:cNvPr id="212996" name="Rectangle 4"/>
          <p:cNvSpPr>
            <a:spLocks noGrp="1" noChangeArrowheads="1"/>
          </p:cNvSpPr>
          <p:nvPr>
            <p:ph type="ftr" sz="quarter" idx="2"/>
          </p:nvPr>
        </p:nvSpPr>
        <p:spPr bwMode="auto">
          <a:xfrm>
            <a:off x="0"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l-NL"/>
          </a:p>
        </p:txBody>
      </p:sp>
      <p:sp>
        <p:nvSpPr>
          <p:cNvPr id="212997" name="Rectangle 5"/>
          <p:cNvSpPr>
            <a:spLocks noGrp="1" noChangeArrowheads="1"/>
          </p:cNvSpPr>
          <p:nvPr>
            <p:ph type="sldNum" sz="quarter" idx="3"/>
          </p:nvPr>
        </p:nvSpPr>
        <p:spPr bwMode="auto">
          <a:xfrm>
            <a:off x="3777607"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64C4ECF-B5E0-4C0D-8F93-7AA1E3A34635}" type="slidenum">
              <a:rPr lang="nl-NL"/>
              <a:pPr>
                <a:defRPr/>
              </a:pPr>
              <a:t>‹nr.›</a:t>
            </a:fld>
            <a:endParaRPr lang="nl-NL"/>
          </a:p>
        </p:txBody>
      </p:sp>
    </p:spTree>
    <p:extLst>
      <p:ext uri="{BB962C8B-B14F-4D97-AF65-F5344CB8AC3E}">
        <p14:creationId xmlns:p14="http://schemas.microsoft.com/office/powerpoint/2010/main" val="30185082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l-NL"/>
          </a:p>
        </p:txBody>
      </p:sp>
      <p:sp>
        <p:nvSpPr>
          <p:cNvPr id="3075" name="Rectangle 3"/>
          <p:cNvSpPr>
            <a:spLocks noGrp="1" noChangeArrowheads="1"/>
          </p:cNvSpPr>
          <p:nvPr>
            <p:ph type="dt" idx="1"/>
          </p:nvPr>
        </p:nvSpPr>
        <p:spPr bwMode="auto">
          <a:xfrm>
            <a:off x="3777607" y="0"/>
            <a:ext cx="2889938"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l-NL"/>
          </a:p>
        </p:txBody>
      </p:sp>
      <p:sp>
        <p:nvSpPr>
          <p:cNvPr id="5124"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66909" y="4715153"/>
            <a:ext cx="533527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3078" name="Rectangle 6"/>
          <p:cNvSpPr>
            <a:spLocks noGrp="1" noChangeArrowheads="1"/>
          </p:cNvSpPr>
          <p:nvPr>
            <p:ph type="ftr" sz="quarter" idx="4"/>
          </p:nvPr>
        </p:nvSpPr>
        <p:spPr bwMode="auto">
          <a:xfrm>
            <a:off x="0"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l-NL"/>
          </a:p>
        </p:txBody>
      </p:sp>
      <p:sp>
        <p:nvSpPr>
          <p:cNvPr id="3079" name="Rectangle 7"/>
          <p:cNvSpPr>
            <a:spLocks noGrp="1" noChangeArrowheads="1"/>
          </p:cNvSpPr>
          <p:nvPr>
            <p:ph type="sldNum" sz="quarter" idx="5"/>
          </p:nvPr>
        </p:nvSpPr>
        <p:spPr bwMode="auto">
          <a:xfrm>
            <a:off x="3777607" y="9428583"/>
            <a:ext cx="2889938"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2B6EED4-FCB8-4EF3-A5ED-287BAE946CA5}" type="slidenum">
              <a:rPr lang="nl-NL"/>
              <a:pPr>
                <a:defRPr/>
              </a:pPr>
              <a:t>‹nr.›</a:t>
            </a:fld>
            <a:endParaRPr lang="nl-NL"/>
          </a:p>
        </p:txBody>
      </p:sp>
    </p:spTree>
    <p:extLst>
      <p:ext uri="{BB962C8B-B14F-4D97-AF65-F5344CB8AC3E}">
        <p14:creationId xmlns:p14="http://schemas.microsoft.com/office/powerpoint/2010/main" val="17816136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56E4A7A-981E-4EA8-9980-4925B713A5C6}" type="slidenum">
              <a:rPr lang="nl-NL" altLang="nl-NL" smtClean="0"/>
              <a:pPr eaLnBrk="1" hangingPunct="1"/>
              <a:t>1</a:t>
            </a:fld>
            <a:endParaRPr lang="nl-NL" altLang="nl-NL"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nl-NL" smtClean="0"/>
          </a:p>
        </p:txBody>
      </p:sp>
    </p:spTree>
    <p:extLst>
      <p:ext uri="{BB962C8B-B14F-4D97-AF65-F5344CB8AC3E}">
        <p14:creationId xmlns:p14="http://schemas.microsoft.com/office/powerpoint/2010/main" val="4075678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HONDENBELASTING, FORENSENBELASTING, VERMAKELIJKHEDEN, </a:t>
            </a:r>
            <a:r>
              <a:rPr lang="nl-NL" sz="1200" b="1" kern="1200" dirty="0" smtClean="0">
                <a:solidFill>
                  <a:schemeClr val="tx1"/>
                </a:solidFill>
                <a:effectLst/>
                <a:latin typeface="Arial" charset="0"/>
                <a:ea typeface="+mn-ea"/>
                <a:cs typeface="+mn-cs"/>
              </a:rPr>
              <a:t>PRECARIO ONDERGRONDS, </a:t>
            </a:r>
            <a:r>
              <a:rPr lang="nl-NL" sz="1200" kern="1200" dirty="0" smtClean="0">
                <a:solidFill>
                  <a:schemeClr val="tx1"/>
                </a:solidFill>
                <a:effectLst/>
                <a:latin typeface="Arial" charset="0"/>
                <a:ea typeface="+mn-ea"/>
                <a:cs typeface="+mn-cs"/>
              </a:rPr>
              <a:t>RECLAMEBELASTING</a:t>
            </a:r>
          </a:p>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Niet alleen: meer, meer, meer (argumentatie niet overal overtuigend)</a:t>
            </a: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10</a:t>
            </a:fld>
            <a:endParaRPr lang="nl-NL"/>
          </a:p>
        </p:txBody>
      </p:sp>
    </p:spTree>
    <p:extLst>
      <p:ext uri="{BB962C8B-B14F-4D97-AF65-F5344CB8AC3E}">
        <p14:creationId xmlns:p14="http://schemas.microsoft.com/office/powerpoint/2010/main" val="91888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HONDENBELASTING, FORENSENBELASTING, VERMAKELIJKHEDEN, </a:t>
            </a:r>
            <a:r>
              <a:rPr lang="nl-NL" sz="1200" b="1" kern="1200" dirty="0" smtClean="0">
                <a:solidFill>
                  <a:schemeClr val="tx1"/>
                </a:solidFill>
                <a:effectLst/>
                <a:latin typeface="Arial" charset="0"/>
                <a:ea typeface="+mn-ea"/>
                <a:cs typeface="+mn-cs"/>
              </a:rPr>
              <a:t>PRECARIO ONDERGRONDS, </a:t>
            </a:r>
            <a:r>
              <a:rPr lang="nl-NL" sz="1200" kern="1200" dirty="0" smtClean="0">
                <a:solidFill>
                  <a:schemeClr val="tx1"/>
                </a:solidFill>
                <a:effectLst/>
                <a:latin typeface="Arial" charset="0"/>
                <a:ea typeface="+mn-ea"/>
                <a:cs typeface="+mn-cs"/>
              </a:rPr>
              <a:t>RECLAMEBELASTING</a:t>
            </a: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11</a:t>
            </a:fld>
            <a:endParaRPr lang="nl-NL"/>
          </a:p>
        </p:txBody>
      </p:sp>
    </p:spTree>
    <p:extLst>
      <p:ext uri="{BB962C8B-B14F-4D97-AF65-F5344CB8AC3E}">
        <p14:creationId xmlns:p14="http://schemas.microsoft.com/office/powerpoint/2010/main" val="91888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Kunnen we hier mee uit de voeten? Burger, gemeenten, vrijheid</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12</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smtClean="0">
                <a:solidFill>
                  <a:schemeClr val="tx1"/>
                </a:solidFill>
                <a:effectLst/>
                <a:latin typeface="Arial" charset="0"/>
                <a:ea typeface="+mn-ea"/>
                <a:cs typeface="+mn-cs"/>
              </a:rPr>
              <a:t>Voor arme bejaarde eigenaren in een duur huis. Het gaat hier om in het algemeen vaak om woningen met een overwaarde. Oplossing – die nu ook al bij rijksbelastingen wordt gekozen: mogelijkheid geven om bedrag niet direct te  innen, maar pas wanneer het vermogen vrijkomt (bij verkoop of overlijden)</a:t>
            </a:r>
          </a:p>
          <a:p>
            <a:r>
              <a:rPr lang="nl-NL" sz="1200" kern="1200" dirty="0" smtClean="0">
                <a:solidFill>
                  <a:schemeClr val="tx1"/>
                </a:solidFill>
                <a:effectLst/>
                <a:latin typeface="Arial" charset="0"/>
                <a:ea typeface="+mn-ea"/>
                <a:cs typeface="+mn-cs"/>
              </a:rPr>
              <a:t>Voor arme bejaarde huurders van een duur huis (populair geworden volkswijken):  voor degenen die alleen AOW krijgen is kwijtschelding vaak mogelijk.	</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13</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Kunnen we hier mee uit de voeten? Burger, gemeenten, vrijheid</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14</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t>Geluisterd: vertaald in ijkpunten;</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t>RFV, studiegroep begrotingsruimte</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dirty="0" smtClean="0"/>
          </a:p>
          <a:p>
            <a:r>
              <a:rPr lang="nl-NL" sz="1200" kern="1200" dirty="0" smtClean="0">
                <a:solidFill>
                  <a:schemeClr val="tx1"/>
                </a:solidFill>
                <a:effectLst/>
                <a:latin typeface="Arial" charset="0"/>
                <a:ea typeface="+mn-ea"/>
                <a:cs typeface="+mn-cs"/>
              </a:rPr>
              <a:t>Een uitbreiding van het lokale belastinggebied met 4 miljard betekent bezien vanuit de gemeentelijke belastingen nagenoeg een verdubbeling. (de voornaamste heffing de ozb, brengt nu 3,9 miljard op). </a:t>
            </a:r>
          </a:p>
          <a:p>
            <a:r>
              <a:rPr lang="nl-NL" sz="1200" kern="1200" dirty="0" smtClean="0">
                <a:solidFill>
                  <a:schemeClr val="tx1"/>
                </a:solidFill>
                <a:effectLst/>
                <a:latin typeface="Arial" charset="0"/>
                <a:ea typeface="+mn-ea"/>
                <a:cs typeface="+mn-cs"/>
              </a:rPr>
              <a:t>De uitruil tussen uitbreiding van het lokale belastinggebied  en een kleiner  gemeentefonds is vanwege de grote hoeveelheid medebewindstaken niet onbeperkt mogelijk. Er moet ook op landelijk niveau een relatie blijven bestaan tussen betalen en bepalen. Als het Rijk in grote mate bepaalt (medebewind) dient zij ook voor adequate betaling te zorgen via gemeentefonds of doeluitkeringen. </a:t>
            </a:r>
          </a:p>
          <a:p>
            <a:r>
              <a:rPr lang="nl-NL" sz="1200" kern="1200" dirty="0" smtClean="0">
                <a:solidFill>
                  <a:schemeClr val="tx1"/>
                </a:solidFill>
                <a:effectLst/>
                <a:latin typeface="Arial" charset="0"/>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Gemeentelijke belastingen dienen ter bekostiging  taken waarover  de gemeenten min of meer autonoom kunnen beslissen en mogen niet dienen voor de bekostiging van medebewindstaken. Om een indicatie te geven van de omvang van de autonome taken kunnen we kijken we naar de clusterindeling binnen de algemene uitkering. Heel schematisch(grote stappen snel thuis)  kan gezegd worden dat bij de clusters cultuur en ontspanning, bestuur en algemene ondersteuning, infrastructuur en gebiedsontwikkeling veelal sprake is van autonome taken van gemeenten. Een totaal bedrag van € 9,5 miljard. Aannemende dat er in de overige clusters ook nog wel autonome taken zijn vertegenwoordigd en dat het belastinggebied ook een bufferfunctie dient te hebben voor het opvangen van tegenvallers zou er uitgaande van de filosofie van “betalen en bepalen in één hand” ruimte zijn voor een gemeentelijk belastinggebied van maximaal € 13 tot  € 15 miljard.</a:t>
            </a:r>
          </a:p>
          <a:p>
            <a:endParaRPr lang="nl-NL" sz="1200" kern="1200" dirty="0" smtClean="0">
              <a:solidFill>
                <a:schemeClr val="tx1"/>
              </a:solidFill>
              <a:effectLst/>
              <a:latin typeface="Arial" charset="0"/>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15</a:t>
            </a:fld>
            <a:endParaRPr lang="nl-NL"/>
          </a:p>
        </p:txBody>
      </p:sp>
    </p:spTree>
    <p:extLst>
      <p:ext uri="{BB962C8B-B14F-4D97-AF65-F5344CB8AC3E}">
        <p14:creationId xmlns:p14="http://schemas.microsoft.com/office/powerpoint/2010/main" val="1557922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16</a:t>
            </a:fld>
            <a:endParaRPr lang="nl-NL"/>
          </a:p>
        </p:txBody>
      </p:sp>
    </p:spTree>
    <p:extLst>
      <p:ext uri="{BB962C8B-B14F-4D97-AF65-F5344CB8AC3E}">
        <p14:creationId xmlns:p14="http://schemas.microsoft.com/office/powerpoint/2010/main" val="42302721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smtClean="0">
                <a:solidFill>
                  <a:schemeClr val="tx1"/>
                </a:solidFill>
                <a:effectLst/>
                <a:latin typeface="Arial" charset="0"/>
                <a:ea typeface="+mn-ea"/>
                <a:cs typeface="+mn-cs"/>
              </a:rPr>
              <a:t>Een door het Rijk op te stellen lastenplaat per gemeente met daarin per gemeente de </a:t>
            </a:r>
            <a:r>
              <a:rPr lang="nl-NL" sz="1200" kern="1200" dirty="0" err="1" smtClean="0">
                <a:solidFill>
                  <a:schemeClr val="tx1"/>
                </a:solidFill>
                <a:effectLst/>
                <a:latin typeface="Arial" charset="0"/>
                <a:ea typeface="+mn-ea"/>
                <a:cs typeface="+mn-cs"/>
              </a:rPr>
              <a:t>uitname</a:t>
            </a:r>
            <a:r>
              <a:rPr lang="nl-NL" sz="1200" kern="1200" dirty="0" smtClean="0">
                <a:solidFill>
                  <a:schemeClr val="tx1"/>
                </a:solidFill>
                <a:effectLst/>
                <a:latin typeface="Arial" charset="0"/>
                <a:ea typeface="+mn-ea"/>
                <a:cs typeface="+mn-cs"/>
              </a:rPr>
              <a:t> uit het gemeentefonds en de hoogte van nieuwe heffingen door gemeente indien deze budgetneutraal worden ingevoerd;</a:t>
            </a:r>
          </a:p>
          <a:p>
            <a:pPr lvl="0"/>
            <a:r>
              <a:rPr lang="nl-NL" sz="1200" kern="1200" dirty="0" smtClean="0">
                <a:solidFill>
                  <a:schemeClr val="tx1"/>
                </a:solidFill>
                <a:effectLst/>
                <a:latin typeface="Arial" charset="0"/>
                <a:ea typeface="+mn-ea"/>
                <a:cs typeface="+mn-cs"/>
              </a:rPr>
              <a:t>Een bijsluiter/brief van de ministers van </a:t>
            </a:r>
            <a:r>
              <a:rPr lang="nl-NL" sz="1200" kern="1200" dirty="0" err="1" smtClean="0">
                <a:solidFill>
                  <a:schemeClr val="tx1"/>
                </a:solidFill>
                <a:effectLst/>
                <a:latin typeface="Arial" charset="0"/>
                <a:ea typeface="+mn-ea"/>
                <a:cs typeface="+mn-cs"/>
              </a:rPr>
              <a:t>Bzk</a:t>
            </a:r>
            <a:r>
              <a:rPr lang="nl-NL" sz="1200" kern="1200" dirty="0" smtClean="0">
                <a:solidFill>
                  <a:schemeClr val="tx1"/>
                </a:solidFill>
                <a:effectLst/>
                <a:latin typeface="Arial" charset="0"/>
                <a:ea typeface="+mn-ea"/>
                <a:cs typeface="+mn-cs"/>
              </a:rPr>
              <a:t> en Financiën aan de inwoners waarin de schuif wordt uitgelegd;</a:t>
            </a:r>
          </a:p>
          <a:p>
            <a:pPr lvl="0"/>
            <a:r>
              <a:rPr lang="nl-NL" sz="1200" kern="1200" dirty="0" smtClean="0">
                <a:solidFill>
                  <a:schemeClr val="tx1"/>
                </a:solidFill>
                <a:effectLst/>
                <a:latin typeface="Arial" charset="0"/>
                <a:ea typeface="+mn-ea"/>
                <a:cs typeface="+mn-cs"/>
              </a:rPr>
              <a:t>Extra financiële middelen om knelpunten in koopkracht op te lossen (bijvoorbeeld arme bejaarden in een duur huis)</a:t>
            </a:r>
          </a:p>
          <a:p>
            <a:pPr lvl="0"/>
            <a:r>
              <a:rPr lang="nl-NL" sz="1200" kern="1200" dirty="0" smtClean="0">
                <a:solidFill>
                  <a:schemeClr val="tx1"/>
                </a:solidFill>
                <a:effectLst/>
                <a:latin typeface="Arial" charset="0"/>
                <a:ea typeface="+mn-ea"/>
                <a:cs typeface="+mn-cs"/>
              </a:rPr>
              <a:t>Synchroniseren van lastenverlaging rijksbelastingen en lastenverhoging door gemeenten door bijvoorbeeld de lastenverlaging pas in maart te laten ingaan (tegelijk met de gespreid te betalen nieuwe gemeentelijke heffingen)</a:t>
            </a:r>
            <a:endParaRPr lang="nl-NL" sz="1200" kern="1200" dirty="0">
              <a:solidFill>
                <a:schemeClr val="tx1"/>
              </a:solidFill>
              <a:effectLst/>
              <a:latin typeface="Arial" charset="0"/>
              <a:ea typeface="+mn-ea"/>
              <a:cs typeface="+mn-cs"/>
            </a:endParaRPr>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17</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Vraag: het kan neutraal,</a:t>
            </a:r>
            <a:r>
              <a:rPr lang="nl-NL" baseline="0" dirty="0" smtClean="0"/>
              <a:t> maar willen we dat eigenlijk wel?</a:t>
            </a:r>
          </a:p>
          <a:p>
            <a:r>
              <a:rPr lang="nl-NL" baseline="0" dirty="0" smtClean="0"/>
              <a:t>Of schuif per cluster (bepaalde taak bekostig je voortaan zelf: a la afval?)</a:t>
            </a:r>
          </a:p>
          <a:p>
            <a:endParaRPr lang="nl-NL" baseline="0" dirty="0" smtClean="0"/>
          </a:p>
          <a:p>
            <a:r>
              <a:rPr lang="nl-NL" baseline="0" dirty="0" smtClean="0"/>
              <a:t>Vraag: hoe om te gaan met kwijtschelding</a:t>
            </a: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18</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19</a:t>
            </a:fld>
            <a:endParaRPr lang="nl-NL"/>
          </a:p>
        </p:txBody>
      </p:sp>
    </p:spTree>
    <p:extLst>
      <p:ext uri="{BB962C8B-B14F-4D97-AF65-F5344CB8AC3E}">
        <p14:creationId xmlns:p14="http://schemas.microsoft.com/office/powerpoint/2010/main" val="241456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Ledenvergadering 2012, allerlei bijeenkomsten en rapporten</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a:t>
            </a:fld>
            <a:endParaRPr lang="nl-NL"/>
          </a:p>
        </p:txBody>
      </p:sp>
    </p:spTree>
    <p:extLst>
      <p:ext uri="{BB962C8B-B14F-4D97-AF65-F5344CB8AC3E}">
        <p14:creationId xmlns:p14="http://schemas.microsoft.com/office/powerpoint/2010/main" val="918880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20</a:t>
            </a:fld>
            <a:endParaRPr lang="nl-NL"/>
          </a:p>
        </p:txBody>
      </p:sp>
    </p:spTree>
    <p:extLst>
      <p:ext uri="{BB962C8B-B14F-4D97-AF65-F5344CB8AC3E}">
        <p14:creationId xmlns:p14="http://schemas.microsoft.com/office/powerpoint/2010/main" val="3231426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21</a:t>
            </a:fld>
            <a:endParaRPr lang="nl-NL"/>
          </a:p>
        </p:txBody>
      </p:sp>
    </p:spTree>
    <p:extLst>
      <p:ext uri="{BB962C8B-B14F-4D97-AF65-F5344CB8AC3E}">
        <p14:creationId xmlns:p14="http://schemas.microsoft.com/office/powerpoint/2010/main" val="3396803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Smeerolie:</a:t>
            </a:r>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22</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Een eerste conclusie van de ledenbijeenkomsten moet dan ook zijn dat naast comfortmaatregelen voor het Rijk er ook comfortmaatregelen voor de gemeenten noodzakelijk zijn. In het vervolg gaan wij hier op in.</a:t>
            </a:r>
          </a:p>
          <a:p>
            <a:pPr marL="0" marR="0" indent="0" algn="l" defTabSz="914400" rtl="0" eaLnBrk="0" fontAlgn="base" latinLnBrk="0" hangingPunct="0">
              <a:lnSpc>
                <a:spcPct val="100000"/>
              </a:lnSpc>
              <a:spcBef>
                <a:spcPct val="30000"/>
              </a:spcBef>
              <a:spcAft>
                <a:spcPct val="0"/>
              </a:spcAft>
              <a:buClrTx/>
              <a:buSzTx/>
              <a:buFontTx/>
              <a:buNone/>
              <a:tabLst/>
              <a:defRPr/>
            </a:pPr>
            <a:r>
              <a:rPr lang="nl-NL" sz="1200" kern="1200" dirty="0" smtClean="0">
                <a:solidFill>
                  <a:schemeClr val="tx1"/>
                </a:solidFill>
                <a:effectLst/>
                <a:latin typeface="Arial" charset="0"/>
                <a:ea typeface="+mn-ea"/>
                <a:cs typeface="+mn-cs"/>
              </a:rPr>
              <a:t>Het gehele pakket dient een groter vertrouwen in de gemeenten uit te stralen, en meer verschillen tussen gemeenten mogelijk te maken. Louter het belastinggebied verhogen is niet wenselijk.  </a:t>
            </a:r>
          </a:p>
          <a:p>
            <a:pPr marL="0" marR="0" indent="0" algn="l" defTabSz="914400" rtl="0" eaLnBrk="0" fontAlgn="base" latinLnBrk="0" hangingPunct="0">
              <a:lnSpc>
                <a:spcPct val="100000"/>
              </a:lnSpc>
              <a:spcBef>
                <a:spcPct val="30000"/>
              </a:spcBef>
              <a:spcAft>
                <a:spcPct val="0"/>
              </a:spcAft>
              <a:buClrTx/>
              <a:buSzTx/>
              <a:buFontTx/>
              <a:buNone/>
              <a:tabLst/>
              <a:defRPr/>
            </a:pPr>
            <a:endParaRPr lang="nl-NL" sz="1200" kern="1200" dirty="0" smtClean="0">
              <a:solidFill>
                <a:schemeClr val="tx1"/>
              </a:solidFill>
              <a:effectLst/>
              <a:latin typeface="Arial" charset="0"/>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23</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24</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25</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Van alle overheidsbestedingen komt meer dan een kwart voor rekening van gemeenten. </a:t>
            </a:r>
            <a:endParaRPr lang="nl-NL" dirty="0"/>
          </a:p>
        </p:txBody>
      </p:sp>
      <p:sp>
        <p:nvSpPr>
          <p:cNvPr id="4" name="Tijdelijke aanduiding voor dianummer 3"/>
          <p:cNvSpPr>
            <a:spLocks noGrp="1"/>
          </p:cNvSpPr>
          <p:nvPr>
            <p:ph type="sldNum" sz="quarter" idx="10"/>
          </p:nvPr>
        </p:nvSpPr>
        <p:spPr/>
        <p:txBody>
          <a:bodyPr/>
          <a:lstStyle/>
          <a:p>
            <a:fld id="{8C25F1B9-C566-4AC3-A3F4-2E1DB211EA99}" type="slidenum">
              <a:rPr lang="nl-NL" smtClean="0"/>
              <a:t>3</a:t>
            </a:fld>
            <a:endParaRPr lang="nl-NL"/>
          </a:p>
        </p:txBody>
      </p:sp>
    </p:spTree>
    <p:extLst>
      <p:ext uri="{BB962C8B-B14F-4D97-AF65-F5344CB8AC3E}">
        <p14:creationId xmlns:p14="http://schemas.microsoft.com/office/powerpoint/2010/main" val="4287096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Niet naar 26%;</a:t>
            </a:r>
          </a:p>
          <a:p>
            <a:r>
              <a:rPr lang="nl-NL" dirty="0" smtClean="0"/>
              <a:t>Beleidsvrijheid&lt;&gt; omvang</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4</a:t>
            </a:fld>
            <a:endParaRPr lang="nl-NL"/>
          </a:p>
        </p:txBody>
      </p:sp>
    </p:spTree>
    <p:extLst>
      <p:ext uri="{BB962C8B-B14F-4D97-AF65-F5344CB8AC3E}">
        <p14:creationId xmlns:p14="http://schemas.microsoft.com/office/powerpoint/2010/main" val="4097928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t>Hierna: voornamelijk belastingen, zie evt. sheet 18 t/m 20 voor andere</a:t>
            </a:r>
            <a:r>
              <a:rPr lang="nl-NL" baseline="0" dirty="0" smtClean="0"/>
              <a:t> sporen</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5</a:t>
            </a:fld>
            <a:endParaRPr lang="nl-NL"/>
          </a:p>
        </p:txBody>
      </p:sp>
    </p:spTree>
    <p:extLst>
      <p:ext uri="{BB962C8B-B14F-4D97-AF65-F5344CB8AC3E}">
        <p14:creationId xmlns:p14="http://schemas.microsoft.com/office/powerpoint/2010/main" val="3916307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Van Den Haag naar burger; band tussen bepalen en betalen;</a:t>
            </a:r>
            <a:r>
              <a:rPr lang="nl-NL" baseline="0" dirty="0" smtClean="0"/>
              <a:t> van zakgeld naar (bij)baan</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6</a:t>
            </a:fld>
            <a:endParaRPr lang="nl-NL"/>
          </a:p>
        </p:txBody>
      </p:sp>
    </p:spTree>
    <p:extLst>
      <p:ext uri="{BB962C8B-B14F-4D97-AF65-F5344CB8AC3E}">
        <p14:creationId xmlns:p14="http://schemas.microsoft.com/office/powerpoint/2010/main" val="91888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Arial" charset="0"/>
                <a:ea typeface="+mn-ea"/>
                <a:cs typeface="+mn-cs"/>
              </a:rPr>
              <a:t>Invoering</a:t>
            </a:r>
            <a:r>
              <a:rPr lang="nl-NL" sz="1200" kern="1200" baseline="0" dirty="0" smtClean="0">
                <a:solidFill>
                  <a:schemeClr val="tx1"/>
                </a:solidFill>
                <a:effectLst/>
                <a:latin typeface="Arial" charset="0"/>
                <a:ea typeface="+mn-ea"/>
                <a:cs typeface="+mn-cs"/>
              </a:rPr>
              <a:t> in 2019</a:t>
            </a:r>
            <a:r>
              <a:rPr lang="nl-NL" sz="1200" kern="1200" dirty="0" smtClean="0">
                <a:solidFill>
                  <a:schemeClr val="tx1"/>
                </a:solidFill>
                <a:effectLst/>
                <a:latin typeface="Arial" charset="0"/>
                <a:ea typeface="+mn-ea"/>
                <a:cs typeface="+mn-cs"/>
              </a:rPr>
              <a:t> </a:t>
            </a:r>
          </a:p>
          <a:p>
            <a:r>
              <a:rPr lang="nl-NL" sz="1200" kern="1200" dirty="0" smtClean="0">
                <a:solidFill>
                  <a:schemeClr val="tx1"/>
                </a:solidFill>
                <a:effectLst/>
                <a:latin typeface="Arial" charset="0"/>
                <a:ea typeface="+mn-ea"/>
                <a:cs typeface="+mn-cs"/>
              </a:rPr>
              <a:t> </a:t>
            </a:r>
          </a:p>
          <a:p>
            <a:r>
              <a:rPr lang="nl-NL" sz="1200" kern="1200" dirty="0" smtClean="0">
                <a:solidFill>
                  <a:schemeClr val="tx1"/>
                </a:solidFill>
                <a:effectLst/>
                <a:latin typeface="Arial" charset="0"/>
                <a:ea typeface="+mn-ea"/>
                <a:cs typeface="+mn-cs"/>
              </a:rPr>
              <a:t>3. Stap drie zou kunnen zijn de concrete invulling/implicaties:</a:t>
            </a:r>
          </a:p>
          <a:p>
            <a:r>
              <a:rPr lang="nl-NL" sz="1200" kern="1200" dirty="0" smtClean="0">
                <a:solidFill>
                  <a:schemeClr val="tx1"/>
                </a:solidFill>
                <a:effectLst/>
                <a:latin typeface="Arial" charset="0"/>
                <a:ea typeface="+mn-ea"/>
                <a:cs typeface="+mn-cs"/>
              </a:rPr>
              <a:t>- hoeveel meer lokale belastingen nodig? Wat is substantieel?</a:t>
            </a:r>
          </a:p>
          <a:p>
            <a:r>
              <a:rPr lang="nl-NL" sz="1200" kern="1200" dirty="0" smtClean="0">
                <a:solidFill>
                  <a:schemeClr val="tx1"/>
                </a:solidFill>
                <a:effectLst/>
                <a:latin typeface="Arial" charset="0"/>
                <a:ea typeface="+mn-ea"/>
                <a:cs typeface="+mn-cs"/>
              </a:rPr>
              <a:t>- betekent verruimen ook dat je moet vereenvoudigen?</a:t>
            </a:r>
          </a:p>
          <a:p>
            <a:r>
              <a:rPr lang="nl-NL" sz="1200" kern="1200" dirty="0" smtClean="0">
                <a:solidFill>
                  <a:schemeClr val="tx1"/>
                </a:solidFill>
                <a:effectLst/>
                <a:latin typeface="Arial" charset="0"/>
                <a:ea typeface="+mn-ea"/>
                <a:cs typeface="+mn-cs"/>
              </a:rPr>
              <a:t>- is koppeling tarieven aanvaardbaar</a:t>
            </a:r>
          </a:p>
          <a:p>
            <a:r>
              <a:rPr lang="nl-NL" sz="1200" kern="1200" dirty="0" smtClean="0">
                <a:solidFill>
                  <a:schemeClr val="tx1"/>
                </a:solidFill>
                <a:effectLst/>
                <a:latin typeface="Arial" charset="0"/>
                <a:ea typeface="+mn-ea"/>
                <a:cs typeface="+mn-cs"/>
              </a:rPr>
              <a:t>- als het gemeentefonds navenant krimpt, hoe vang je dat gat goed op?</a:t>
            </a:r>
          </a:p>
          <a:p>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7</a:t>
            </a:fld>
            <a:endParaRPr lang="nl-NL"/>
          </a:p>
        </p:txBody>
      </p:sp>
    </p:spTree>
    <p:extLst>
      <p:ext uri="{BB962C8B-B14F-4D97-AF65-F5344CB8AC3E}">
        <p14:creationId xmlns:p14="http://schemas.microsoft.com/office/powerpoint/2010/main" val="1557922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1" kern="1200" dirty="0" smtClean="0">
                <a:solidFill>
                  <a:schemeClr val="tx1"/>
                </a:solidFill>
                <a:effectLst/>
                <a:latin typeface="Arial" charset="0"/>
                <a:ea typeface="+mn-ea"/>
                <a:cs typeface="+mn-cs"/>
              </a:rPr>
              <a:t>IJKPUNTEN  RIJK:</a:t>
            </a:r>
            <a:endParaRPr lang="nl-NL" sz="1200" kern="1200" dirty="0" smtClean="0">
              <a:solidFill>
                <a:schemeClr val="tx1"/>
              </a:solidFill>
              <a:effectLst/>
              <a:latin typeface="Arial" charset="0"/>
              <a:ea typeface="+mn-ea"/>
              <a:cs typeface="+mn-cs"/>
            </a:endParaRPr>
          </a:p>
          <a:p>
            <a:pPr lvl="0"/>
            <a:r>
              <a:rPr lang="nl-NL" sz="1200" kern="1200" dirty="0" smtClean="0">
                <a:solidFill>
                  <a:schemeClr val="tx1"/>
                </a:solidFill>
                <a:effectLst/>
                <a:latin typeface="Arial" charset="0"/>
                <a:ea typeface="+mn-ea"/>
                <a:cs typeface="+mn-cs"/>
              </a:rPr>
              <a:t>KOOPKRACHTNEUTRAAL </a:t>
            </a:r>
          </a:p>
          <a:p>
            <a:pPr lvl="0"/>
            <a:r>
              <a:rPr lang="nl-NL" sz="1200" kern="1200" dirty="0" smtClean="0">
                <a:solidFill>
                  <a:schemeClr val="tx1"/>
                </a:solidFill>
                <a:effectLst/>
                <a:latin typeface="Arial" charset="0"/>
                <a:ea typeface="+mn-ea"/>
                <a:cs typeface="+mn-cs"/>
              </a:rPr>
              <a:t>INKOMENSVERDELING INTACT</a:t>
            </a:r>
          </a:p>
          <a:p>
            <a:pPr lvl="0"/>
            <a:r>
              <a:rPr lang="nl-NL" sz="1200" kern="1200" dirty="0" smtClean="0">
                <a:solidFill>
                  <a:schemeClr val="tx1"/>
                </a:solidFill>
                <a:effectLst/>
                <a:latin typeface="Arial" charset="0"/>
                <a:ea typeface="+mn-ea"/>
                <a:cs typeface="+mn-cs"/>
              </a:rPr>
              <a:t>GEEN INKOMENSPOLITIEK</a:t>
            </a:r>
          </a:p>
          <a:p>
            <a:pPr lvl="0"/>
            <a:r>
              <a:rPr lang="nl-NL" sz="1200" kern="1200" dirty="0" smtClean="0">
                <a:solidFill>
                  <a:schemeClr val="tx1"/>
                </a:solidFill>
                <a:effectLst/>
                <a:latin typeface="Arial" charset="0"/>
                <a:ea typeface="+mn-ea"/>
                <a:cs typeface="+mn-cs"/>
              </a:rPr>
              <a:t>TOTALE LASTENDRUK GELIJK</a:t>
            </a:r>
          </a:p>
          <a:p>
            <a:pPr lvl="0"/>
            <a:r>
              <a:rPr lang="nl-NL" sz="1200" kern="1200" dirty="0" smtClean="0">
                <a:solidFill>
                  <a:schemeClr val="tx1"/>
                </a:solidFill>
                <a:effectLst/>
                <a:latin typeface="Arial" charset="0"/>
                <a:ea typeface="+mn-ea"/>
                <a:cs typeface="+mn-cs"/>
              </a:rPr>
              <a:t>GEEN EENZIJDIGE AFWENTELING </a:t>
            </a:r>
          </a:p>
          <a:p>
            <a:r>
              <a:rPr lang="nl-NL" sz="1200" kern="1200" dirty="0" smtClean="0">
                <a:solidFill>
                  <a:schemeClr val="tx1"/>
                </a:solidFill>
                <a:effectLst/>
                <a:latin typeface="Arial" charset="0"/>
                <a:ea typeface="+mn-ea"/>
                <a:cs typeface="+mn-cs"/>
              </a:rPr>
              <a:t>GOED UITVOERBAAR</a:t>
            </a:r>
            <a:endParaRPr lang="nl-NL" dirty="0"/>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8</a:t>
            </a:fld>
            <a:endParaRPr lang="nl-NL"/>
          </a:p>
        </p:txBody>
      </p:sp>
    </p:spTree>
    <p:extLst>
      <p:ext uri="{BB962C8B-B14F-4D97-AF65-F5344CB8AC3E}">
        <p14:creationId xmlns:p14="http://schemas.microsoft.com/office/powerpoint/2010/main" val="30575911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Andere instrumenten?</a:t>
            </a:r>
          </a:p>
          <a:p>
            <a:r>
              <a:rPr lang="nl-NL" dirty="0" smtClean="0"/>
              <a:t>(Breed, makkelijk uitvoerbaar, zichtbaar)</a:t>
            </a:r>
          </a:p>
          <a:p>
            <a:r>
              <a:rPr lang="nl-NL" sz="1200" kern="1200" dirty="0" smtClean="0">
                <a:solidFill>
                  <a:schemeClr val="tx1"/>
                </a:solidFill>
                <a:effectLst/>
                <a:latin typeface="Arial" charset="0"/>
                <a:ea typeface="+mn-ea"/>
                <a:cs typeface="+mn-cs"/>
              </a:rPr>
              <a:t>2.Vervolgens de vraag: hoe? Wat is daarvoor nodig?</a:t>
            </a:r>
          </a:p>
          <a:p>
            <a:r>
              <a:rPr lang="nl-NL" sz="1200" kern="1200" dirty="0" smtClean="0">
                <a:solidFill>
                  <a:schemeClr val="tx1"/>
                </a:solidFill>
                <a:effectLst/>
                <a:latin typeface="Arial" charset="0"/>
                <a:ea typeface="+mn-ea"/>
                <a:cs typeface="+mn-cs"/>
              </a:rPr>
              <a:t>Dan krijg je vragen/stellingen over</a:t>
            </a:r>
          </a:p>
          <a:p>
            <a:r>
              <a:rPr lang="nl-NL" sz="1200" kern="1200" dirty="0" smtClean="0">
                <a:solidFill>
                  <a:schemeClr val="tx1"/>
                </a:solidFill>
                <a:effectLst/>
                <a:latin typeface="Arial" charset="0"/>
                <a:ea typeface="+mn-ea"/>
                <a:cs typeface="+mn-cs"/>
              </a:rPr>
              <a:t>- 2a. vereist dat "zichtbaarheid"? Het "de blauwe enveloppe duidelijk in beeld" mechanisme. </a:t>
            </a:r>
            <a:r>
              <a:rPr lang="nl-NL" sz="1200" kern="1200" dirty="0" err="1" smtClean="0">
                <a:solidFill>
                  <a:schemeClr val="tx1"/>
                </a:solidFill>
                <a:effectLst/>
                <a:latin typeface="Arial" charset="0"/>
                <a:ea typeface="+mn-ea"/>
                <a:cs typeface="+mn-cs"/>
              </a:rPr>
              <a:t>Taxation</a:t>
            </a:r>
            <a:r>
              <a:rPr lang="nl-NL" sz="1200" kern="1200" dirty="0" smtClean="0">
                <a:solidFill>
                  <a:schemeClr val="tx1"/>
                </a:solidFill>
                <a:effectLst/>
                <a:latin typeface="Arial" charset="0"/>
                <a:ea typeface="+mn-ea"/>
                <a:cs typeface="+mn-cs"/>
              </a:rPr>
              <a:t> in </a:t>
            </a:r>
            <a:r>
              <a:rPr lang="nl-NL" sz="1200" kern="1200" dirty="0" err="1" smtClean="0">
                <a:solidFill>
                  <a:schemeClr val="tx1"/>
                </a:solidFill>
                <a:effectLst/>
                <a:latin typeface="Arial" charset="0"/>
                <a:ea typeface="+mn-ea"/>
                <a:cs typeface="+mn-cs"/>
              </a:rPr>
              <a:t>your</a:t>
            </a:r>
            <a:r>
              <a:rPr lang="nl-NL" sz="1200" kern="1200" dirty="0" smtClean="0">
                <a:solidFill>
                  <a:schemeClr val="tx1"/>
                </a:solidFill>
                <a:effectLst/>
                <a:latin typeface="Arial" charset="0"/>
                <a:ea typeface="+mn-ea"/>
                <a:cs typeface="+mn-cs"/>
              </a:rPr>
              <a:t> face.</a:t>
            </a:r>
          </a:p>
          <a:p>
            <a:r>
              <a:rPr lang="nl-NL" sz="1200" kern="1200" dirty="0" smtClean="0">
                <a:solidFill>
                  <a:schemeClr val="tx1"/>
                </a:solidFill>
                <a:effectLst/>
                <a:latin typeface="Arial" charset="0"/>
                <a:ea typeface="+mn-ea"/>
                <a:cs typeface="+mn-cs"/>
              </a:rPr>
              <a:t>- 2b. vereist dat "transparantie"? Burgers meer inzicht geven in de bestedingen</a:t>
            </a:r>
          </a:p>
          <a:p>
            <a:r>
              <a:rPr lang="nl-NL" sz="1200" kern="1200" dirty="0" smtClean="0">
                <a:solidFill>
                  <a:schemeClr val="tx1"/>
                </a:solidFill>
                <a:effectLst/>
                <a:latin typeface="Arial" charset="0"/>
                <a:ea typeface="+mn-ea"/>
                <a:cs typeface="+mn-cs"/>
              </a:rPr>
              <a:t>- 2c. Vereist dat "inspraak"? Meer zeggenschap over hoe lusten en lasten worden verdeeld</a:t>
            </a:r>
          </a:p>
          <a:p>
            <a:r>
              <a:rPr lang="nl-NL" sz="1200" kern="1200" dirty="0" smtClean="0">
                <a:solidFill>
                  <a:schemeClr val="tx1"/>
                </a:solidFill>
                <a:effectLst/>
                <a:latin typeface="Arial" charset="0"/>
                <a:ea typeface="+mn-ea"/>
                <a:cs typeface="+mn-cs"/>
              </a:rPr>
              <a:t>- 2d. Vereist dat "verevening"? Zijn lokale verschillen die hierdoor kunnen ontstaan</a:t>
            </a:r>
            <a:r>
              <a:rPr lang="nl-NL" sz="1200" kern="1200" baseline="0" dirty="0" smtClean="0">
                <a:solidFill>
                  <a:schemeClr val="tx1"/>
                </a:solidFill>
                <a:effectLst/>
                <a:latin typeface="Arial" charset="0"/>
                <a:ea typeface="+mn-ea"/>
                <a:cs typeface="+mn-cs"/>
              </a:rPr>
              <a:t> aanvaardbaar</a:t>
            </a:r>
            <a:endParaRPr lang="nl-NL" sz="1200" kern="1200" dirty="0" smtClean="0">
              <a:solidFill>
                <a:schemeClr val="tx1"/>
              </a:solidFill>
              <a:effectLst/>
              <a:latin typeface="Arial" charset="0"/>
              <a:ea typeface="+mn-ea"/>
              <a:cs typeface="+mn-cs"/>
            </a:endParaRPr>
          </a:p>
        </p:txBody>
      </p:sp>
      <p:sp>
        <p:nvSpPr>
          <p:cNvPr id="4" name="Tijdelijke aanduiding voor dianummer 3"/>
          <p:cNvSpPr>
            <a:spLocks noGrp="1"/>
          </p:cNvSpPr>
          <p:nvPr>
            <p:ph type="sldNum" sz="quarter" idx="10"/>
          </p:nvPr>
        </p:nvSpPr>
        <p:spPr/>
        <p:txBody>
          <a:bodyPr/>
          <a:lstStyle/>
          <a:p>
            <a:pPr>
              <a:defRPr/>
            </a:pPr>
            <a:fld id="{B2B6EED4-FCB8-4EF3-A5ED-287BAE946CA5}" type="slidenum">
              <a:rPr lang="nl-NL" smtClean="0"/>
              <a:pPr>
                <a:defRPr/>
              </a:pPr>
              <a:t>9</a:t>
            </a:fld>
            <a:endParaRPr lang="nl-NL"/>
          </a:p>
        </p:txBody>
      </p:sp>
    </p:spTree>
    <p:extLst>
      <p:ext uri="{BB962C8B-B14F-4D97-AF65-F5344CB8AC3E}">
        <p14:creationId xmlns:p14="http://schemas.microsoft.com/office/powerpoint/2010/main" val="91888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9" name="Rectangle 3"/>
          <p:cNvSpPr>
            <a:spLocks noGrp="1" noChangeArrowheads="1"/>
          </p:cNvSpPr>
          <p:nvPr>
            <p:ph type="ctrTitle"/>
          </p:nvPr>
        </p:nvSpPr>
        <p:spPr>
          <a:xfrm>
            <a:off x="1371600" y="2130425"/>
            <a:ext cx="6629400" cy="1470025"/>
          </a:xfrm>
        </p:spPr>
        <p:txBody>
          <a:bodyPr/>
          <a:lstStyle>
            <a:lvl1pPr>
              <a:defRPr sz="3600">
                <a:solidFill>
                  <a:schemeClr val="bg1"/>
                </a:solidFill>
              </a:defRPr>
            </a:lvl1pPr>
          </a:lstStyle>
          <a:p>
            <a:r>
              <a:rPr lang="nl-NL" smtClean="0"/>
              <a:t>Klik om de stijl te bewerken</a:t>
            </a:r>
            <a:endParaRPr lang="nl-NL"/>
          </a:p>
        </p:txBody>
      </p:sp>
      <p:sp>
        <p:nvSpPr>
          <p:cNvPr id="9220" name="Rectangle 4"/>
          <p:cNvSpPr>
            <a:spLocks noGrp="1" noChangeArrowheads="1"/>
          </p:cNvSpPr>
          <p:nvPr>
            <p:ph type="subTitle" idx="1"/>
          </p:nvPr>
        </p:nvSpPr>
        <p:spPr>
          <a:xfrm>
            <a:off x="1371600" y="3886200"/>
            <a:ext cx="6629400" cy="1752600"/>
          </a:xfrm>
        </p:spPr>
        <p:txBody>
          <a:bodyPr/>
          <a:lstStyle>
            <a:lvl1pPr marL="0" indent="0">
              <a:defRPr sz="1800">
                <a:solidFill>
                  <a:schemeClr val="bg1"/>
                </a:solidFill>
              </a:defRPr>
            </a:lvl1pPr>
          </a:lstStyle>
          <a:p>
            <a:r>
              <a:rPr lang="nl-NL" smtClean="0"/>
              <a:t>Klik om de ondertitelstijl van het model te bewerken</a:t>
            </a:r>
            <a:endParaRPr lang="nl-NL"/>
          </a:p>
        </p:txBody>
      </p:sp>
    </p:spTree>
    <p:extLst>
      <p:ext uri="{BB962C8B-B14F-4D97-AF65-F5344CB8AC3E}">
        <p14:creationId xmlns:p14="http://schemas.microsoft.com/office/powerpoint/2010/main" val="1026302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248697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58000" y="1219200"/>
            <a:ext cx="1828800" cy="5440363"/>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1371600" y="1219200"/>
            <a:ext cx="5334000" cy="54403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17190465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1371600" y="1219200"/>
            <a:ext cx="7315200" cy="1143000"/>
          </a:xfrm>
        </p:spPr>
        <p:txBody>
          <a:bodyPr/>
          <a:lstStyle/>
          <a:p>
            <a:r>
              <a:rPr lang="nl-NL" smtClean="0"/>
              <a:t>Klik om de stijl te bewerken</a:t>
            </a:r>
            <a:endParaRPr lang="nl-NL"/>
          </a:p>
        </p:txBody>
      </p:sp>
      <p:sp>
        <p:nvSpPr>
          <p:cNvPr id="3" name="Tijdelijke aanduiding voor tabel 2"/>
          <p:cNvSpPr>
            <a:spLocks noGrp="1"/>
          </p:cNvSpPr>
          <p:nvPr>
            <p:ph type="tbl" idx="1"/>
          </p:nvPr>
        </p:nvSpPr>
        <p:spPr>
          <a:xfrm>
            <a:off x="1371600" y="2514600"/>
            <a:ext cx="7315200" cy="4144963"/>
          </a:xfrm>
        </p:spPr>
        <p:txBody>
          <a:bodyPr/>
          <a:lstStyle/>
          <a:p>
            <a:endParaRPr lang="nl-NL"/>
          </a:p>
        </p:txBody>
      </p:sp>
      <p:sp>
        <p:nvSpPr>
          <p:cNvPr id="4" name="Tijdelijke aanduiding voor voettekst 3"/>
          <p:cNvSpPr>
            <a:spLocks noGrp="1"/>
          </p:cNvSpPr>
          <p:nvPr>
            <p:ph type="ftr" sz="quarter" idx="10"/>
          </p:nvPr>
        </p:nvSpPr>
        <p:spPr>
          <a:xfrm>
            <a:off x="2514600" y="914400"/>
            <a:ext cx="6096000" cy="304800"/>
          </a:xfrm>
        </p:spPr>
        <p:txBody>
          <a:bodyPr/>
          <a:lstStyle>
            <a:lvl1pPr>
              <a:defRPr/>
            </a:lvl1pPr>
          </a:lstStyle>
          <a:p>
            <a:endParaRPr lang="nl-NL"/>
          </a:p>
        </p:txBody>
      </p:sp>
    </p:spTree>
    <p:extLst>
      <p:ext uri="{BB962C8B-B14F-4D97-AF65-F5344CB8AC3E}">
        <p14:creationId xmlns:p14="http://schemas.microsoft.com/office/powerpoint/2010/main" val="151518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62513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374644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1371600" y="2514600"/>
            <a:ext cx="35814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5105400" y="2514600"/>
            <a:ext cx="35814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4050853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1371148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2981432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372954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3870702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11"/>
          <p:cNvSpPr>
            <a:spLocks noGrp="1" noChangeArrowheads="1"/>
          </p:cNvSpPr>
          <p:nvPr>
            <p:ph type="ftr" sz="quarter" idx="10"/>
          </p:nvPr>
        </p:nvSpPr>
        <p:spPr>
          <a:ln/>
        </p:spPr>
        <p:txBody>
          <a:bodyPr/>
          <a:lstStyle>
            <a:lvl1pPr>
              <a:defRPr/>
            </a:lvl1pPr>
          </a:lstStyle>
          <a:p>
            <a:pPr>
              <a:defRPr/>
            </a:pPr>
            <a:endParaRPr lang="nl-NL"/>
          </a:p>
        </p:txBody>
      </p:sp>
    </p:spTree>
    <p:extLst>
      <p:ext uri="{BB962C8B-B14F-4D97-AF65-F5344CB8AC3E}">
        <p14:creationId xmlns:p14="http://schemas.microsoft.com/office/powerpoint/2010/main" val="2890294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1219200"/>
            <a:ext cx="7315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hier</a:t>
            </a:r>
          </a:p>
        </p:txBody>
      </p:sp>
      <p:sp>
        <p:nvSpPr>
          <p:cNvPr id="1027" name="Rectangle 3"/>
          <p:cNvSpPr>
            <a:spLocks noGrp="1" noChangeArrowheads="1"/>
          </p:cNvSpPr>
          <p:nvPr>
            <p:ph type="body" idx="1"/>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Tweede niveau</a:t>
            </a:r>
          </a:p>
          <a:p>
            <a:pPr lvl="2"/>
            <a:r>
              <a:rPr lang="nl-NL" altLang="nl-NL" smtClean="0"/>
              <a:t>Derde niveau</a:t>
            </a:r>
          </a:p>
          <a:p>
            <a:pPr lvl="3"/>
            <a:r>
              <a:rPr lang="nl-NL" altLang="nl-NL" smtClean="0"/>
              <a:t>Vierde niveau</a:t>
            </a:r>
          </a:p>
          <a:p>
            <a:pPr lvl="4"/>
            <a:r>
              <a:rPr lang="nl-NL" altLang="nl-NL" smtClean="0"/>
              <a:t>Vijfde niveau</a:t>
            </a:r>
          </a:p>
        </p:txBody>
      </p:sp>
      <p:sp>
        <p:nvSpPr>
          <p:cNvPr id="7179" name="Rectangle 11"/>
          <p:cNvSpPr>
            <a:spLocks noGrp="1" noChangeArrowheads="1"/>
          </p:cNvSpPr>
          <p:nvPr>
            <p:ph type="ftr" sz="quarter" idx="3"/>
          </p:nvPr>
        </p:nvSpPr>
        <p:spPr bwMode="auto">
          <a:xfrm>
            <a:off x="2514600" y="914400"/>
            <a:ext cx="6096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009EE0"/>
                </a:solidFill>
              </a:defRPr>
            </a:lvl1pPr>
          </a:lstStyle>
          <a:p>
            <a:pPr>
              <a:defRPr/>
            </a:pPr>
            <a:endParaRPr lang="nl-NL"/>
          </a:p>
        </p:txBody>
      </p:sp>
      <p:sp>
        <p:nvSpPr>
          <p:cNvPr id="7180" name="Text Box 12"/>
          <p:cNvSpPr txBox="1">
            <a:spLocks noChangeArrowheads="1"/>
          </p:cNvSpPr>
          <p:nvPr/>
        </p:nvSpPr>
        <p:spPr bwMode="auto">
          <a:xfrm>
            <a:off x="2514600" y="639763"/>
            <a:ext cx="3105150" cy="274637"/>
          </a:xfrm>
          <a:prstGeom prst="rect">
            <a:avLst/>
          </a:prstGeom>
          <a:noFill/>
          <a:ln w="9525">
            <a:noFill/>
            <a:miter lim="800000"/>
            <a:headEnd/>
            <a:tailEnd/>
          </a:ln>
          <a:effectLst/>
        </p:spPr>
        <p:txBody>
          <a:bodyPr wrap="none">
            <a:spAutoFit/>
          </a:bodyPr>
          <a:lstStyle/>
          <a:p>
            <a:pPr>
              <a:defRPr/>
            </a:pPr>
            <a:r>
              <a:rPr lang="nl-NL" sz="1200" b="1">
                <a:solidFill>
                  <a:srgbClr val="BFCDD9"/>
                </a:solidFill>
              </a:rPr>
              <a:t>Vereniging van Nederlandse Gemeenten</a:t>
            </a:r>
          </a:p>
        </p:txBody>
      </p:sp>
      <p:pic>
        <p:nvPicPr>
          <p:cNvPr id="1030" name="Afbeelding 6" descr="vng logo.jp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1258888" y="549275"/>
            <a:ext cx="1331912" cy="76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1"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2" r:id="rId12"/>
  </p:sldLayoutIdLst>
  <p:txStyles>
    <p:titleStyle>
      <a:lvl1pPr algn="l" rtl="0" eaLnBrk="1" fontAlgn="base" hangingPunct="1">
        <a:spcBef>
          <a:spcPct val="0"/>
        </a:spcBef>
        <a:spcAft>
          <a:spcPct val="0"/>
        </a:spcAft>
        <a:defRPr sz="3200" b="1">
          <a:solidFill>
            <a:srgbClr val="009EE0"/>
          </a:solidFill>
          <a:latin typeface="+mj-lt"/>
          <a:ea typeface="+mj-ea"/>
          <a:cs typeface="+mj-cs"/>
        </a:defRPr>
      </a:lvl1pPr>
      <a:lvl2pPr algn="l" rtl="0" eaLnBrk="1" fontAlgn="base" hangingPunct="1">
        <a:spcBef>
          <a:spcPct val="0"/>
        </a:spcBef>
        <a:spcAft>
          <a:spcPct val="0"/>
        </a:spcAft>
        <a:defRPr sz="3200" b="1">
          <a:solidFill>
            <a:srgbClr val="009EE0"/>
          </a:solidFill>
          <a:latin typeface="Arial" charset="0"/>
        </a:defRPr>
      </a:lvl2pPr>
      <a:lvl3pPr algn="l" rtl="0" eaLnBrk="1" fontAlgn="base" hangingPunct="1">
        <a:spcBef>
          <a:spcPct val="0"/>
        </a:spcBef>
        <a:spcAft>
          <a:spcPct val="0"/>
        </a:spcAft>
        <a:defRPr sz="3200" b="1">
          <a:solidFill>
            <a:srgbClr val="009EE0"/>
          </a:solidFill>
          <a:latin typeface="Arial" charset="0"/>
        </a:defRPr>
      </a:lvl3pPr>
      <a:lvl4pPr algn="l" rtl="0" eaLnBrk="1" fontAlgn="base" hangingPunct="1">
        <a:spcBef>
          <a:spcPct val="0"/>
        </a:spcBef>
        <a:spcAft>
          <a:spcPct val="0"/>
        </a:spcAft>
        <a:defRPr sz="3200" b="1">
          <a:solidFill>
            <a:srgbClr val="009EE0"/>
          </a:solidFill>
          <a:latin typeface="Arial" charset="0"/>
        </a:defRPr>
      </a:lvl4pPr>
      <a:lvl5pPr algn="l" rtl="0" eaLnBrk="1" fontAlgn="base" hangingPunct="1">
        <a:spcBef>
          <a:spcPct val="0"/>
        </a:spcBef>
        <a:spcAft>
          <a:spcPct val="0"/>
        </a:spcAft>
        <a:defRPr sz="3200" b="1">
          <a:solidFill>
            <a:srgbClr val="009EE0"/>
          </a:solidFill>
          <a:latin typeface="Arial" charset="0"/>
        </a:defRPr>
      </a:lvl5pPr>
      <a:lvl6pPr marL="457200" algn="l" rtl="0" eaLnBrk="1" fontAlgn="base" hangingPunct="1">
        <a:spcBef>
          <a:spcPct val="0"/>
        </a:spcBef>
        <a:spcAft>
          <a:spcPct val="0"/>
        </a:spcAft>
        <a:defRPr sz="3200" b="1">
          <a:solidFill>
            <a:srgbClr val="009EE0"/>
          </a:solidFill>
          <a:latin typeface="Arial" charset="0"/>
        </a:defRPr>
      </a:lvl6pPr>
      <a:lvl7pPr marL="914400" algn="l" rtl="0" eaLnBrk="1" fontAlgn="base" hangingPunct="1">
        <a:spcBef>
          <a:spcPct val="0"/>
        </a:spcBef>
        <a:spcAft>
          <a:spcPct val="0"/>
        </a:spcAft>
        <a:defRPr sz="3200" b="1">
          <a:solidFill>
            <a:srgbClr val="009EE0"/>
          </a:solidFill>
          <a:latin typeface="Arial" charset="0"/>
        </a:defRPr>
      </a:lvl7pPr>
      <a:lvl8pPr marL="1371600" algn="l" rtl="0" eaLnBrk="1" fontAlgn="base" hangingPunct="1">
        <a:spcBef>
          <a:spcPct val="0"/>
        </a:spcBef>
        <a:spcAft>
          <a:spcPct val="0"/>
        </a:spcAft>
        <a:defRPr sz="3200" b="1">
          <a:solidFill>
            <a:srgbClr val="009EE0"/>
          </a:solidFill>
          <a:latin typeface="Arial" charset="0"/>
        </a:defRPr>
      </a:lvl8pPr>
      <a:lvl9pPr marL="1828800" algn="l" rtl="0" eaLnBrk="1" fontAlgn="base" hangingPunct="1">
        <a:spcBef>
          <a:spcPct val="0"/>
        </a:spcBef>
        <a:spcAft>
          <a:spcPct val="0"/>
        </a:spcAft>
        <a:defRPr sz="3200" b="1">
          <a:solidFill>
            <a:srgbClr val="009EE0"/>
          </a:solidFill>
          <a:latin typeface="Arial" charset="0"/>
        </a:defRPr>
      </a:lvl9pPr>
    </p:titleStyle>
    <p:body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nl-NL" dirty="0" smtClean="0"/>
              <a:t>VERRUIMING GEMEENTELIJK</a:t>
            </a:r>
            <a:br>
              <a:rPr lang="nl-NL" dirty="0" smtClean="0"/>
            </a:br>
            <a:r>
              <a:rPr lang="nl-NL" dirty="0" smtClean="0"/>
              <a:t>BELASTINGGEBIED ?!</a:t>
            </a:r>
            <a:endParaRPr lang="nl-NL" altLang="nl-NL" dirty="0" smtClean="0"/>
          </a:p>
        </p:txBody>
      </p:sp>
      <p:sp>
        <p:nvSpPr>
          <p:cNvPr id="3075" name="Rectangle 3"/>
          <p:cNvSpPr>
            <a:spLocks noGrp="1" noChangeArrowheads="1"/>
          </p:cNvSpPr>
          <p:nvPr>
            <p:ph type="subTitle" idx="1"/>
          </p:nvPr>
        </p:nvSpPr>
        <p:spPr/>
        <p:txBody>
          <a:bodyPr/>
          <a:lstStyle/>
          <a:p>
            <a:pPr eaLnBrk="1" hangingPunct="1"/>
            <a:endParaRPr lang="nl-NL" altLang="nl-NL" dirty="0" smtClean="0"/>
          </a:p>
          <a:p>
            <a:r>
              <a:rPr lang="nl-NL" dirty="0" smtClean="0"/>
              <a:t>Pijler </a:t>
            </a:r>
            <a:r>
              <a:rPr lang="nl-NL" dirty="0"/>
              <a:t>Financiën </a:t>
            </a:r>
            <a:r>
              <a:rPr lang="nl-NL" dirty="0" smtClean="0"/>
              <a:t>PMG, 12 april 2017</a:t>
            </a:r>
          </a:p>
          <a:p>
            <a:r>
              <a:rPr lang="nl-NL" altLang="nl-NL" dirty="0" smtClean="0"/>
              <a:t>Robbert Verkuijlen, coördinator Gemeentefinanciën </a:t>
            </a:r>
            <a:r>
              <a:rPr lang="nl-NL" altLang="nl-NL" smtClean="0"/>
              <a:t>en Belastingen </a:t>
            </a:r>
            <a:r>
              <a:rPr lang="nl-NL" altLang="nl-NL" dirty="0" smtClean="0"/>
              <a:t>VNG</a:t>
            </a:r>
            <a:endParaRPr lang="nl-NL" altLang="nl-NL" dirty="0"/>
          </a:p>
          <a:p>
            <a:pPr eaLnBrk="1" hangingPunct="1"/>
            <a:endParaRPr lang="nl-NL" altLang="nl-NL"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371600" y="1219200"/>
            <a:ext cx="7315200" cy="1143000"/>
          </a:xfrm>
        </p:spPr>
        <p:txBody>
          <a:bodyPr/>
          <a:lstStyle/>
          <a:p>
            <a:r>
              <a:rPr lang="nl-NL" dirty="0" smtClean="0"/>
              <a:t>Waar hebben we het over 2</a:t>
            </a:r>
            <a:endParaRPr lang="nl-NL" dirty="0"/>
          </a:p>
        </p:txBody>
      </p:sp>
      <p:sp>
        <p:nvSpPr>
          <p:cNvPr id="6" name="Tijdelijke aanduiding voor inhoud 2"/>
          <p:cNvSpPr txBox="1">
            <a:spLocks/>
          </p:cNvSpPr>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a:lstStyle>
          <a:p>
            <a:pPr>
              <a:buFontTx/>
              <a:buChar char="-"/>
            </a:pPr>
            <a:r>
              <a:rPr lang="nl-NL" dirty="0"/>
              <a:t>V</a:t>
            </a:r>
            <a:r>
              <a:rPr lang="nl-NL" dirty="0" smtClean="0"/>
              <a:t>ereenvoudiging door afschaffen kleinere heffingen: reclamebelasting, hondenbelasting, forensenbelasting (apart punt: precario leidingen)</a:t>
            </a:r>
          </a:p>
          <a:p>
            <a:pPr>
              <a:buFontTx/>
              <a:buChar char="-"/>
            </a:pPr>
            <a:r>
              <a:rPr lang="nl-NL" dirty="0"/>
              <a:t>K</a:t>
            </a:r>
            <a:r>
              <a:rPr lang="nl-NL" dirty="0" smtClean="0"/>
              <a:t>abinet: koppeling tarieven verschillende heffingen</a:t>
            </a:r>
          </a:p>
          <a:p>
            <a:pPr>
              <a:buFontTx/>
              <a:buChar char="-"/>
            </a:pPr>
            <a:r>
              <a:rPr lang="nl-NL" dirty="0" smtClean="0"/>
              <a:t>Bekostiging handhaving</a:t>
            </a:r>
          </a:p>
          <a:p>
            <a:pPr marL="0" indent="0"/>
            <a:endParaRPr lang="nl-NL" dirty="0" smtClean="0"/>
          </a:p>
          <a:p>
            <a:pPr marL="0" indent="0"/>
            <a:endParaRPr lang="nl-NL" dirty="0"/>
          </a:p>
          <a:p>
            <a:r>
              <a:rPr lang="nl-NL" dirty="0" smtClean="0"/>
              <a:t/>
            </a:r>
            <a:br>
              <a:rPr lang="nl-NL" dirty="0" smtClean="0"/>
            </a:br>
            <a:endParaRPr lang="nl-NL" dirty="0" smtClean="0"/>
          </a:p>
          <a:p>
            <a:endParaRPr lang="nl-NL" dirty="0" smtClean="0"/>
          </a:p>
          <a:p>
            <a:endParaRPr lang="nl-NL" dirty="0" smtClean="0"/>
          </a:p>
          <a:p>
            <a:endParaRPr lang="nl-NL" kern="0" dirty="0"/>
          </a:p>
        </p:txBody>
      </p:sp>
    </p:spTree>
    <p:extLst>
      <p:ext uri="{BB962C8B-B14F-4D97-AF65-F5344CB8AC3E}">
        <p14:creationId xmlns:p14="http://schemas.microsoft.com/office/powerpoint/2010/main" val="763927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371600" y="1219200"/>
            <a:ext cx="7315200" cy="1143000"/>
          </a:xfrm>
        </p:spPr>
        <p:txBody>
          <a:bodyPr/>
          <a:lstStyle/>
          <a:p>
            <a:r>
              <a:rPr lang="nl-NL" dirty="0" smtClean="0"/>
              <a:t>Kunnen we hier mee uit de voeten?</a:t>
            </a:r>
            <a:endParaRPr lang="nl-NL" dirty="0"/>
          </a:p>
        </p:txBody>
      </p:sp>
      <p:sp>
        <p:nvSpPr>
          <p:cNvPr id="6" name="Tijdelijke aanduiding voor inhoud 2"/>
          <p:cNvSpPr txBox="1">
            <a:spLocks/>
          </p:cNvSpPr>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a:lstStyle>
          <a:p>
            <a:pPr>
              <a:buFontTx/>
              <a:buChar char="-"/>
            </a:pPr>
            <a:r>
              <a:rPr lang="nl-NL" dirty="0" smtClean="0"/>
              <a:t>burger;</a:t>
            </a:r>
          </a:p>
          <a:p>
            <a:pPr>
              <a:buFontTx/>
              <a:buChar char="-"/>
            </a:pPr>
            <a:r>
              <a:rPr lang="nl-NL" dirty="0"/>
              <a:t>g</a:t>
            </a:r>
            <a:r>
              <a:rPr lang="nl-NL" dirty="0" smtClean="0"/>
              <a:t>emeenten;</a:t>
            </a:r>
          </a:p>
          <a:p>
            <a:pPr>
              <a:buFontTx/>
              <a:buChar char="-"/>
            </a:pPr>
            <a:r>
              <a:rPr lang="nl-NL" dirty="0" smtClean="0"/>
              <a:t>vrijheid</a:t>
            </a:r>
          </a:p>
          <a:p>
            <a:pPr marL="0" indent="0"/>
            <a:endParaRPr lang="nl-NL" dirty="0"/>
          </a:p>
          <a:p>
            <a:r>
              <a:rPr lang="nl-NL" dirty="0" smtClean="0"/>
              <a:t/>
            </a:r>
            <a:br>
              <a:rPr lang="nl-NL" dirty="0" smtClean="0"/>
            </a:br>
            <a:endParaRPr lang="nl-NL" dirty="0" smtClean="0"/>
          </a:p>
          <a:p>
            <a:endParaRPr lang="nl-NL" dirty="0" smtClean="0"/>
          </a:p>
          <a:p>
            <a:endParaRPr lang="nl-NL" dirty="0" smtClean="0"/>
          </a:p>
          <a:p>
            <a:endParaRPr lang="nl-NL" kern="0" dirty="0"/>
          </a:p>
        </p:txBody>
      </p:sp>
    </p:spTree>
    <p:extLst>
      <p:ext uri="{BB962C8B-B14F-4D97-AF65-F5344CB8AC3E}">
        <p14:creationId xmlns:p14="http://schemas.microsoft.com/office/powerpoint/2010/main" val="1009613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1 burger</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a:buFontTx/>
              <a:buChar char="-"/>
            </a:pPr>
            <a:r>
              <a:rPr lang="nl-NL" dirty="0" smtClean="0"/>
              <a:t>Impact voor individuele burgers</a:t>
            </a:r>
          </a:p>
          <a:p>
            <a:pPr marL="0" indent="0"/>
            <a:r>
              <a:rPr lang="nl-NL" dirty="0" smtClean="0"/>
              <a:t>CPB: </a:t>
            </a:r>
          </a:p>
          <a:p>
            <a:pPr>
              <a:buFontTx/>
              <a:buChar char="-"/>
            </a:pPr>
            <a:r>
              <a:rPr lang="nl-NL" dirty="0" smtClean="0"/>
              <a:t>ingezetenenheffing koopkrachtneutraal (verhoging algemene heffingskorting)&lt;0,1%</a:t>
            </a:r>
          </a:p>
          <a:p>
            <a:pPr>
              <a:buFontTx/>
              <a:buChar char="-"/>
            </a:pPr>
            <a:r>
              <a:rPr lang="nl-NL" dirty="0" smtClean="0"/>
              <a:t>OZB: kleine effecten (verlaging eerste 2 schijven inkomstenbelasting)&lt;0,3%</a:t>
            </a:r>
          </a:p>
          <a:p>
            <a:pPr>
              <a:buFontTx/>
              <a:buChar char="-"/>
            </a:pPr>
            <a:r>
              <a:rPr lang="nl-NL" dirty="0" smtClean="0"/>
              <a:t>Van onzichtbaar naar zichtbaar </a:t>
            </a:r>
            <a:endParaRPr lang="nl-NL" dirty="0"/>
          </a:p>
        </p:txBody>
      </p:sp>
    </p:spTree>
    <p:extLst>
      <p:ext uri="{BB962C8B-B14F-4D97-AF65-F5344CB8AC3E}">
        <p14:creationId xmlns:p14="http://schemas.microsoft.com/office/powerpoint/2010/main" val="15897384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1</a:t>
            </a:r>
            <a:endParaRPr lang="nl-NL" dirty="0"/>
          </a:p>
        </p:txBody>
      </p:sp>
      <p:sp>
        <p:nvSpPr>
          <p:cNvPr id="5" name="Tijdelijke aanduiding voor inhoud 2"/>
          <p:cNvSpPr>
            <a:spLocks noGrp="1"/>
          </p:cNvSpPr>
          <p:nvPr>
            <p:ph idx="1"/>
          </p:nvPr>
        </p:nvSpPr>
        <p:spPr>
          <a:xfrm>
            <a:off x="1371600" y="2514600"/>
            <a:ext cx="7315200" cy="4144963"/>
          </a:xfrm>
        </p:spPr>
        <p:txBody>
          <a:bodyPr/>
          <a:lstStyle/>
          <a:p>
            <a:r>
              <a:rPr lang="nl-NL" dirty="0"/>
              <a:t>Aantal huishoudens 		7,7 miljoen</a:t>
            </a:r>
          </a:p>
          <a:p>
            <a:r>
              <a:rPr lang="nl-NL" dirty="0"/>
              <a:t>Aantal 18+ 			</a:t>
            </a:r>
            <a:r>
              <a:rPr lang="nl-NL" dirty="0" smtClean="0"/>
              <a:t>	13 </a:t>
            </a:r>
            <a:r>
              <a:rPr lang="nl-NL" dirty="0"/>
              <a:t>miljoen</a:t>
            </a:r>
          </a:p>
          <a:p>
            <a:r>
              <a:rPr lang="nl-NL" dirty="0"/>
              <a:t>Woningwaarde			1.569.786 </a:t>
            </a:r>
            <a:r>
              <a:rPr lang="nl-NL" dirty="0" err="1"/>
              <a:t>mln</a:t>
            </a:r>
            <a:endParaRPr lang="nl-NL" dirty="0"/>
          </a:p>
          <a:p>
            <a:r>
              <a:rPr lang="nl-NL" dirty="0"/>
              <a:t> </a:t>
            </a:r>
          </a:p>
          <a:p>
            <a:r>
              <a:rPr lang="nl-NL" dirty="0" smtClean="0"/>
              <a:t>ingezetenenbelasting </a:t>
            </a:r>
            <a:r>
              <a:rPr lang="nl-NL" dirty="0"/>
              <a:t>€ </a:t>
            </a:r>
            <a:r>
              <a:rPr lang="nl-NL" dirty="0" smtClean="0"/>
              <a:t>2 </a:t>
            </a:r>
            <a:r>
              <a:rPr lang="nl-NL" dirty="0"/>
              <a:t>miljard </a:t>
            </a:r>
            <a:r>
              <a:rPr lang="nl-NL" dirty="0" smtClean="0"/>
              <a:t> = € 260 </a:t>
            </a:r>
            <a:r>
              <a:rPr lang="nl-NL" dirty="0"/>
              <a:t>per huishouden of € </a:t>
            </a:r>
            <a:r>
              <a:rPr lang="nl-NL" dirty="0" smtClean="0"/>
              <a:t>154 </a:t>
            </a:r>
            <a:r>
              <a:rPr lang="nl-NL" dirty="0"/>
              <a:t>per inwoner 18+  </a:t>
            </a:r>
          </a:p>
          <a:p>
            <a:r>
              <a:rPr lang="nl-NL" dirty="0" smtClean="0"/>
              <a:t>ozb </a:t>
            </a:r>
            <a:r>
              <a:rPr lang="nl-NL" dirty="0"/>
              <a:t>€ </a:t>
            </a:r>
            <a:r>
              <a:rPr lang="nl-NL" dirty="0" smtClean="0"/>
              <a:t>2 </a:t>
            </a:r>
            <a:r>
              <a:rPr lang="nl-NL" dirty="0"/>
              <a:t>miljard </a:t>
            </a:r>
            <a:r>
              <a:rPr lang="nl-NL" dirty="0" smtClean="0"/>
              <a:t>= 0,063</a:t>
            </a:r>
            <a:r>
              <a:rPr lang="nl-NL" dirty="0"/>
              <a:t>% </a:t>
            </a:r>
            <a:r>
              <a:rPr lang="nl-NL" dirty="0" smtClean="0"/>
              <a:t>* (gemiddelde </a:t>
            </a:r>
            <a:r>
              <a:rPr lang="nl-NL" dirty="0" err="1" smtClean="0"/>
              <a:t>woz-waarde</a:t>
            </a:r>
            <a:r>
              <a:rPr lang="nl-NL" dirty="0"/>
              <a:t> </a:t>
            </a:r>
            <a:r>
              <a:rPr lang="nl-NL" dirty="0" smtClean="0"/>
              <a:t>van) €219.000 = </a:t>
            </a:r>
            <a:r>
              <a:rPr lang="nl-NL" dirty="0"/>
              <a:t>€ </a:t>
            </a:r>
            <a:r>
              <a:rPr lang="nl-NL" dirty="0" smtClean="0"/>
              <a:t>276 per woning</a:t>
            </a:r>
            <a:endParaRPr lang="nl-NL" dirty="0"/>
          </a:p>
        </p:txBody>
      </p:sp>
    </p:spTree>
    <p:extLst>
      <p:ext uri="{BB962C8B-B14F-4D97-AF65-F5344CB8AC3E}">
        <p14:creationId xmlns:p14="http://schemas.microsoft.com/office/powerpoint/2010/main" val="346645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2 </a:t>
            </a:r>
            <a:r>
              <a:rPr lang="nl-NL" dirty="0" err="1">
                <a:solidFill>
                  <a:schemeClr val="tx1">
                    <a:lumMod val="65000"/>
                    <a:lumOff val="35000"/>
                  </a:schemeClr>
                </a:solidFill>
              </a:rPr>
              <a:t>Uitname</a:t>
            </a:r>
            <a:r>
              <a:rPr lang="nl-NL" dirty="0">
                <a:solidFill>
                  <a:schemeClr val="tx1">
                    <a:lumMod val="65000"/>
                    <a:lumOff val="35000"/>
                  </a:schemeClr>
                </a:solidFill>
              </a:rPr>
              <a:t> uit Gemeentefonds</a:t>
            </a:r>
            <a:br>
              <a:rPr lang="nl-NL" dirty="0">
                <a:solidFill>
                  <a:schemeClr val="tx1">
                    <a:lumMod val="65000"/>
                    <a:lumOff val="35000"/>
                  </a:schemeClr>
                </a:solidFill>
              </a:rPr>
            </a:br>
            <a:endParaRPr lang="nl-NL" dirty="0"/>
          </a:p>
        </p:txBody>
      </p:sp>
      <p:sp>
        <p:nvSpPr>
          <p:cNvPr id="5" name="Tijdelijke aanduiding voor inhoud 2"/>
          <p:cNvSpPr>
            <a:spLocks noGrp="1"/>
          </p:cNvSpPr>
          <p:nvPr>
            <p:ph idx="1"/>
          </p:nvPr>
        </p:nvSpPr>
        <p:spPr>
          <a:xfrm>
            <a:off x="1371600" y="2514600"/>
            <a:ext cx="7315200" cy="4144963"/>
          </a:xfrm>
        </p:spPr>
        <p:txBody>
          <a:bodyPr/>
          <a:lstStyle/>
          <a:p>
            <a:r>
              <a:rPr lang="nl-NL" dirty="0">
                <a:solidFill>
                  <a:schemeClr val="tx1">
                    <a:lumMod val="65000"/>
                    <a:lumOff val="35000"/>
                  </a:schemeClr>
                </a:solidFill>
              </a:rPr>
              <a:t>Nu: algemene uitkering = ca. 16 miljard</a:t>
            </a:r>
          </a:p>
          <a:p>
            <a:r>
              <a:rPr lang="nl-NL" dirty="0">
                <a:solidFill>
                  <a:schemeClr val="tx1">
                    <a:lumMod val="65000"/>
                    <a:lumOff val="35000"/>
                  </a:schemeClr>
                </a:solidFill>
              </a:rPr>
              <a:t>Straks: algemene uitkering = ca. 12 </a:t>
            </a:r>
            <a:r>
              <a:rPr lang="nl-NL" dirty="0" smtClean="0">
                <a:solidFill>
                  <a:schemeClr val="tx1">
                    <a:lumMod val="65000"/>
                    <a:lumOff val="35000"/>
                  </a:schemeClr>
                </a:solidFill>
              </a:rPr>
              <a:t>miljard</a:t>
            </a:r>
          </a:p>
          <a:p>
            <a:endParaRPr lang="nl-NL" dirty="0">
              <a:solidFill>
                <a:schemeClr val="tx1">
                  <a:lumMod val="65000"/>
                  <a:lumOff val="35000"/>
                </a:schemeClr>
              </a:solidFill>
            </a:endParaRPr>
          </a:p>
          <a:p>
            <a:r>
              <a:rPr lang="nl-NL" dirty="0">
                <a:solidFill>
                  <a:schemeClr val="tx1">
                    <a:lumMod val="65000"/>
                    <a:lumOff val="35000"/>
                  </a:schemeClr>
                </a:solidFill>
              </a:rPr>
              <a:t>Hoe vul je die </a:t>
            </a:r>
            <a:r>
              <a:rPr lang="nl-NL" dirty="0" err="1">
                <a:solidFill>
                  <a:schemeClr val="tx1">
                    <a:lumMod val="65000"/>
                    <a:lumOff val="35000"/>
                  </a:schemeClr>
                </a:solidFill>
              </a:rPr>
              <a:t>uitname</a:t>
            </a:r>
            <a:r>
              <a:rPr lang="nl-NL" dirty="0">
                <a:solidFill>
                  <a:schemeClr val="tx1">
                    <a:lumMod val="65000"/>
                    <a:lumOff val="35000"/>
                  </a:schemeClr>
                </a:solidFill>
              </a:rPr>
              <a:t> in?</a:t>
            </a:r>
          </a:p>
          <a:p>
            <a:pPr>
              <a:buAutoNum type="alphaUcPeriod"/>
            </a:pPr>
            <a:r>
              <a:rPr lang="nl-NL" dirty="0" smtClean="0">
                <a:solidFill>
                  <a:schemeClr val="tx1">
                    <a:lumMod val="65000"/>
                    <a:lumOff val="35000"/>
                  </a:schemeClr>
                </a:solidFill>
              </a:rPr>
              <a:t>Per gemeente 25% van algemene uitkering</a:t>
            </a:r>
            <a:endParaRPr lang="nl-NL" dirty="0">
              <a:solidFill>
                <a:schemeClr val="tx1">
                  <a:lumMod val="65000"/>
                  <a:lumOff val="35000"/>
                </a:schemeClr>
              </a:solidFill>
            </a:endParaRPr>
          </a:p>
          <a:p>
            <a:pPr>
              <a:buAutoNum type="alphaUcPeriod"/>
            </a:pPr>
            <a:r>
              <a:rPr lang="nl-NL" dirty="0">
                <a:solidFill>
                  <a:schemeClr val="tx1">
                    <a:lumMod val="65000"/>
                    <a:lumOff val="35000"/>
                  </a:schemeClr>
                </a:solidFill>
              </a:rPr>
              <a:t>Gerichte </a:t>
            </a:r>
            <a:r>
              <a:rPr lang="nl-NL" dirty="0" err="1">
                <a:solidFill>
                  <a:schemeClr val="tx1">
                    <a:lumMod val="65000"/>
                    <a:lumOff val="35000"/>
                  </a:schemeClr>
                </a:solidFill>
              </a:rPr>
              <a:t>uitname</a:t>
            </a:r>
            <a:r>
              <a:rPr lang="nl-NL" dirty="0">
                <a:solidFill>
                  <a:schemeClr val="tx1">
                    <a:lumMod val="65000"/>
                    <a:lumOff val="35000"/>
                  </a:schemeClr>
                </a:solidFill>
              </a:rPr>
              <a:t> gekoppeld aan </a:t>
            </a:r>
            <a:r>
              <a:rPr lang="nl-NL">
                <a:solidFill>
                  <a:schemeClr val="tx1">
                    <a:lumMod val="65000"/>
                    <a:lumOff val="35000"/>
                  </a:schemeClr>
                </a:solidFill>
              </a:rPr>
              <a:t>nieuwe </a:t>
            </a:r>
            <a:r>
              <a:rPr lang="nl-NL" smtClean="0">
                <a:solidFill>
                  <a:schemeClr val="tx1">
                    <a:lumMod val="65000"/>
                    <a:lumOff val="35000"/>
                  </a:schemeClr>
                </a:solidFill>
              </a:rPr>
              <a:t>belastingcapaciteit</a:t>
            </a:r>
            <a:endParaRPr lang="nl-NL" dirty="0">
              <a:solidFill>
                <a:schemeClr val="tx1">
                  <a:lumMod val="65000"/>
                  <a:lumOff val="35000"/>
                </a:schemeClr>
              </a:solidFill>
            </a:endParaRPr>
          </a:p>
          <a:p>
            <a:pPr>
              <a:buAutoNum type="alphaUcPeriod"/>
            </a:pPr>
            <a:r>
              <a:rPr lang="nl-NL" dirty="0">
                <a:solidFill>
                  <a:schemeClr val="tx1">
                    <a:lumMod val="65000"/>
                    <a:lumOff val="35000"/>
                  </a:schemeClr>
                </a:solidFill>
              </a:rPr>
              <a:t>Gerichte </a:t>
            </a:r>
            <a:r>
              <a:rPr lang="nl-NL" dirty="0" err="1">
                <a:solidFill>
                  <a:schemeClr val="tx1">
                    <a:lumMod val="65000"/>
                    <a:lumOff val="35000"/>
                  </a:schemeClr>
                </a:solidFill>
              </a:rPr>
              <a:t>uitname</a:t>
            </a:r>
            <a:r>
              <a:rPr lang="nl-NL" dirty="0">
                <a:solidFill>
                  <a:schemeClr val="tx1">
                    <a:lumMod val="65000"/>
                    <a:lumOff val="35000"/>
                  </a:schemeClr>
                </a:solidFill>
              </a:rPr>
              <a:t> gekoppeld aan bepaalde taken (beleidsvrijheid)</a:t>
            </a:r>
          </a:p>
          <a:p>
            <a:endParaRPr lang="nl-NL" dirty="0">
              <a:solidFill>
                <a:schemeClr val="tx1">
                  <a:lumMod val="65000"/>
                  <a:lumOff val="35000"/>
                </a:schemeClr>
              </a:solidFill>
            </a:endParaRPr>
          </a:p>
        </p:txBody>
      </p:sp>
    </p:spTree>
    <p:extLst>
      <p:ext uri="{BB962C8B-B14F-4D97-AF65-F5344CB8AC3E}">
        <p14:creationId xmlns:p14="http://schemas.microsoft.com/office/powerpoint/2010/main" val="40792544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FINANCIËLE FLEXIBILITEIT</a:t>
            </a:r>
            <a:endParaRPr lang="nl-NL" dirty="0"/>
          </a:p>
        </p:txBody>
      </p:sp>
      <p:sp>
        <p:nvSpPr>
          <p:cNvPr id="3" name="Tijdelijke aanduiding voor inhoud 2"/>
          <p:cNvSpPr>
            <a:spLocks noGrp="1"/>
          </p:cNvSpPr>
          <p:nvPr>
            <p:ph idx="1"/>
          </p:nvPr>
        </p:nvSpPr>
        <p:spPr/>
        <p:txBody>
          <a:bodyPr/>
          <a:lstStyle/>
          <a:p>
            <a:pPr marL="0" indent="0"/>
            <a:endParaRPr lang="nl-NL" dirty="0">
              <a:ea typeface="Calibri"/>
              <a:cs typeface="Times New Roman"/>
            </a:endParaRPr>
          </a:p>
          <a:p>
            <a:pPr>
              <a:buFontTx/>
              <a:buChar char="-"/>
            </a:pPr>
            <a:endParaRPr lang="nl-NL" dirty="0" smtClean="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marL="0" indent="0"/>
            <a:endParaRPr lang="nl-NL" dirty="0" smtClean="0">
              <a:ea typeface="Calibri"/>
              <a:cs typeface="Times New Roman"/>
            </a:endParaRPr>
          </a:p>
          <a:p>
            <a:pPr>
              <a:buFontTx/>
              <a:buChar char="-"/>
            </a:pPr>
            <a:endParaRPr lang="nl-NL" dirty="0"/>
          </a:p>
          <a:p>
            <a:endParaRPr lang="nl-NL"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0837" y="2205038"/>
            <a:ext cx="10455179" cy="4752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033637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 2"/>
          <p:cNvGraphicFramePr>
            <a:graphicFrameLocks noGrp="1"/>
          </p:cNvGraphicFramePr>
          <p:nvPr>
            <p:extLst>
              <p:ext uri="{D42A27DB-BD31-4B8C-83A1-F6EECF244321}">
                <p14:modId xmlns:p14="http://schemas.microsoft.com/office/powerpoint/2010/main" val="849195133"/>
              </p:ext>
            </p:extLst>
          </p:nvPr>
        </p:nvGraphicFramePr>
        <p:xfrm>
          <a:off x="251520" y="188640"/>
          <a:ext cx="8784976" cy="6583995"/>
        </p:xfrm>
        <a:graphic>
          <a:graphicData uri="http://schemas.openxmlformats.org/drawingml/2006/table">
            <a:tbl>
              <a:tblPr firstRow="1" bandRow="1">
                <a:tableStyleId>{5C22544A-7EE6-4342-B048-85BDC9FD1C3A}</a:tableStyleId>
              </a:tblPr>
              <a:tblGrid>
                <a:gridCol w="4392488"/>
                <a:gridCol w="4392488"/>
              </a:tblGrid>
              <a:tr h="477144">
                <a:tc>
                  <a:txBody>
                    <a:bodyPr/>
                    <a:lstStyle/>
                    <a:p>
                      <a:r>
                        <a:rPr lang="nl-NL" dirty="0" smtClean="0">
                          <a:solidFill>
                            <a:schemeClr val="tx1">
                              <a:lumMod val="65000"/>
                              <a:lumOff val="35000"/>
                            </a:schemeClr>
                          </a:solidFill>
                        </a:rPr>
                        <a:t>Variant</a:t>
                      </a:r>
                      <a:endParaRPr lang="nl-NL" dirty="0">
                        <a:solidFill>
                          <a:schemeClr val="tx1">
                            <a:lumMod val="65000"/>
                            <a:lumOff val="35000"/>
                          </a:schemeClr>
                        </a:solidFill>
                      </a:endParaRPr>
                    </a:p>
                  </a:txBody>
                  <a:tcPr>
                    <a:solidFill>
                      <a:schemeClr val="bg1">
                        <a:lumMod val="85000"/>
                      </a:schemeClr>
                    </a:solidFill>
                  </a:tcPr>
                </a:tc>
                <a:tc>
                  <a:txBody>
                    <a:bodyPr/>
                    <a:lstStyle/>
                    <a:p>
                      <a:r>
                        <a:rPr lang="nl-NL" dirty="0" smtClean="0">
                          <a:solidFill>
                            <a:schemeClr val="tx1">
                              <a:lumMod val="65000"/>
                              <a:lumOff val="35000"/>
                            </a:schemeClr>
                          </a:solidFill>
                        </a:rPr>
                        <a:t>Impact</a:t>
                      </a:r>
                      <a:r>
                        <a:rPr lang="nl-NL" baseline="0" dirty="0" smtClean="0">
                          <a:solidFill>
                            <a:schemeClr val="tx1">
                              <a:lumMod val="65000"/>
                              <a:lumOff val="35000"/>
                            </a:schemeClr>
                          </a:solidFill>
                        </a:rPr>
                        <a:t> voor individuele gemeenten</a:t>
                      </a:r>
                      <a:endParaRPr lang="nl-NL" dirty="0">
                        <a:solidFill>
                          <a:schemeClr val="tx1">
                            <a:lumMod val="65000"/>
                            <a:lumOff val="35000"/>
                          </a:schemeClr>
                        </a:solidFill>
                      </a:endParaRPr>
                    </a:p>
                  </a:txBody>
                  <a:tcPr>
                    <a:solidFill>
                      <a:schemeClr val="bg1">
                        <a:lumMod val="85000"/>
                      </a:schemeClr>
                    </a:solidFill>
                  </a:tcPr>
                </a:tc>
              </a:tr>
              <a:tr h="1323056">
                <a:tc>
                  <a:txBody>
                    <a:bodyPr/>
                    <a:lstStyle/>
                    <a:p>
                      <a:endParaRPr lang="nl-NL" dirty="0" smtClean="0"/>
                    </a:p>
                    <a:p>
                      <a:r>
                        <a:rPr lang="nl-NL" dirty="0" smtClean="0"/>
                        <a:t>Per gemeente 25% van algemene uitkering</a:t>
                      </a:r>
                      <a:endParaRPr lang="nl-NL" dirty="0"/>
                    </a:p>
                  </a:txBody>
                  <a:tcPr>
                    <a:solidFill>
                      <a:schemeClr val="bg1">
                        <a:lumMod val="85000"/>
                      </a:schemeClr>
                    </a:solidFill>
                  </a:tcPr>
                </a:tc>
                <a:tc>
                  <a:txBody>
                    <a:bodyPr/>
                    <a:lstStyle/>
                    <a:p>
                      <a:endParaRPr lang="nl-NL" dirty="0" smtClean="0"/>
                    </a:p>
                    <a:p>
                      <a:r>
                        <a:rPr lang="nl-NL" dirty="0" smtClean="0"/>
                        <a:t>Gemeenten met</a:t>
                      </a:r>
                      <a:r>
                        <a:rPr lang="nl-NL" baseline="0" dirty="0" smtClean="0"/>
                        <a:t> hoge uitkering </a:t>
                      </a:r>
                    </a:p>
                    <a:p>
                      <a:r>
                        <a:rPr lang="nl-NL" baseline="0" dirty="0" smtClean="0"/>
                        <a:t>uit GF (per inwoner) leveren meeste in</a:t>
                      </a:r>
                    </a:p>
                    <a:p>
                      <a:r>
                        <a:rPr lang="nl-NL" baseline="0" dirty="0" smtClean="0"/>
                        <a:t>(en hebben misschien wel meeste nodig….)</a:t>
                      </a:r>
                      <a:endParaRPr lang="nl-NL" dirty="0"/>
                    </a:p>
                  </a:txBody>
                  <a:tcPr>
                    <a:solidFill>
                      <a:schemeClr val="bg1">
                        <a:lumMod val="85000"/>
                      </a:schemeClr>
                    </a:solidFill>
                  </a:tcPr>
                </a:tc>
              </a:tr>
              <a:tr h="1809171">
                <a:tc>
                  <a:txBody>
                    <a:bodyPr/>
                    <a:lstStyle/>
                    <a:p>
                      <a:endParaRPr lang="nl-NL" dirty="0" smtClean="0"/>
                    </a:p>
                    <a:p>
                      <a:r>
                        <a:rPr lang="nl-NL" dirty="0" smtClean="0"/>
                        <a:t>Gerichte </a:t>
                      </a:r>
                      <a:r>
                        <a:rPr lang="nl-NL" dirty="0" err="1" smtClean="0"/>
                        <a:t>uitname</a:t>
                      </a:r>
                      <a:r>
                        <a:rPr lang="nl-NL" dirty="0" smtClean="0"/>
                        <a:t> (1)</a:t>
                      </a:r>
                    </a:p>
                    <a:p>
                      <a:r>
                        <a:rPr lang="nl-NL" dirty="0" smtClean="0"/>
                        <a:t>Gekoppeld</a:t>
                      </a:r>
                      <a:r>
                        <a:rPr lang="nl-NL" baseline="0" dirty="0" smtClean="0"/>
                        <a:t> aan de </a:t>
                      </a:r>
                      <a:r>
                        <a:rPr lang="nl-NL" baseline="0" dirty="0" err="1" smtClean="0"/>
                        <a:t>nwe</a:t>
                      </a:r>
                      <a:r>
                        <a:rPr lang="nl-NL" baseline="0" dirty="0" smtClean="0"/>
                        <a:t> belastingcapaciteit</a:t>
                      </a:r>
                    </a:p>
                    <a:p>
                      <a:r>
                        <a:rPr lang="nl-NL" baseline="0" dirty="0" smtClean="0"/>
                        <a:t>per gemeente</a:t>
                      </a:r>
                      <a:endParaRPr lang="nl-NL" dirty="0"/>
                    </a:p>
                  </a:txBody>
                  <a:tcPr>
                    <a:solidFill>
                      <a:schemeClr val="bg1">
                        <a:lumMod val="85000"/>
                      </a:schemeClr>
                    </a:solidFill>
                  </a:tcPr>
                </a:tc>
                <a:tc>
                  <a:txBody>
                    <a:bodyPr/>
                    <a:lstStyle/>
                    <a:p>
                      <a:endParaRPr lang="nl-NL" dirty="0" smtClean="0"/>
                    </a:p>
                    <a:p>
                      <a:pPr marL="342900" indent="-342900">
                        <a:buAutoNum type="arabicParenBoth"/>
                      </a:pPr>
                      <a:r>
                        <a:rPr lang="nl-NL" dirty="0" smtClean="0"/>
                        <a:t>Bewoners OZB</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smtClean="0"/>
                        <a:t>WOZ-waarde</a:t>
                      </a:r>
                      <a:r>
                        <a:rPr lang="nl-NL" baseline="0" dirty="0" smtClean="0"/>
                        <a:t> per gemeente</a:t>
                      </a:r>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smtClean="0"/>
                        <a:t>/ t</a:t>
                      </a:r>
                      <a:r>
                        <a:rPr lang="nl-NL" dirty="0" smtClean="0"/>
                        <a:t>otale grondslag WOZ in NL </a:t>
                      </a:r>
                    </a:p>
                    <a:p>
                      <a:pPr marL="0" indent="0">
                        <a:buNone/>
                      </a:pPr>
                      <a:endParaRPr lang="nl-NL" baseline="0" dirty="0" smtClean="0"/>
                    </a:p>
                    <a:p>
                      <a:pPr marL="0" indent="0">
                        <a:buNone/>
                      </a:pPr>
                      <a:endParaRPr lang="nl-NL" baseline="0" dirty="0" smtClean="0"/>
                    </a:p>
                    <a:p>
                      <a:pPr marL="0" indent="0">
                        <a:buNone/>
                      </a:pPr>
                      <a:r>
                        <a:rPr lang="nl-NL" b="0" baseline="0" dirty="0" smtClean="0"/>
                        <a:t>(2) Ingezetenenheffing</a:t>
                      </a:r>
                    </a:p>
                    <a:p>
                      <a:pPr marL="0" indent="0">
                        <a:buNone/>
                      </a:pPr>
                      <a:r>
                        <a:rPr lang="nl-NL" baseline="0" dirty="0" err="1" smtClean="0"/>
                        <a:t>Uitname</a:t>
                      </a:r>
                      <a:r>
                        <a:rPr lang="nl-NL" baseline="0" dirty="0" smtClean="0"/>
                        <a:t> via maatstaf inwoners (€ 154,58)</a:t>
                      </a:r>
                    </a:p>
                    <a:p>
                      <a:pPr marL="0" indent="0">
                        <a:buNone/>
                      </a:pPr>
                      <a:endParaRPr lang="nl-NL" dirty="0"/>
                    </a:p>
                  </a:txBody>
                  <a:tcPr>
                    <a:solidFill>
                      <a:schemeClr val="bg1">
                        <a:lumMod val="85000"/>
                      </a:schemeClr>
                    </a:solidFill>
                  </a:tcPr>
                </a:tc>
              </a:tr>
              <a:tr h="1809171">
                <a:tc>
                  <a:txBody>
                    <a:bodyPr/>
                    <a:lstStyle/>
                    <a:p>
                      <a:endParaRPr lang="nl-NL" dirty="0" smtClean="0"/>
                    </a:p>
                    <a:p>
                      <a:r>
                        <a:rPr lang="nl-NL" dirty="0" smtClean="0"/>
                        <a:t>Gerichte</a:t>
                      </a:r>
                      <a:r>
                        <a:rPr lang="nl-NL" baseline="0" dirty="0" smtClean="0"/>
                        <a:t> </a:t>
                      </a:r>
                      <a:r>
                        <a:rPr lang="nl-NL" baseline="0" dirty="0" err="1" smtClean="0"/>
                        <a:t>uitname</a:t>
                      </a:r>
                      <a:r>
                        <a:rPr lang="nl-NL" baseline="0" dirty="0" smtClean="0"/>
                        <a:t> (2)</a:t>
                      </a:r>
                    </a:p>
                    <a:p>
                      <a:r>
                        <a:rPr lang="nl-NL" baseline="0" dirty="0" smtClean="0"/>
                        <a:t>Gekoppeld aan specifieke beleidsveld</a:t>
                      </a:r>
                      <a:endParaRPr lang="nl-NL" dirty="0"/>
                    </a:p>
                  </a:txBody>
                  <a:tcPr>
                    <a:solidFill>
                      <a:schemeClr val="bg1">
                        <a:lumMod val="85000"/>
                      </a:schemeClr>
                    </a:solidFill>
                  </a:tcPr>
                </a:tc>
                <a:tc>
                  <a:txBody>
                    <a:bodyPr/>
                    <a:lstStyle/>
                    <a:p>
                      <a:endParaRPr lang="nl-NL" dirty="0" smtClean="0"/>
                    </a:p>
                    <a:p>
                      <a:r>
                        <a:rPr lang="nl-NL" dirty="0" smtClean="0"/>
                        <a:t>Bijv. cluster</a:t>
                      </a:r>
                      <a:r>
                        <a:rPr lang="nl-NL" baseline="0" dirty="0" smtClean="0"/>
                        <a:t> Cultuur en ontspanning</a:t>
                      </a:r>
                      <a:endParaRPr lang="nl-NL" dirty="0"/>
                    </a:p>
                  </a:txBody>
                  <a:tcPr>
                    <a:solidFill>
                      <a:schemeClr val="bg1">
                        <a:lumMod val="85000"/>
                      </a:schemeClr>
                    </a:solidFill>
                  </a:tcPr>
                </a:tc>
              </a:tr>
            </a:tbl>
          </a:graphicData>
        </a:graphic>
      </p:graphicFrame>
    </p:spTree>
    <p:extLst>
      <p:ext uri="{BB962C8B-B14F-4D97-AF65-F5344CB8AC3E}">
        <p14:creationId xmlns:p14="http://schemas.microsoft.com/office/powerpoint/2010/main" val="209214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2 A Ingezetenenheffing</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marL="0" indent="0"/>
            <a:r>
              <a:rPr lang="nl-NL" dirty="0" smtClean="0"/>
              <a:t>Impact voor individuele gemeenten:</a:t>
            </a:r>
          </a:p>
          <a:p>
            <a:pPr>
              <a:buFontTx/>
              <a:buChar char="-"/>
            </a:pPr>
            <a:r>
              <a:rPr lang="nl-NL" dirty="0" smtClean="0"/>
              <a:t>Theoretisch per volwassene: verhoging heffingskorting = </a:t>
            </a:r>
            <a:r>
              <a:rPr lang="nl-NL" dirty="0" err="1" smtClean="0"/>
              <a:t>uitname</a:t>
            </a:r>
            <a:r>
              <a:rPr lang="nl-NL" dirty="0" smtClean="0"/>
              <a:t> uit gemeentefonds = heffing per inwoner= 154 euro </a:t>
            </a:r>
          </a:p>
          <a:p>
            <a:pPr>
              <a:buFontTx/>
              <a:buChar char="-"/>
            </a:pPr>
            <a:r>
              <a:rPr lang="nl-NL" dirty="0" smtClean="0"/>
              <a:t>Complicatie: kwijtschelding  (+bijstand). </a:t>
            </a:r>
          </a:p>
          <a:p>
            <a:pPr>
              <a:buFontTx/>
              <a:buChar char="-"/>
            </a:pPr>
            <a:r>
              <a:rPr lang="nl-NL" dirty="0" smtClean="0"/>
              <a:t>A. Heffing gemiddeld naar 160 euro . Bij </a:t>
            </a:r>
            <a:r>
              <a:rPr lang="nl-NL" dirty="0" err="1" smtClean="0"/>
              <a:t>uitname</a:t>
            </a:r>
            <a:r>
              <a:rPr lang="nl-NL" dirty="0" smtClean="0"/>
              <a:t> gemeentefonds rekening houden met maatstaven lage inkomens, bijstandsontvangers, uitkeringsgerechtigden</a:t>
            </a:r>
            <a:endParaRPr lang="nl-NL" dirty="0"/>
          </a:p>
          <a:p>
            <a:pPr marL="0" indent="0"/>
            <a:r>
              <a:rPr lang="nl-NL" dirty="0" smtClean="0"/>
              <a:t>- B. Geen kwijtschelding (burger heeft meer geld)</a:t>
            </a:r>
            <a:endParaRPr lang="nl-NL" dirty="0"/>
          </a:p>
        </p:txBody>
      </p:sp>
    </p:spTree>
    <p:extLst>
      <p:ext uri="{BB962C8B-B14F-4D97-AF65-F5344CB8AC3E}">
        <p14:creationId xmlns:p14="http://schemas.microsoft.com/office/powerpoint/2010/main" val="32135012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2 B OZB</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marL="0" indent="0"/>
            <a:r>
              <a:rPr lang="nl-NL" dirty="0" smtClean="0"/>
              <a:t>Impact voor individuele gemeenten:</a:t>
            </a:r>
          </a:p>
          <a:p>
            <a:pPr>
              <a:buFontTx/>
              <a:buChar char="-"/>
            </a:pPr>
            <a:r>
              <a:rPr lang="nl-NL" dirty="0" smtClean="0"/>
              <a:t>Uitgangspunt: korting uitkering afhankelijk van waarde </a:t>
            </a:r>
          </a:p>
          <a:p>
            <a:pPr>
              <a:buFontTx/>
              <a:buChar char="-"/>
            </a:pPr>
            <a:r>
              <a:rPr lang="nl-NL" dirty="0" smtClean="0"/>
              <a:t>Sommetje: totale omvang schuif/ totale grondslag WOZ-waardes woningen in NL en WOZ-waarde individuele gemeente</a:t>
            </a:r>
          </a:p>
          <a:p>
            <a:pPr marL="0" indent="0"/>
            <a:r>
              <a:rPr lang="nl-NL" dirty="0" smtClean="0"/>
              <a:t>(negatieve verdeelmaatstaf belastingcapaciteit)</a:t>
            </a:r>
          </a:p>
          <a:p>
            <a:pPr>
              <a:buFontTx/>
              <a:buChar char="-"/>
            </a:pPr>
            <a:r>
              <a:rPr lang="nl-NL" dirty="0" smtClean="0"/>
              <a:t>Vormgeving: 100% verevening voor uitbreiding, rekening houden met kwijtschelding</a:t>
            </a:r>
          </a:p>
          <a:p>
            <a:pPr>
              <a:buFontTx/>
              <a:buChar char="-"/>
            </a:pPr>
            <a:endParaRPr lang="nl-NL" dirty="0" smtClean="0"/>
          </a:p>
        </p:txBody>
      </p:sp>
    </p:spTree>
    <p:extLst>
      <p:ext uri="{BB962C8B-B14F-4D97-AF65-F5344CB8AC3E}">
        <p14:creationId xmlns:p14="http://schemas.microsoft.com/office/powerpoint/2010/main" val="42754453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bwMode="auto">
          <a:xfrm>
            <a:off x="900000" y="1260000"/>
            <a:ext cx="7740000" cy="1080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3200" b="1" i="0" u="none" strike="noStrike" kern="0" cap="none" spc="0" normalizeH="0" baseline="0" noProof="0" dirty="0" smtClean="0">
                <a:ln>
                  <a:noFill/>
                </a:ln>
                <a:solidFill>
                  <a:srgbClr val="009EE0"/>
                </a:solidFill>
                <a:effectLst/>
                <a:uLnTx/>
                <a:uFillTx/>
                <a:latin typeface="+mj-lt"/>
                <a:ea typeface="+mj-ea"/>
                <a:cs typeface="+mj-cs"/>
              </a:rPr>
              <a:t>Spreiding belastinginkomsten </a:t>
            </a:r>
            <a:endParaRPr kumimoji="0" lang="nl-NL" sz="3200" b="1" i="0" u="none" strike="noStrike" kern="0" cap="none" spc="0" normalizeH="0" baseline="0" noProof="0" dirty="0">
              <a:ln>
                <a:noFill/>
              </a:ln>
              <a:solidFill>
                <a:srgbClr val="009EE0"/>
              </a:solidFill>
              <a:effectLst/>
              <a:uLnTx/>
              <a:uFillTx/>
              <a:latin typeface="+mj-lt"/>
              <a:ea typeface="+mj-ea"/>
              <a:cs typeface="+mj-cs"/>
            </a:endParaRPr>
          </a:p>
        </p:txBody>
      </p:sp>
      <p:graphicFrame>
        <p:nvGraphicFramePr>
          <p:cNvPr id="5" name="Tijdelijke aanduiding voor inhoud 3"/>
          <p:cNvGraphicFramePr>
            <a:graphicFrameLocks/>
          </p:cNvGraphicFramePr>
          <p:nvPr>
            <p:extLst>
              <p:ext uri="{D42A27DB-BD31-4B8C-83A1-F6EECF244321}">
                <p14:modId xmlns:p14="http://schemas.microsoft.com/office/powerpoint/2010/main" val="4200084239"/>
              </p:ext>
            </p:extLst>
          </p:nvPr>
        </p:nvGraphicFramePr>
        <p:xfrm>
          <a:off x="900113" y="2447925"/>
          <a:ext cx="7740650" cy="3960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99767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371600" y="1219200"/>
            <a:ext cx="7315200" cy="1143000"/>
          </a:xfrm>
        </p:spPr>
        <p:txBody>
          <a:bodyPr/>
          <a:lstStyle/>
          <a:p>
            <a:r>
              <a:rPr lang="nl-NL" dirty="0" smtClean="0"/>
              <a:t>VNG-ledenvergadering:</a:t>
            </a:r>
            <a:endParaRPr lang="nl-NL" dirty="0"/>
          </a:p>
        </p:txBody>
      </p:sp>
      <p:sp>
        <p:nvSpPr>
          <p:cNvPr id="6" name="Tijdelijke aanduiding voor inhoud 2"/>
          <p:cNvSpPr txBox="1">
            <a:spLocks/>
          </p:cNvSpPr>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a:lstStyle>
          <a:p>
            <a:r>
              <a:rPr lang="nl-NL" dirty="0" smtClean="0"/>
              <a:t>“  Het </a:t>
            </a:r>
            <a:r>
              <a:rPr lang="nl-NL" dirty="0"/>
              <a:t>gemeentelijk belastinggebied </a:t>
            </a:r>
            <a:r>
              <a:rPr lang="nl-NL" dirty="0" smtClean="0"/>
              <a:t>wordt uitgebreid </a:t>
            </a:r>
            <a:r>
              <a:rPr lang="nl-NL" dirty="0"/>
              <a:t>door een keuze te maken uit de beschikbare </a:t>
            </a:r>
            <a:r>
              <a:rPr lang="nl-NL" dirty="0" err="1"/>
              <a:t>alternatieven.Tegelijkertijd</a:t>
            </a:r>
            <a:r>
              <a:rPr lang="nl-NL" dirty="0"/>
              <a:t> wordt een aantal ‘kleinere’ belastingen opgeheven</a:t>
            </a:r>
            <a:r>
              <a:rPr lang="nl-NL" dirty="0" smtClean="0"/>
              <a:t>. De </a:t>
            </a:r>
            <a:r>
              <a:rPr lang="nl-NL" dirty="0"/>
              <a:t>totale belastingdruk stijgt niet door een navenante verlaging van de rijksbelastingen.”</a:t>
            </a:r>
          </a:p>
          <a:p>
            <a:endParaRPr lang="nl-NL" dirty="0" smtClean="0"/>
          </a:p>
          <a:p>
            <a:r>
              <a:rPr lang="nl-NL" dirty="0" smtClean="0"/>
              <a:t/>
            </a:r>
            <a:br>
              <a:rPr lang="nl-NL" dirty="0" smtClean="0"/>
            </a:br>
            <a:endParaRPr lang="nl-NL" dirty="0" smtClean="0"/>
          </a:p>
          <a:p>
            <a:endParaRPr lang="nl-NL" dirty="0" smtClean="0"/>
          </a:p>
          <a:p>
            <a:endParaRPr lang="nl-NL" dirty="0" smtClean="0"/>
          </a:p>
          <a:p>
            <a:endParaRPr lang="nl-NL" kern="0" dirty="0"/>
          </a:p>
        </p:txBody>
      </p:sp>
    </p:spTree>
    <p:extLst>
      <p:ext uri="{BB962C8B-B14F-4D97-AF65-F5344CB8AC3E}">
        <p14:creationId xmlns:p14="http://schemas.microsoft.com/office/powerpoint/2010/main" val="4230681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86000" y="981075"/>
            <a:ext cx="6400800" cy="1008063"/>
          </a:xfrm>
        </p:spPr>
        <p:txBody>
          <a:bodyPr/>
          <a:lstStyle/>
          <a:p>
            <a:pPr eaLnBrk="1" hangingPunct="1"/>
            <a:r>
              <a:rPr lang="nl-NL" sz="2800" dirty="0" smtClean="0"/>
              <a:t>Opbrengst belastingen 2016 </a:t>
            </a:r>
            <a:r>
              <a:rPr lang="nl-NL" dirty="0" smtClean="0"/>
              <a:t/>
            </a:r>
            <a:br>
              <a:rPr lang="nl-NL" dirty="0" smtClean="0"/>
            </a:br>
            <a:r>
              <a:rPr lang="nl-NL" sz="2400" i="1" dirty="0" smtClean="0"/>
              <a:t>€ miljoen</a:t>
            </a:r>
          </a:p>
        </p:txBody>
      </p:sp>
      <p:graphicFrame>
        <p:nvGraphicFramePr>
          <p:cNvPr id="237749" name="Group 181"/>
          <p:cNvGraphicFramePr>
            <a:graphicFrameLocks noGrp="1"/>
          </p:cNvGraphicFramePr>
          <p:nvPr>
            <p:ph type="tbl" idx="1"/>
            <p:extLst>
              <p:ext uri="{D42A27DB-BD31-4B8C-83A1-F6EECF244321}">
                <p14:modId xmlns:p14="http://schemas.microsoft.com/office/powerpoint/2010/main" val="1145066371"/>
              </p:ext>
            </p:extLst>
          </p:nvPr>
        </p:nvGraphicFramePr>
        <p:xfrm>
          <a:off x="827088" y="1628800"/>
          <a:ext cx="4314824" cy="5174431"/>
        </p:xfrm>
        <a:graphic>
          <a:graphicData uri="http://schemas.openxmlformats.org/drawingml/2006/table">
            <a:tbl>
              <a:tblPr/>
              <a:tblGrid>
                <a:gridCol w="1803003"/>
                <a:gridCol w="1365845"/>
                <a:gridCol w="1145976"/>
              </a:tblGrid>
              <a:tr h="612576">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endParaRPr kumimoji="0" lang="nl-NL" sz="2400" b="0" i="0" u="none" strike="noStrike" cap="none" normalizeH="0" baseline="0" dirty="0" smtClean="0">
                        <a:ln>
                          <a:noFill/>
                        </a:ln>
                        <a:solidFill>
                          <a:srgbClr val="003768"/>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Aantal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1" i="0" u="none" strike="noStrike" cap="none" normalizeH="0" baseline="0" dirty="0" smtClean="0">
                          <a:ln>
                            <a:noFill/>
                          </a:ln>
                          <a:solidFill>
                            <a:srgbClr val="003768"/>
                          </a:solidFill>
                          <a:effectLst/>
                          <a:latin typeface="Arial" charset="0"/>
                        </a:rPr>
                        <a:t>2016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r h="617280">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smtClean="0">
                          <a:ln>
                            <a:noFill/>
                          </a:ln>
                          <a:solidFill>
                            <a:srgbClr val="003768"/>
                          </a:solidFill>
                          <a:effectLst/>
                          <a:latin typeface="Arial" charset="0"/>
                        </a:rPr>
                        <a:t>OZB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3.237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064">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Parkeer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675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91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Toeristen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 304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189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91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Precario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 Ca 250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791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Forensen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94766">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1" i="0" u="none" strike="noStrike" cap="none" normalizeH="0" baseline="0" dirty="0" smtClean="0">
                          <a:ln>
                            <a:noFill/>
                          </a:ln>
                          <a:solidFill>
                            <a:srgbClr val="003768"/>
                          </a:solidFill>
                          <a:effectLst/>
                          <a:latin typeface="Arial" charset="0"/>
                        </a:rPr>
                        <a:t>Roerende zaak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1" i="0" u="none" strike="noStrike" cap="none" normalizeH="0" baseline="0" dirty="0" smtClean="0">
                          <a:ln>
                            <a:noFill/>
                          </a:ln>
                          <a:solidFill>
                            <a:srgbClr val="003768"/>
                          </a:solidFill>
                          <a:effectLst/>
                          <a:latin typeface="Arial" charset="0"/>
                        </a:rPr>
                        <a:t>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1" i="0" u="none" strike="noStrike" cap="none" normalizeH="0" baseline="0" dirty="0" smtClean="0">
                          <a:ln>
                            <a:noFill/>
                          </a:ln>
                          <a:solidFill>
                            <a:srgbClr val="003768"/>
                          </a:solidFill>
                          <a:effectLst/>
                          <a:latin typeface="Arial"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28157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286000" y="765175"/>
            <a:ext cx="6400800" cy="1079500"/>
          </a:xfrm>
        </p:spPr>
        <p:txBody>
          <a:bodyPr/>
          <a:lstStyle/>
          <a:p>
            <a:pPr eaLnBrk="1" hangingPunct="1"/>
            <a:r>
              <a:rPr lang="nl-NL" sz="2800" dirty="0" smtClean="0"/>
              <a:t>Opbrengst belastingen 2016 </a:t>
            </a:r>
            <a:r>
              <a:rPr lang="nl-NL" dirty="0" smtClean="0"/>
              <a:t/>
            </a:r>
            <a:br>
              <a:rPr lang="nl-NL" dirty="0" smtClean="0"/>
            </a:br>
            <a:r>
              <a:rPr lang="nl-NL" sz="2400" i="1" dirty="0" smtClean="0"/>
              <a:t>€ miljoen</a:t>
            </a:r>
          </a:p>
        </p:txBody>
      </p:sp>
      <p:graphicFrame>
        <p:nvGraphicFramePr>
          <p:cNvPr id="239716" name="Group 100"/>
          <p:cNvGraphicFramePr>
            <a:graphicFrameLocks noGrp="1"/>
          </p:cNvGraphicFramePr>
          <p:nvPr>
            <p:ph type="tbl" idx="1"/>
            <p:extLst>
              <p:ext uri="{D42A27DB-BD31-4B8C-83A1-F6EECF244321}">
                <p14:modId xmlns:p14="http://schemas.microsoft.com/office/powerpoint/2010/main" val="1514874048"/>
              </p:ext>
            </p:extLst>
          </p:nvPr>
        </p:nvGraphicFramePr>
        <p:xfrm>
          <a:off x="827088" y="2133600"/>
          <a:ext cx="5545112" cy="4463416"/>
        </p:xfrm>
        <a:graphic>
          <a:graphicData uri="http://schemas.openxmlformats.org/drawingml/2006/table">
            <a:tbl>
              <a:tblPr/>
              <a:tblGrid>
                <a:gridCol w="1815630"/>
                <a:gridCol w="1815630"/>
                <a:gridCol w="1913852"/>
              </a:tblGrid>
              <a:tr h="58737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endParaRPr kumimoji="0" lang="nl-NL" sz="2400" b="0" i="0" u="none" strike="noStrike" cap="none" normalizeH="0" baseline="0" dirty="0" smtClean="0">
                        <a:ln>
                          <a:noFill/>
                        </a:ln>
                        <a:solidFill>
                          <a:srgbClr val="003768"/>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Aantal gemeenten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1" i="0" u="none" strike="noStrike" cap="none" normalizeH="0" baseline="0" dirty="0" smtClean="0">
                          <a:ln>
                            <a:noFill/>
                          </a:ln>
                          <a:solidFill>
                            <a:srgbClr val="003768"/>
                          </a:solidFill>
                          <a:effectLst/>
                          <a:latin typeface="Arial" charset="0"/>
                        </a:rPr>
                        <a:t>2016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r>
              <a:tr h="58737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Reclamebelasting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200">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Baatbelasting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smtClean="0">
                          <a:ln>
                            <a:noFill/>
                          </a:ln>
                          <a:solidFill>
                            <a:srgbClr val="003768"/>
                          </a:solidFill>
                          <a:effectLst/>
                          <a:latin typeface="Arial" charset="0"/>
                        </a:rPr>
                        <a:t>60</a:t>
                      </a:r>
                      <a:endParaRPr kumimoji="0" lang="nl-NL" sz="2400" b="0" i="0" u="none" strike="noStrike" cap="none" normalizeH="0" baseline="0" dirty="0" smtClean="0">
                        <a:ln>
                          <a:noFill/>
                        </a:ln>
                        <a:solidFill>
                          <a:srgbClr val="003768"/>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7375">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Hondenbelasting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259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5788">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Afvalstoffen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alle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1715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5788">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riool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alle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rgbClr val="009EE0"/>
                        </a:buClr>
                        <a:buSzTx/>
                        <a:buFontTx/>
                        <a:buNone/>
                        <a:tabLst/>
                      </a:pPr>
                      <a:r>
                        <a:rPr kumimoji="0" lang="nl-NL" sz="2400" b="0" i="0" u="none" strike="noStrike" cap="none" normalizeH="0" baseline="0" dirty="0" smtClean="0">
                          <a:ln>
                            <a:noFill/>
                          </a:ln>
                          <a:solidFill>
                            <a:srgbClr val="003768"/>
                          </a:solidFill>
                          <a:effectLst/>
                          <a:latin typeface="Arial" charset="0"/>
                        </a:rPr>
                        <a:t>1563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004458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3 Opheffen kleinere heffingen</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a:buFontTx/>
              <a:buChar char="-"/>
            </a:pPr>
            <a:r>
              <a:rPr lang="nl-NL" dirty="0" smtClean="0"/>
              <a:t>Macro klein/micro groot</a:t>
            </a:r>
          </a:p>
          <a:p>
            <a:pPr lvl="1">
              <a:buFontTx/>
              <a:buChar char="-"/>
            </a:pPr>
            <a:r>
              <a:rPr lang="nl-NL" dirty="0" smtClean="0"/>
              <a:t>Reclamebelasting (uitbreiding BIZ?)</a:t>
            </a:r>
          </a:p>
          <a:p>
            <a:pPr lvl="1">
              <a:buFontTx/>
              <a:buChar char="-"/>
            </a:pPr>
            <a:r>
              <a:rPr lang="nl-NL" dirty="0" smtClean="0"/>
              <a:t>Forensenbelasting (samenvoegen met toeristenbelasting??)</a:t>
            </a:r>
          </a:p>
          <a:p>
            <a:pPr lvl="1">
              <a:buFontTx/>
              <a:buChar char="-"/>
            </a:pPr>
            <a:r>
              <a:rPr lang="nl-NL" dirty="0" smtClean="0"/>
              <a:t>Hondenbelasting</a:t>
            </a:r>
          </a:p>
          <a:p>
            <a:pPr lvl="1">
              <a:buFontTx/>
              <a:buChar char="-"/>
            </a:pPr>
            <a:endParaRPr lang="nl-NL" dirty="0"/>
          </a:p>
          <a:p>
            <a:pPr lvl="1">
              <a:buFontTx/>
              <a:buChar char="-"/>
            </a:pPr>
            <a:r>
              <a:rPr lang="nl-NL" dirty="0" smtClean="0"/>
              <a:t>Afwentelen argument?</a:t>
            </a:r>
          </a:p>
          <a:p>
            <a:pPr lvl="1">
              <a:buFontTx/>
              <a:buChar char="-"/>
            </a:pPr>
            <a:endParaRPr lang="nl-NL" dirty="0" smtClean="0"/>
          </a:p>
        </p:txBody>
      </p:sp>
    </p:spTree>
    <p:extLst>
      <p:ext uri="{BB962C8B-B14F-4D97-AF65-F5344CB8AC3E}">
        <p14:creationId xmlns:p14="http://schemas.microsoft.com/office/powerpoint/2010/main" val="28281786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Thema 4 Koppeling</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lvl="1">
              <a:buFontTx/>
              <a:buChar char="-"/>
            </a:pPr>
            <a:r>
              <a:rPr lang="nl-NL" dirty="0" smtClean="0"/>
              <a:t>Geen absolute limiet</a:t>
            </a:r>
          </a:p>
          <a:p>
            <a:pPr lvl="1">
              <a:buFontTx/>
              <a:buChar char="-"/>
            </a:pPr>
            <a:r>
              <a:rPr lang="nl-NL" dirty="0" smtClean="0"/>
              <a:t>Koppeling tarieven verschillende </a:t>
            </a:r>
            <a:r>
              <a:rPr lang="nl-NL" dirty="0" err="1" smtClean="0"/>
              <a:t>OZBen</a:t>
            </a:r>
            <a:r>
              <a:rPr lang="nl-NL" dirty="0" smtClean="0"/>
              <a:t> ingezetenenheffing</a:t>
            </a:r>
          </a:p>
          <a:p>
            <a:pPr lvl="1">
              <a:buFontTx/>
              <a:buChar char="-"/>
            </a:pPr>
            <a:r>
              <a:rPr lang="nl-NL" dirty="0" smtClean="0"/>
              <a:t>Motief rijk: geen afwenteling op niet-inwoners</a:t>
            </a:r>
          </a:p>
          <a:p>
            <a:pPr lvl="1">
              <a:buFontTx/>
              <a:buChar char="-"/>
            </a:pPr>
            <a:r>
              <a:rPr lang="nl-NL" dirty="0" smtClean="0"/>
              <a:t>(Je mag 2x zoveel OZB heffen, maar dit heeft ook gevolgen voor ingezetenenheffing) </a:t>
            </a:r>
          </a:p>
          <a:p>
            <a:pPr lvl="1">
              <a:buFontTx/>
              <a:buChar char="-"/>
            </a:pPr>
            <a:r>
              <a:rPr lang="nl-NL" dirty="0" smtClean="0"/>
              <a:t>Vaste verhouding met bandbreedte (niet ingrijpen in huidige verhoudingen)</a:t>
            </a:r>
          </a:p>
        </p:txBody>
      </p:sp>
    </p:spTree>
    <p:extLst>
      <p:ext uri="{BB962C8B-B14F-4D97-AF65-F5344CB8AC3E}">
        <p14:creationId xmlns:p14="http://schemas.microsoft.com/office/powerpoint/2010/main" val="3103548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TOETSSTENEN KABINETSFORMATIE ?</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lvl="0"/>
            <a:r>
              <a:rPr lang="nl-NL" dirty="0" smtClean="0"/>
              <a:t>geen </a:t>
            </a:r>
            <a:r>
              <a:rPr lang="nl-NL" dirty="0"/>
              <a:t>doel op zich, </a:t>
            </a:r>
            <a:r>
              <a:rPr lang="nl-NL" dirty="0" smtClean="0"/>
              <a:t>onderdeel versterking </a:t>
            </a:r>
            <a:r>
              <a:rPr lang="nl-NL" dirty="0"/>
              <a:t>van de maatschappelijke democratie. </a:t>
            </a:r>
          </a:p>
          <a:p>
            <a:r>
              <a:rPr lang="nl-NL" dirty="0" smtClean="0"/>
              <a:t>tenminste </a:t>
            </a:r>
            <a:r>
              <a:rPr lang="nl-NL" dirty="0"/>
              <a:t>€ 4 miljard die in één keer wordt ingevoerd.   </a:t>
            </a:r>
          </a:p>
          <a:p>
            <a:r>
              <a:rPr lang="nl-NL" dirty="0" smtClean="0"/>
              <a:t>Geen limitering </a:t>
            </a:r>
            <a:r>
              <a:rPr lang="nl-NL" dirty="0"/>
              <a:t>van de jaarlijkse </a:t>
            </a:r>
            <a:r>
              <a:rPr lang="nl-NL" dirty="0" smtClean="0"/>
              <a:t>opbrengsten</a:t>
            </a:r>
            <a:endParaRPr lang="nl-NL" dirty="0"/>
          </a:p>
          <a:p>
            <a:r>
              <a:rPr lang="nl-NL" dirty="0"/>
              <a:t> </a:t>
            </a:r>
            <a:r>
              <a:rPr lang="nl-NL" dirty="0" smtClean="0"/>
              <a:t>inkomensneutraal</a:t>
            </a:r>
            <a:r>
              <a:rPr lang="nl-NL" dirty="0"/>
              <a:t>. </a:t>
            </a:r>
            <a:r>
              <a:rPr lang="nl-NL" dirty="0" smtClean="0"/>
              <a:t>(o.a. via smeerolie Rijk)</a:t>
            </a:r>
            <a:r>
              <a:rPr lang="nl-NL" dirty="0"/>
              <a:t> </a:t>
            </a:r>
          </a:p>
          <a:p>
            <a:pPr lvl="0"/>
            <a:r>
              <a:rPr lang="nl-NL" dirty="0" smtClean="0"/>
              <a:t>Verschuiving, geen </a:t>
            </a:r>
            <a:r>
              <a:rPr lang="nl-NL" dirty="0"/>
              <a:t>verhoging.  </a:t>
            </a:r>
            <a:r>
              <a:rPr lang="nl-NL" dirty="0" smtClean="0"/>
              <a:t>(lokale</a:t>
            </a:r>
            <a:endParaRPr lang="nl-NL" dirty="0"/>
          </a:p>
          <a:p>
            <a:r>
              <a:rPr lang="nl-NL" dirty="0"/>
              <a:t> </a:t>
            </a:r>
            <a:r>
              <a:rPr lang="nl-NL" dirty="0" smtClean="0"/>
              <a:t>Inzichtelijkheid en compensatie extra kwijtscheldingskosten</a:t>
            </a:r>
            <a:endParaRPr lang="nl-NL" dirty="0"/>
          </a:p>
          <a:p>
            <a:r>
              <a:rPr lang="nl-NL" dirty="0"/>
              <a:t> </a:t>
            </a:r>
          </a:p>
          <a:p>
            <a:pPr lvl="0"/>
            <a:endParaRPr lang="nl-NL" dirty="0"/>
          </a:p>
          <a:p>
            <a:r>
              <a:rPr lang="nl-NL" dirty="0"/>
              <a:t> </a:t>
            </a:r>
          </a:p>
        </p:txBody>
      </p:sp>
    </p:spTree>
    <p:extLst>
      <p:ext uri="{BB962C8B-B14F-4D97-AF65-F5344CB8AC3E}">
        <p14:creationId xmlns:p14="http://schemas.microsoft.com/office/powerpoint/2010/main" val="28281786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TOETSSTENEN KABINETSFORMATIE 2 ?</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lvl="0"/>
            <a:r>
              <a:rPr lang="nl-NL" dirty="0"/>
              <a:t>V</a:t>
            </a:r>
            <a:r>
              <a:rPr lang="nl-NL" dirty="0" smtClean="0"/>
              <a:t>oor individuele </a:t>
            </a:r>
            <a:r>
              <a:rPr lang="nl-NL" dirty="0"/>
              <a:t>gemeente </a:t>
            </a:r>
            <a:r>
              <a:rPr lang="nl-NL" dirty="0" smtClean="0"/>
              <a:t>bij </a:t>
            </a:r>
            <a:r>
              <a:rPr lang="nl-NL" dirty="0"/>
              <a:t>invoering budgettair neutraal,</a:t>
            </a:r>
          </a:p>
          <a:p>
            <a:r>
              <a:rPr lang="nl-NL" dirty="0"/>
              <a:t> </a:t>
            </a:r>
            <a:r>
              <a:rPr lang="nl-NL" dirty="0" smtClean="0"/>
              <a:t>Vereenvoudiging onder voorwaarde</a:t>
            </a:r>
          </a:p>
          <a:p>
            <a:pPr lvl="0"/>
            <a:r>
              <a:rPr lang="nl-NL" dirty="0" smtClean="0"/>
              <a:t>Staat niet op zichzelf, verband met: </a:t>
            </a:r>
            <a:r>
              <a:rPr lang="nl-NL" dirty="0"/>
              <a:t> </a:t>
            </a:r>
            <a:r>
              <a:rPr lang="nl-NL" dirty="0">
                <a:effectLst>
                  <a:outerShdw sx="0" sy="0">
                    <a:srgbClr val="000000"/>
                  </a:outerShdw>
                </a:effectLst>
              </a:rPr>
              <a:t>Ontwikkelagenda van de lokale </a:t>
            </a:r>
            <a:r>
              <a:rPr lang="nl-NL" dirty="0" smtClean="0">
                <a:effectLst>
                  <a:outerShdw sx="0" sy="0">
                    <a:srgbClr val="000000"/>
                  </a:outerShdw>
                </a:effectLst>
              </a:rPr>
              <a:t>democratie, Belastingherziening </a:t>
            </a:r>
            <a:r>
              <a:rPr lang="nl-NL" dirty="0">
                <a:effectLst>
                  <a:outerShdw sx="0" sy="0">
                    <a:srgbClr val="000000"/>
                  </a:outerShdw>
                </a:effectLst>
              </a:rPr>
              <a:t>op landelijk niveau. </a:t>
            </a:r>
            <a:r>
              <a:rPr lang="nl-NL" dirty="0" smtClean="0"/>
              <a:t>Herziening gemeentefonds.. </a:t>
            </a:r>
            <a:endParaRPr lang="nl-NL" dirty="0"/>
          </a:p>
          <a:p>
            <a:pPr lvl="0"/>
            <a:endParaRPr lang="nl-NL" dirty="0"/>
          </a:p>
          <a:p>
            <a:r>
              <a:rPr lang="nl-NL" dirty="0"/>
              <a:t> </a:t>
            </a:r>
          </a:p>
          <a:p>
            <a:pPr lvl="0"/>
            <a:endParaRPr lang="nl-NL" dirty="0"/>
          </a:p>
          <a:p>
            <a:r>
              <a:rPr lang="nl-NL" dirty="0"/>
              <a:t> </a:t>
            </a:r>
          </a:p>
        </p:txBody>
      </p:sp>
    </p:spTree>
    <p:extLst>
      <p:ext uri="{BB962C8B-B14F-4D97-AF65-F5344CB8AC3E}">
        <p14:creationId xmlns:p14="http://schemas.microsoft.com/office/powerpoint/2010/main" val="854890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p:cNvPicPr>
            <a:picLocks noGrp="1"/>
          </p:cNvPicPr>
          <p:nvPr>
            <p:ph idx="1"/>
          </p:nvPr>
        </p:nvPicPr>
        <p:blipFill rotWithShape="1">
          <a:blip r:embed="rId3">
            <a:extLst>
              <a:ext uri="{28A0092B-C50C-407E-A947-70E740481C1C}">
                <a14:useLocalDpi xmlns:a14="http://schemas.microsoft.com/office/drawing/2010/main" val="0"/>
              </a:ext>
            </a:extLst>
          </a:blip>
          <a:srcRect l="7568" t="18457"/>
          <a:stretch/>
        </p:blipFill>
        <p:spPr bwMode="auto">
          <a:xfrm>
            <a:off x="1845892" y="2435551"/>
            <a:ext cx="5938462" cy="3690612"/>
          </a:xfrm>
          <a:prstGeom prst="rect">
            <a:avLst/>
          </a:prstGeom>
          <a:ln>
            <a:noFill/>
          </a:ln>
          <a:effectLst>
            <a:softEdge rad="112500"/>
          </a:effectLst>
        </p:spPr>
      </p:pic>
      <p:sp>
        <p:nvSpPr>
          <p:cNvPr id="5" name="Titel 1"/>
          <p:cNvSpPr>
            <a:spLocks noGrp="1"/>
          </p:cNvSpPr>
          <p:nvPr>
            <p:ph type="title"/>
          </p:nvPr>
        </p:nvSpPr>
        <p:spPr>
          <a:xfrm>
            <a:off x="1371600" y="1219200"/>
            <a:ext cx="7315200" cy="1143000"/>
          </a:xfrm>
        </p:spPr>
        <p:txBody>
          <a:bodyPr/>
          <a:lstStyle/>
          <a:p>
            <a:r>
              <a:rPr lang="nl-NL" sz="2400" dirty="0" smtClean="0"/>
              <a:t>Aandelen overheidslagen in uitgaven </a:t>
            </a:r>
            <a:r>
              <a:rPr lang="nl-NL" sz="1400" b="0" i="1" dirty="0" smtClean="0"/>
              <a:t/>
            </a:r>
            <a:br>
              <a:rPr lang="nl-NL" sz="1400" b="0" i="1" dirty="0" smtClean="0"/>
            </a:br>
            <a:r>
              <a:rPr lang="nl-NL" sz="1400" b="0" i="1" dirty="0"/>
              <a:t>(Bron: https://vng.nl/files/vng/20150108-gemeenten-in-perspectief.pdf) </a:t>
            </a:r>
            <a:endParaRPr lang="nl-NL" sz="1400" i="1" dirty="0"/>
          </a:p>
        </p:txBody>
      </p:sp>
    </p:spTree>
    <p:extLst>
      <p:ext uri="{BB962C8B-B14F-4D97-AF65-F5344CB8AC3E}">
        <p14:creationId xmlns:p14="http://schemas.microsoft.com/office/powerpoint/2010/main" val="3073237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a:picLocks noChangeAspect="1"/>
          </p:cNvPicPr>
          <p:nvPr/>
        </p:nvPicPr>
        <p:blipFill rotWithShape="1">
          <a:blip r:embed="rId3">
            <a:extLst>
              <a:ext uri="{28A0092B-C50C-407E-A947-70E740481C1C}">
                <a14:useLocalDpi xmlns:a14="http://schemas.microsoft.com/office/drawing/2010/main" val="0"/>
              </a:ext>
            </a:extLst>
          </a:blip>
          <a:srcRect l="5233" t="24914" r="5514"/>
          <a:stretch/>
        </p:blipFill>
        <p:spPr>
          <a:xfrm>
            <a:off x="478564" y="1988841"/>
            <a:ext cx="8513328" cy="3982280"/>
          </a:xfrm>
          <a:prstGeom prst="rect">
            <a:avLst/>
          </a:prstGeom>
        </p:spPr>
      </p:pic>
      <p:sp>
        <p:nvSpPr>
          <p:cNvPr id="3" name="Titel 1"/>
          <p:cNvSpPr>
            <a:spLocks noGrp="1"/>
          </p:cNvSpPr>
          <p:nvPr>
            <p:ph type="title"/>
          </p:nvPr>
        </p:nvSpPr>
        <p:spPr>
          <a:xfrm>
            <a:off x="1371600" y="1219200"/>
            <a:ext cx="7315200" cy="1143000"/>
          </a:xfrm>
        </p:spPr>
        <p:txBody>
          <a:bodyPr/>
          <a:lstStyle/>
          <a:p>
            <a:r>
              <a:rPr lang="nl-NL" sz="2400" dirty="0"/>
              <a:t>Slechts een klein deel van de belasting- en premieopbrengst gaat naar </a:t>
            </a:r>
            <a:r>
              <a:rPr lang="nl-NL" sz="2400" dirty="0" smtClean="0"/>
              <a:t>gemeenten</a:t>
            </a:r>
            <a:r>
              <a:rPr lang="nl-NL" sz="1400" b="0" i="1" dirty="0" smtClean="0"/>
              <a:t/>
            </a:r>
            <a:br>
              <a:rPr lang="nl-NL" sz="1400" b="0" i="1" dirty="0" smtClean="0"/>
            </a:br>
            <a:r>
              <a:rPr lang="nl-NL" sz="1400" b="0" i="1" dirty="0" smtClean="0"/>
              <a:t>(Bron</a:t>
            </a:r>
            <a:r>
              <a:rPr lang="nl-NL" sz="1400" b="0" i="1" dirty="0"/>
              <a:t>: rapport Adviescommissie Financiële ruimte voor gemeenten) </a:t>
            </a:r>
            <a:endParaRPr lang="nl-NL" sz="1400" dirty="0"/>
          </a:p>
        </p:txBody>
      </p:sp>
    </p:spTree>
    <p:extLst>
      <p:ext uri="{BB962C8B-B14F-4D97-AF65-F5344CB8AC3E}">
        <p14:creationId xmlns:p14="http://schemas.microsoft.com/office/powerpoint/2010/main" val="2182255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Vier sporen:</a:t>
            </a:r>
            <a:endParaRPr lang="nl-NL" dirty="0"/>
          </a:p>
        </p:txBody>
      </p:sp>
      <p:sp>
        <p:nvSpPr>
          <p:cNvPr id="3" name="Tijdelijke aanduiding voor inhoud 2"/>
          <p:cNvSpPr>
            <a:spLocks noGrp="1"/>
          </p:cNvSpPr>
          <p:nvPr>
            <p:ph idx="1"/>
          </p:nvPr>
        </p:nvSpPr>
        <p:spPr/>
        <p:txBody>
          <a:bodyPr/>
          <a:lstStyle/>
          <a:p>
            <a:pPr marL="457200" lvl="0" indent="-457200">
              <a:buAutoNum type="arabicPeriod"/>
            </a:pPr>
            <a:r>
              <a:rPr lang="nl-NL" dirty="0" smtClean="0"/>
              <a:t>Meer </a:t>
            </a:r>
            <a:r>
              <a:rPr lang="nl-NL" dirty="0"/>
              <a:t>ruimte voor belastingen op lokaal </a:t>
            </a:r>
            <a:r>
              <a:rPr lang="nl-NL" dirty="0" smtClean="0"/>
              <a:t>niveau</a:t>
            </a:r>
          </a:p>
          <a:p>
            <a:pPr marL="457200" lvl="0" indent="-457200">
              <a:buAutoNum type="arabicPeriod"/>
            </a:pPr>
            <a:r>
              <a:rPr lang="nl-NL" dirty="0" smtClean="0"/>
              <a:t>Meer </a:t>
            </a:r>
            <a:r>
              <a:rPr lang="nl-NL" dirty="0"/>
              <a:t>ruimte voor </a:t>
            </a:r>
            <a:r>
              <a:rPr lang="nl-NL" dirty="0" smtClean="0"/>
              <a:t>investeringen.</a:t>
            </a:r>
          </a:p>
          <a:p>
            <a:pPr marL="457200" lvl="0" indent="-457200">
              <a:buAutoNum type="arabicPeriod"/>
            </a:pPr>
            <a:r>
              <a:rPr lang="nl-NL" dirty="0" smtClean="0"/>
              <a:t>Meer </a:t>
            </a:r>
            <a:r>
              <a:rPr lang="nl-NL" dirty="0"/>
              <a:t>ruimte binnen de financiële </a:t>
            </a:r>
            <a:r>
              <a:rPr lang="nl-NL" dirty="0" smtClean="0"/>
              <a:t>verhoudingen.</a:t>
            </a:r>
          </a:p>
          <a:p>
            <a:pPr marL="457200" lvl="0" indent="-457200">
              <a:buAutoNum type="arabicPeriod"/>
            </a:pPr>
            <a:r>
              <a:rPr lang="nl-NL" dirty="0" smtClean="0"/>
              <a:t>Meer </a:t>
            </a:r>
            <a:r>
              <a:rPr lang="nl-NL" dirty="0"/>
              <a:t>ruimte door het verleggen van geldstromen.</a:t>
            </a:r>
          </a:p>
          <a:p>
            <a:endParaRPr lang="nl-NL" dirty="0"/>
          </a:p>
        </p:txBody>
      </p:sp>
    </p:spTree>
    <p:extLst>
      <p:ext uri="{BB962C8B-B14F-4D97-AF65-F5344CB8AC3E}">
        <p14:creationId xmlns:p14="http://schemas.microsoft.com/office/powerpoint/2010/main" val="31823344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371600" y="1219200"/>
            <a:ext cx="7315200" cy="1143000"/>
          </a:xfrm>
        </p:spPr>
        <p:txBody>
          <a:bodyPr/>
          <a:lstStyle/>
          <a:p>
            <a:r>
              <a:rPr lang="nl-NL" dirty="0" smtClean="0"/>
              <a:t>SCHUIF VAN RIJKSBELASTINGEN NAAR GEMEENTELIJKE BELASTINGEN</a:t>
            </a:r>
            <a:endParaRPr lang="nl-NL" dirty="0"/>
          </a:p>
        </p:txBody>
      </p:sp>
      <p:sp>
        <p:nvSpPr>
          <p:cNvPr id="6" name="Tijdelijke aanduiding voor inhoud 2"/>
          <p:cNvSpPr txBox="1">
            <a:spLocks/>
          </p:cNvSpPr>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a:lstStyle>
          <a:p>
            <a:endParaRPr lang="nl-NL" dirty="0" smtClean="0"/>
          </a:p>
          <a:p>
            <a:pPr>
              <a:buFontTx/>
              <a:buChar char="-"/>
            </a:pPr>
            <a:r>
              <a:rPr lang="nl-NL" dirty="0"/>
              <a:t>Band tussen bepalen en betalen (democratie)</a:t>
            </a:r>
          </a:p>
          <a:p>
            <a:pPr>
              <a:buFontTx/>
              <a:buChar char="-"/>
            </a:pPr>
            <a:r>
              <a:rPr lang="nl-NL" dirty="0"/>
              <a:t>Sturingsmogelijkheden eigen beleid</a:t>
            </a:r>
          </a:p>
          <a:p>
            <a:pPr>
              <a:buFontTx/>
              <a:buChar char="-"/>
            </a:pPr>
            <a:r>
              <a:rPr lang="nl-NL" dirty="0"/>
              <a:t>Opvang verdeelongelijkheden</a:t>
            </a:r>
          </a:p>
          <a:p>
            <a:pPr>
              <a:buFontTx/>
              <a:buChar char="-"/>
            </a:pPr>
            <a:r>
              <a:rPr lang="nl-NL" dirty="0"/>
              <a:t>Nu: belastinginstrument onmogelijk: 1% bijsturing in begroting is 10% bijsturen in belastingen (hefboom</a:t>
            </a:r>
            <a:r>
              <a:rPr lang="nl-NL" dirty="0" smtClean="0"/>
              <a:t>)</a:t>
            </a:r>
          </a:p>
          <a:p>
            <a:pPr>
              <a:buFontTx/>
              <a:buChar char="-"/>
            </a:pPr>
            <a:r>
              <a:rPr lang="nl-NL" dirty="0" smtClean="0"/>
              <a:t>(Meer werkgelegenheid)</a:t>
            </a:r>
            <a:endParaRPr lang="nl-NL" dirty="0"/>
          </a:p>
          <a:p>
            <a:endParaRPr lang="nl-NL" dirty="0" smtClean="0"/>
          </a:p>
          <a:p>
            <a:r>
              <a:rPr lang="nl-NL" dirty="0" smtClean="0"/>
              <a:t/>
            </a:r>
            <a:br>
              <a:rPr lang="nl-NL" dirty="0" smtClean="0"/>
            </a:br>
            <a:endParaRPr lang="nl-NL" dirty="0" smtClean="0"/>
          </a:p>
          <a:p>
            <a:endParaRPr lang="nl-NL" dirty="0" smtClean="0"/>
          </a:p>
          <a:p>
            <a:endParaRPr lang="nl-NL" dirty="0" smtClean="0"/>
          </a:p>
          <a:p>
            <a:endParaRPr lang="nl-NL" kern="0" dirty="0"/>
          </a:p>
        </p:txBody>
      </p:sp>
    </p:spTree>
    <p:extLst>
      <p:ext uri="{BB962C8B-B14F-4D97-AF65-F5344CB8AC3E}">
        <p14:creationId xmlns:p14="http://schemas.microsoft.com/office/powerpoint/2010/main" val="1995437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Actuele Aanleiding</a:t>
            </a:r>
            <a:endParaRPr lang="nl-NL" dirty="0"/>
          </a:p>
        </p:txBody>
      </p:sp>
      <p:sp>
        <p:nvSpPr>
          <p:cNvPr id="3" name="Tijdelijke aanduiding voor inhoud 2"/>
          <p:cNvSpPr>
            <a:spLocks noGrp="1"/>
          </p:cNvSpPr>
          <p:nvPr>
            <p:ph idx="1"/>
          </p:nvPr>
        </p:nvSpPr>
        <p:spPr/>
        <p:txBody>
          <a:bodyPr/>
          <a:lstStyle/>
          <a:p>
            <a:pPr>
              <a:buFontTx/>
              <a:buChar char="-"/>
            </a:pPr>
            <a:r>
              <a:rPr lang="nl-NL" dirty="0" smtClean="0">
                <a:ea typeface="Calibri"/>
                <a:cs typeface="Times New Roman"/>
              </a:rPr>
              <a:t>2015 Rinnooy Kan: </a:t>
            </a:r>
            <a:r>
              <a:rPr lang="nl-NL" dirty="0">
                <a:ea typeface="Calibri"/>
                <a:cs typeface="Times New Roman"/>
              </a:rPr>
              <a:t>VNG formuleert  ijkpunten</a:t>
            </a:r>
          </a:p>
          <a:p>
            <a:pPr>
              <a:buFontTx/>
              <a:buChar char="-"/>
            </a:pPr>
            <a:endParaRPr lang="nl-NL" dirty="0" smtClean="0">
              <a:ea typeface="Calibri"/>
              <a:cs typeface="Times New Roman"/>
            </a:endParaRPr>
          </a:p>
          <a:p>
            <a:pPr>
              <a:buFontTx/>
              <a:buChar char="-"/>
            </a:pPr>
            <a:r>
              <a:rPr lang="nl-NL" strike="sngStrike" dirty="0" smtClean="0">
                <a:ea typeface="Calibri"/>
                <a:cs typeface="Times New Roman"/>
              </a:rPr>
              <a:t>2015 belastingherziening </a:t>
            </a:r>
            <a:endParaRPr lang="nl-NL" strike="sngStrike" dirty="0">
              <a:ea typeface="Calibri"/>
              <a:cs typeface="Times New Roman"/>
            </a:endParaRPr>
          </a:p>
          <a:p>
            <a:pPr>
              <a:buFontTx/>
              <a:buChar char="-"/>
            </a:pPr>
            <a:r>
              <a:rPr lang="nl-NL" dirty="0" smtClean="0">
                <a:ea typeface="Calibri"/>
                <a:cs typeface="Times New Roman"/>
              </a:rPr>
              <a:t>2016 bouwstenen kabinetsbrief 20160624</a:t>
            </a:r>
          </a:p>
          <a:p>
            <a:pPr>
              <a:buFontTx/>
              <a:buChar char="-"/>
            </a:pPr>
            <a:r>
              <a:rPr lang="nl-NL" dirty="0" smtClean="0">
                <a:ea typeface="Calibri"/>
                <a:cs typeface="Times New Roman"/>
              </a:rPr>
              <a:t>2016 verkiezingsprogramma’s</a:t>
            </a:r>
          </a:p>
          <a:p>
            <a:pPr marL="0" indent="0"/>
            <a:r>
              <a:rPr lang="nl-NL" dirty="0" smtClean="0">
                <a:ea typeface="Calibri"/>
                <a:cs typeface="Times New Roman"/>
              </a:rPr>
              <a:t>-   2017 </a:t>
            </a:r>
            <a:r>
              <a:rPr lang="nl-NL" u="sng" dirty="0" smtClean="0">
                <a:ea typeface="Calibri"/>
                <a:cs typeface="Times New Roman"/>
              </a:rPr>
              <a:t>Kabinetsformatie</a:t>
            </a:r>
          </a:p>
          <a:p>
            <a:pPr marL="0" indent="0"/>
            <a:endParaRPr lang="nl-NL" dirty="0" smtClean="0">
              <a:ea typeface="Calibri"/>
              <a:cs typeface="Times New Roman"/>
            </a:endParaRPr>
          </a:p>
          <a:p>
            <a:pPr>
              <a:buFontTx/>
              <a:buChar char="-"/>
            </a:pPr>
            <a:endParaRPr lang="nl-NL" dirty="0">
              <a:ea typeface="Calibri"/>
              <a:cs typeface="Times New Roman"/>
            </a:endParaRPr>
          </a:p>
          <a:p>
            <a:pPr>
              <a:buFontTx/>
              <a:buChar char="-"/>
            </a:pPr>
            <a:endParaRPr lang="nl-NL" dirty="0" smtClean="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a:buFontTx/>
              <a:buChar char="-"/>
            </a:pPr>
            <a:endParaRPr lang="nl-NL" dirty="0">
              <a:ea typeface="Calibri"/>
              <a:cs typeface="Times New Roman"/>
            </a:endParaRPr>
          </a:p>
          <a:p>
            <a:pPr marL="0" indent="0"/>
            <a:endParaRPr lang="nl-NL" dirty="0" smtClean="0">
              <a:ea typeface="Calibri"/>
              <a:cs typeface="Times New Roman"/>
            </a:endParaRPr>
          </a:p>
          <a:p>
            <a:pPr>
              <a:buFontTx/>
              <a:buChar char="-"/>
            </a:pPr>
            <a:endParaRPr lang="nl-NL" dirty="0"/>
          </a:p>
          <a:p>
            <a:endParaRPr lang="nl-NL" dirty="0"/>
          </a:p>
        </p:txBody>
      </p:sp>
    </p:spTree>
    <p:extLst>
      <p:ext uri="{BB962C8B-B14F-4D97-AF65-F5344CB8AC3E}">
        <p14:creationId xmlns:p14="http://schemas.microsoft.com/office/powerpoint/2010/main" val="240781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Ijkpunten</a:t>
            </a:r>
            <a:r>
              <a:rPr lang="nl-NL" dirty="0" smtClean="0"/>
              <a:t> VNG</a:t>
            </a:r>
            <a:endParaRPr lang="nl-NL" dirty="0"/>
          </a:p>
        </p:txBody>
      </p:sp>
      <p:sp>
        <p:nvSpPr>
          <p:cNvPr id="5" name="Tijdelijke aanduiding voor inhoud 2"/>
          <p:cNvSpPr>
            <a:spLocks noGrp="1"/>
          </p:cNvSpPr>
          <p:nvPr>
            <p:ph idx="1"/>
          </p:nvPr>
        </p:nvSpPr>
        <p:spPr>
          <a:xfrm>
            <a:off x="1371600" y="2514600"/>
            <a:ext cx="7315200" cy="4144963"/>
          </a:xfrm>
        </p:spPr>
        <p:txBody>
          <a:bodyPr/>
          <a:lstStyle/>
          <a:p>
            <a:pPr>
              <a:buFont typeface="+mj-lt"/>
              <a:buAutoNum type="arabicPeriod"/>
            </a:pPr>
            <a:r>
              <a:rPr lang="nl-NL" sz="1400" dirty="0" smtClean="0"/>
              <a:t>Een groter belastinggebied is </a:t>
            </a:r>
            <a:r>
              <a:rPr lang="nl-NL" sz="1400" u="sng" dirty="0" smtClean="0"/>
              <a:t>geen doel op zich</a:t>
            </a:r>
            <a:r>
              <a:rPr lang="nl-NL" sz="1400" dirty="0" smtClean="0"/>
              <a:t>, maar dient om  de band tussen bepalen, betalen en verantwoorden te versterken. </a:t>
            </a:r>
          </a:p>
          <a:p>
            <a:pPr>
              <a:buFont typeface="+mj-lt"/>
              <a:buAutoNum type="arabicPeriod"/>
            </a:pPr>
            <a:r>
              <a:rPr lang="nl-NL" sz="1400" dirty="0" smtClean="0"/>
              <a:t>Het moet gaan om een </a:t>
            </a:r>
            <a:r>
              <a:rPr lang="nl-NL" sz="1400" u="sng" dirty="0" smtClean="0"/>
              <a:t>substantiële uitbreiding</a:t>
            </a:r>
            <a:r>
              <a:rPr lang="nl-NL" sz="1400" dirty="0" smtClean="0"/>
              <a:t>.     </a:t>
            </a:r>
          </a:p>
          <a:p>
            <a:pPr>
              <a:buFont typeface="+mj-lt"/>
              <a:buAutoNum type="arabicPeriod"/>
            </a:pPr>
            <a:r>
              <a:rPr lang="nl-NL" sz="1400" dirty="0" smtClean="0"/>
              <a:t>De horizontale, democratische verantwoording waarborgt verantwoorde heffing. </a:t>
            </a:r>
            <a:r>
              <a:rPr lang="nl-NL" sz="1400" u="sng" dirty="0" smtClean="0"/>
              <a:t>Limitering</a:t>
            </a:r>
            <a:r>
              <a:rPr lang="nl-NL" sz="1400" dirty="0" smtClean="0"/>
              <a:t> van de opbrengsten via rijksregelgeving past daar </a:t>
            </a:r>
            <a:r>
              <a:rPr lang="nl-NL" sz="1400" u="sng" dirty="0" smtClean="0"/>
              <a:t>niet</a:t>
            </a:r>
            <a:r>
              <a:rPr lang="nl-NL" sz="1400" dirty="0" smtClean="0"/>
              <a:t> bij. </a:t>
            </a:r>
          </a:p>
          <a:p>
            <a:pPr>
              <a:buFont typeface="+mj-lt"/>
              <a:buAutoNum type="arabicPeriod"/>
            </a:pPr>
            <a:r>
              <a:rPr lang="nl-NL" sz="1400" u="sng" dirty="0" smtClean="0"/>
              <a:t>Geen verhoging </a:t>
            </a:r>
            <a:r>
              <a:rPr lang="nl-NL" sz="1400" dirty="0" smtClean="0"/>
              <a:t>van de lastendruk. Uitbreiding van de gemeentelijke belastingen is onlosmakelijk verbonden met een navenante verlaging van de rijksbelastingen (mogelijk gemaakt door een verkleining van het gemeentefonds). </a:t>
            </a:r>
          </a:p>
          <a:p>
            <a:pPr>
              <a:buFont typeface="+mj-lt"/>
              <a:buAutoNum type="arabicPeriod"/>
            </a:pPr>
            <a:r>
              <a:rPr lang="nl-NL" sz="1400" dirty="0" smtClean="0"/>
              <a:t>Voor de belastingbetaler is de herziening zo veel mogelijk </a:t>
            </a:r>
            <a:r>
              <a:rPr lang="nl-NL" sz="1400" u="sng" dirty="0" smtClean="0"/>
              <a:t>inkomensneutraal</a:t>
            </a:r>
            <a:r>
              <a:rPr lang="nl-NL" sz="1400" dirty="0" smtClean="0"/>
              <a:t>. Koopkrachteffecten moeten worden geneutraliseerd. Dit vereist maatregelen van het Rijk.</a:t>
            </a:r>
          </a:p>
          <a:p>
            <a:pPr>
              <a:buFont typeface="+mj-lt"/>
              <a:buAutoNum type="arabicPeriod"/>
            </a:pPr>
            <a:r>
              <a:rPr lang="nl-NL" sz="1400" dirty="0" smtClean="0"/>
              <a:t>Voor de belastingbetaler moet </a:t>
            </a:r>
            <a:r>
              <a:rPr lang="nl-NL" sz="1400" u="sng" dirty="0" smtClean="0"/>
              <a:t>zichtbaar</a:t>
            </a:r>
            <a:r>
              <a:rPr lang="nl-NL" sz="1400" dirty="0" smtClean="0"/>
              <a:t> zijn dat er sprake is van een </a:t>
            </a:r>
            <a:r>
              <a:rPr lang="nl-NL" sz="1400" u="sng" dirty="0" smtClean="0"/>
              <a:t>verschuiving </a:t>
            </a:r>
            <a:r>
              <a:rPr lang="nl-NL" sz="1400" dirty="0" smtClean="0"/>
              <a:t>en geen verhoging. Dit is een gezamenlijke verantwoordelijkheid van Rijk en gemeenten. </a:t>
            </a:r>
          </a:p>
          <a:p>
            <a:pPr>
              <a:buFont typeface="+mj-lt"/>
              <a:buAutoNum type="arabicPeriod"/>
            </a:pPr>
            <a:r>
              <a:rPr lang="nl-NL" sz="1400" dirty="0" smtClean="0"/>
              <a:t>Vereenvoudiging door </a:t>
            </a:r>
            <a:r>
              <a:rPr lang="nl-NL" sz="1400" u="sng" dirty="0" smtClean="0"/>
              <a:t>afschaffen</a:t>
            </a:r>
            <a:r>
              <a:rPr lang="nl-NL" sz="1400" dirty="0" smtClean="0"/>
              <a:t> kleinere heffingen is mogelijk voor zover er sprake is van aanvaardbare financiële gevolgen op gemeentelijk niveau. </a:t>
            </a:r>
          </a:p>
          <a:p>
            <a:endParaRPr lang="nl-NL" sz="1200" dirty="0"/>
          </a:p>
        </p:txBody>
      </p:sp>
    </p:spTree>
    <p:extLst>
      <p:ext uri="{BB962C8B-B14F-4D97-AF65-F5344CB8AC3E}">
        <p14:creationId xmlns:p14="http://schemas.microsoft.com/office/powerpoint/2010/main" val="2781344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1371600" y="1219200"/>
            <a:ext cx="7315200" cy="1143000"/>
          </a:xfrm>
        </p:spPr>
        <p:txBody>
          <a:bodyPr/>
          <a:lstStyle/>
          <a:p>
            <a:r>
              <a:rPr lang="nl-NL" dirty="0" smtClean="0"/>
              <a:t>Waar hebben we het over </a:t>
            </a:r>
            <a:endParaRPr lang="nl-NL" dirty="0"/>
          </a:p>
        </p:txBody>
      </p:sp>
      <p:sp>
        <p:nvSpPr>
          <p:cNvPr id="6" name="Tijdelijke aanduiding voor inhoud 2"/>
          <p:cNvSpPr txBox="1">
            <a:spLocks/>
          </p:cNvSpPr>
          <p:nvPr/>
        </p:nvSpPr>
        <p:spPr bwMode="auto">
          <a:xfrm>
            <a:off x="1371600" y="2514600"/>
            <a:ext cx="7315200" cy="414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009EE0"/>
              </a:buClr>
              <a:defRPr sz="2400" b="1">
                <a:solidFill>
                  <a:srgbClr val="003768"/>
                </a:solidFill>
                <a:latin typeface="+mn-lt"/>
                <a:ea typeface="+mn-ea"/>
                <a:cs typeface="+mn-cs"/>
              </a:defRPr>
            </a:lvl1pPr>
            <a:lvl2pPr marL="742950" indent="-285750" algn="l" rtl="0" eaLnBrk="1" fontAlgn="base" hangingPunct="1">
              <a:spcBef>
                <a:spcPct val="20000"/>
              </a:spcBef>
              <a:spcAft>
                <a:spcPct val="0"/>
              </a:spcAft>
              <a:buClr>
                <a:srgbClr val="009EE0"/>
              </a:buClr>
              <a:buChar char="–"/>
              <a:defRPr sz="2400" b="1">
                <a:solidFill>
                  <a:srgbClr val="003768"/>
                </a:solidFill>
                <a:latin typeface="+mn-lt"/>
              </a:defRPr>
            </a:lvl2pPr>
            <a:lvl3pPr marL="1143000" indent="-228600" algn="l" rtl="0" eaLnBrk="1" fontAlgn="base" hangingPunct="1">
              <a:spcBef>
                <a:spcPct val="20000"/>
              </a:spcBef>
              <a:spcAft>
                <a:spcPct val="0"/>
              </a:spcAft>
              <a:buClr>
                <a:srgbClr val="009EE0"/>
              </a:buClr>
              <a:buChar char="•"/>
              <a:defRPr sz="2400" b="1">
                <a:solidFill>
                  <a:srgbClr val="003768"/>
                </a:solidFill>
                <a:latin typeface="+mn-lt"/>
              </a:defRPr>
            </a:lvl3pPr>
            <a:lvl4pPr marL="1600200" indent="-228600" algn="l" rtl="0" eaLnBrk="1" fontAlgn="base" hangingPunct="1">
              <a:spcBef>
                <a:spcPct val="20000"/>
              </a:spcBef>
              <a:spcAft>
                <a:spcPct val="0"/>
              </a:spcAft>
              <a:buClr>
                <a:srgbClr val="009EE0"/>
              </a:buClr>
              <a:buChar char="–"/>
              <a:defRPr sz="2400" b="1">
                <a:solidFill>
                  <a:srgbClr val="003768"/>
                </a:solidFill>
                <a:latin typeface="+mn-lt"/>
              </a:defRPr>
            </a:lvl4pPr>
            <a:lvl5pPr marL="2057400" indent="-228600" algn="l" rtl="0" eaLnBrk="1" fontAlgn="base" hangingPunct="1">
              <a:spcBef>
                <a:spcPct val="20000"/>
              </a:spcBef>
              <a:spcAft>
                <a:spcPct val="0"/>
              </a:spcAft>
              <a:buClr>
                <a:srgbClr val="009EE0"/>
              </a:buClr>
              <a:buChar char="»"/>
              <a:defRPr sz="2400" b="1">
                <a:solidFill>
                  <a:srgbClr val="003768"/>
                </a:solidFill>
                <a:latin typeface="+mn-lt"/>
              </a:defRPr>
            </a:lvl5pPr>
            <a:lvl6pPr marL="2514600" indent="-228600" algn="l" rtl="0" eaLnBrk="1" fontAlgn="base" hangingPunct="1">
              <a:spcBef>
                <a:spcPct val="20000"/>
              </a:spcBef>
              <a:spcAft>
                <a:spcPct val="0"/>
              </a:spcAft>
              <a:buClr>
                <a:srgbClr val="009EE0"/>
              </a:buClr>
              <a:buChar char="»"/>
              <a:defRPr sz="2400" b="1">
                <a:solidFill>
                  <a:srgbClr val="003768"/>
                </a:solidFill>
                <a:latin typeface="+mn-lt"/>
              </a:defRPr>
            </a:lvl6pPr>
            <a:lvl7pPr marL="2971800" indent="-228600" algn="l" rtl="0" eaLnBrk="1" fontAlgn="base" hangingPunct="1">
              <a:spcBef>
                <a:spcPct val="20000"/>
              </a:spcBef>
              <a:spcAft>
                <a:spcPct val="0"/>
              </a:spcAft>
              <a:buClr>
                <a:srgbClr val="009EE0"/>
              </a:buClr>
              <a:buChar char="»"/>
              <a:defRPr sz="2400" b="1">
                <a:solidFill>
                  <a:srgbClr val="003768"/>
                </a:solidFill>
                <a:latin typeface="+mn-lt"/>
              </a:defRPr>
            </a:lvl7pPr>
            <a:lvl8pPr marL="3429000" indent="-228600" algn="l" rtl="0" eaLnBrk="1" fontAlgn="base" hangingPunct="1">
              <a:spcBef>
                <a:spcPct val="20000"/>
              </a:spcBef>
              <a:spcAft>
                <a:spcPct val="0"/>
              </a:spcAft>
              <a:buClr>
                <a:srgbClr val="009EE0"/>
              </a:buClr>
              <a:buChar char="»"/>
              <a:defRPr sz="2400" b="1">
                <a:solidFill>
                  <a:srgbClr val="003768"/>
                </a:solidFill>
                <a:latin typeface="+mn-lt"/>
              </a:defRPr>
            </a:lvl8pPr>
            <a:lvl9pPr marL="3886200" indent="-228600" algn="l" rtl="0" eaLnBrk="1" fontAlgn="base" hangingPunct="1">
              <a:spcBef>
                <a:spcPct val="20000"/>
              </a:spcBef>
              <a:spcAft>
                <a:spcPct val="0"/>
              </a:spcAft>
              <a:buClr>
                <a:srgbClr val="009EE0"/>
              </a:buClr>
              <a:buChar char="»"/>
              <a:defRPr sz="2400" b="1">
                <a:solidFill>
                  <a:srgbClr val="003768"/>
                </a:solidFill>
                <a:latin typeface="+mn-lt"/>
              </a:defRPr>
            </a:lvl9pPr>
          </a:lstStyle>
          <a:p>
            <a:r>
              <a:rPr lang="nl-NL" dirty="0" smtClean="0"/>
              <a:t>Kabinet én Rinnooy Kan </a:t>
            </a:r>
          </a:p>
          <a:p>
            <a:r>
              <a:rPr lang="nl-NL" dirty="0" smtClean="0"/>
              <a:t>Substantiële  verschuiving - €4 miljard- door:</a:t>
            </a:r>
          </a:p>
          <a:p>
            <a:pPr>
              <a:buFontTx/>
              <a:buChar char="-"/>
            </a:pPr>
            <a:r>
              <a:rPr lang="nl-NL" dirty="0" smtClean="0"/>
              <a:t>Verlaging belastinginkomsten Rijk op arbeid;</a:t>
            </a:r>
          </a:p>
          <a:p>
            <a:pPr>
              <a:buFontTx/>
              <a:buChar char="-"/>
            </a:pPr>
            <a:r>
              <a:rPr lang="nl-NL" dirty="0" smtClean="0"/>
              <a:t>Corresponderende verlaging Gemeentefonds</a:t>
            </a:r>
          </a:p>
          <a:p>
            <a:pPr>
              <a:buFontTx/>
              <a:buChar char="-"/>
            </a:pPr>
            <a:endParaRPr lang="nl-NL" dirty="0"/>
          </a:p>
          <a:p>
            <a:pPr>
              <a:buFontTx/>
              <a:buChar char="-"/>
            </a:pPr>
            <a:r>
              <a:rPr lang="nl-NL" dirty="0"/>
              <a:t>Invoeren </a:t>
            </a:r>
            <a:r>
              <a:rPr lang="nl-NL" dirty="0" smtClean="0"/>
              <a:t>ingezetenenbelasting </a:t>
            </a:r>
            <a:endParaRPr lang="nl-NL" dirty="0"/>
          </a:p>
          <a:p>
            <a:pPr>
              <a:buFontTx/>
              <a:buChar char="-"/>
            </a:pPr>
            <a:r>
              <a:rPr lang="nl-NL" dirty="0" smtClean="0"/>
              <a:t>(Her)invoeren </a:t>
            </a:r>
            <a:r>
              <a:rPr lang="nl-NL" dirty="0" err="1" smtClean="0"/>
              <a:t>bewonersOZB</a:t>
            </a:r>
            <a:r>
              <a:rPr lang="nl-NL" dirty="0" smtClean="0"/>
              <a:t> </a:t>
            </a:r>
          </a:p>
          <a:p>
            <a:pPr marL="0" indent="0"/>
            <a:endParaRPr lang="nl-NL" dirty="0" smtClean="0"/>
          </a:p>
          <a:p>
            <a:pPr marL="0" indent="0"/>
            <a:endParaRPr lang="nl-NL" dirty="0"/>
          </a:p>
          <a:p>
            <a:r>
              <a:rPr lang="nl-NL" dirty="0" smtClean="0"/>
              <a:t/>
            </a:r>
            <a:br>
              <a:rPr lang="nl-NL" dirty="0" smtClean="0"/>
            </a:br>
            <a:endParaRPr lang="nl-NL" dirty="0" smtClean="0"/>
          </a:p>
          <a:p>
            <a:endParaRPr lang="nl-NL" dirty="0" smtClean="0"/>
          </a:p>
          <a:p>
            <a:endParaRPr lang="nl-NL" dirty="0" smtClean="0"/>
          </a:p>
          <a:p>
            <a:endParaRPr lang="nl-NL" kern="0" dirty="0"/>
          </a:p>
        </p:txBody>
      </p:sp>
    </p:spTree>
    <p:extLst>
      <p:ext uri="{BB962C8B-B14F-4D97-AF65-F5344CB8AC3E}">
        <p14:creationId xmlns:p14="http://schemas.microsoft.com/office/powerpoint/2010/main" val="1102204150"/>
      </p:ext>
    </p:extLst>
  </p:cSld>
  <p:clrMapOvr>
    <a:masterClrMapping/>
  </p:clrMapOvr>
  <p:timing>
    <p:tnLst>
      <p:par>
        <p:cTn id="1" dur="indefinite" restart="never" nodeType="tmRoot"/>
      </p:par>
    </p:tnLst>
  </p:timing>
</p:sld>
</file>

<file path=ppt/theme/theme1.xml><?xml version="1.0" encoding="utf-8"?>
<a:theme xmlns:a="http://schemas.openxmlformats.org/drawingml/2006/main" name="VNG">
  <a:themeElements>
    <a:clrScheme name="VNG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NG presentatie">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NG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NG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NG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NG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NG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NG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NG presentat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NG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NG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NG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NG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NG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VNG</Template>
  <TotalTime>433</TotalTime>
  <Words>1360</Words>
  <Application>Microsoft Office PowerPoint</Application>
  <PresentationFormat>Diavoorstelling (4:3)</PresentationFormat>
  <Paragraphs>300</Paragraphs>
  <Slides>25</Slides>
  <Notes>25</Notes>
  <HiddenSlides>0</HiddenSlides>
  <MMClips>0</MMClips>
  <ScaleCrop>false</ScaleCrop>
  <HeadingPairs>
    <vt:vector size="4" baseType="variant">
      <vt:variant>
        <vt:lpstr>Thema</vt:lpstr>
      </vt:variant>
      <vt:variant>
        <vt:i4>1</vt:i4>
      </vt:variant>
      <vt:variant>
        <vt:lpstr>Diatitels</vt:lpstr>
      </vt:variant>
      <vt:variant>
        <vt:i4>25</vt:i4>
      </vt:variant>
    </vt:vector>
  </HeadingPairs>
  <TitlesOfParts>
    <vt:vector size="26" baseType="lpstr">
      <vt:lpstr>VNG</vt:lpstr>
      <vt:lpstr>VERRUIMING GEMEENTELIJK BELASTINGGEBIED ?!</vt:lpstr>
      <vt:lpstr>VNG-ledenvergadering:</vt:lpstr>
      <vt:lpstr>Aandelen overheidslagen in uitgaven  (Bron: https://vng.nl/files/vng/20150108-gemeenten-in-perspectief.pdf) </vt:lpstr>
      <vt:lpstr>Slechts een klein deel van de belasting- en premieopbrengst gaat naar gemeenten (Bron: rapport Adviescommissie Financiële ruimte voor gemeenten) </vt:lpstr>
      <vt:lpstr>Vier sporen:</vt:lpstr>
      <vt:lpstr>SCHUIF VAN RIJKSBELASTINGEN NAAR GEMEENTELIJKE BELASTINGEN</vt:lpstr>
      <vt:lpstr>Actuele Aanleiding</vt:lpstr>
      <vt:lpstr>Ijkpunten VNG</vt:lpstr>
      <vt:lpstr>Waar hebben we het over </vt:lpstr>
      <vt:lpstr>Waar hebben we het over 2</vt:lpstr>
      <vt:lpstr>Kunnen we hier mee uit de voeten?</vt:lpstr>
      <vt:lpstr>Thema 1 burger</vt:lpstr>
      <vt:lpstr>Thema 1</vt:lpstr>
      <vt:lpstr>Thema 2 Uitname uit Gemeentefonds </vt:lpstr>
      <vt:lpstr>FINANCIËLE FLEXIBILITEIT</vt:lpstr>
      <vt:lpstr>PowerPoint-presentatie</vt:lpstr>
      <vt:lpstr>Thema 2 A Ingezetenenheffing</vt:lpstr>
      <vt:lpstr>Thema 2 B OZB</vt:lpstr>
      <vt:lpstr>PowerPoint-presentatie</vt:lpstr>
      <vt:lpstr>Opbrengst belastingen 2016  € miljoen</vt:lpstr>
      <vt:lpstr>Opbrengst belastingen 2016  € miljoen</vt:lpstr>
      <vt:lpstr>Thema 3 Opheffen kleinere heffingen</vt:lpstr>
      <vt:lpstr>Thema 4 Koppeling</vt:lpstr>
      <vt:lpstr>TOETSSTENEN KABINETSFORMATIE ?</vt:lpstr>
      <vt:lpstr>TOETSSTENEN KABINETSFORMATIE 2 ?</vt:lpstr>
    </vt:vector>
  </TitlesOfParts>
  <Company>Vereniging Nederlandse Gemeenten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Karin Austmann</dc:creator>
  <cp:lastModifiedBy>Eric van Loon</cp:lastModifiedBy>
  <cp:revision>51</cp:revision>
  <cp:lastPrinted>2016-12-05T13:39:39Z</cp:lastPrinted>
  <dcterms:created xsi:type="dcterms:W3CDTF">2015-10-19T14:19:59Z</dcterms:created>
  <dcterms:modified xsi:type="dcterms:W3CDTF">2017-04-12T07:04:42Z</dcterms:modified>
</cp:coreProperties>
</file>