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25" r:id="rId2"/>
  </p:sldMasterIdLst>
  <p:notesMasterIdLst>
    <p:notesMasterId r:id="rId13"/>
  </p:notesMasterIdLst>
  <p:handoutMasterIdLst>
    <p:handoutMasterId r:id="rId14"/>
  </p:handoutMasterIdLst>
  <p:sldIdLst>
    <p:sldId id="282" r:id="rId3"/>
    <p:sldId id="299" r:id="rId4"/>
    <p:sldId id="291" r:id="rId5"/>
    <p:sldId id="292" r:id="rId6"/>
    <p:sldId id="304" r:id="rId7"/>
    <p:sldId id="290" r:id="rId8"/>
    <p:sldId id="301" r:id="rId9"/>
    <p:sldId id="296" r:id="rId10"/>
    <p:sldId id="302" r:id="rId11"/>
    <p:sldId id="303" r:id="rId12"/>
  </p:sldIdLst>
  <p:sldSz cx="12192000" cy="6858000"/>
  <p:notesSz cx="6797675" cy="9926638"/>
  <p:defaultTex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xmlns="">
        <p15:guide id="2" orient="horz" pos="2160" userDrawn="1">
          <p15:clr>
            <a:srgbClr val="A4A3A4"/>
          </p15:clr>
        </p15:guide>
        <p15:guide id="3" pos="7219">
          <p15:clr>
            <a:srgbClr val="A4A3A4"/>
          </p15:clr>
        </p15:guide>
        <p15:guide id="6"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9F3"/>
    <a:srgbClr val="C20016"/>
    <a:srgbClr val="008542"/>
    <a:srgbClr val="002C64"/>
    <a:srgbClr val="33AADC"/>
    <a:srgbClr val="002F5F"/>
    <a:srgbClr val="3DB7E4"/>
    <a:srgbClr val="F0AB00"/>
    <a:srgbClr val="8EBA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86439"/>
  </p:normalViewPr>
  <p:slideViewPr>
    <p:cSldViewPr snapToGrid="0" snapToObjects="1" showGuides="1">
      <p:cViewPr varScale="1">
        <p:scale>
          <a:sx n="119" d="100"/>
          <a:sy n="119" d="100"/>
        </p:scale>
        <p:origin x="-102" y="-312"/>
      </p:cViewPr>
      <p:guideLst>
        <p:guide orient="horz" pos="2160"/>
        <p:guide pos="7219"/>
        <p:guide pos="3840"/>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00" d="100"/>
        <a:sy n="100" d="100"/>
      </p:scale>
      <p:origin x="0" y="0"/>
    </p:cViewPr>
  </p:sorterViewPr>
  <p:notesViewPr>
    <p:cSldViewPr snapToGrid="0" snapToObjects="1" showGuides="1">
      <p:cViewPr varScale="1">
        <p:scale>
          <a:sx n="78" d="100"/>
          <a:sy n="78" d="100"/>
        </p:scale>
        <p:origin x="3376" y="1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13-11-2018</a:t>
            </a:fld>
            <a:endParaRPr lang="nl-NL" altLang="en-US"/>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1482733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50443" y="0"/>
            <a:ext cx="2945659" cy="498056"/>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13-11-2018</a:t>
            </a:fld>
            <a:endParaRPr lang="nl-NL" altLang="en-US"/>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nl-NL" noProof="0" dirty="0"/>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noProof="0" dirty="0"/>
              <a:t>Klik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1828993343"/>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2813" rtl="0" eaLnBrk="0" fontAlgn="base" latinLnBrk="0" hangingPunct="0">
              <a:lnSpc>
                <a:spcPct val="100000"/>
              </a:lnSpc>
              <a:spcBef>
                <a:spcPct val="30000"/>
              </a:spcBef>
              <a:spcAft>
                <a:spcPct val="0"/>
              </a:spcAft>
              <a:buClrTx/>
              <a:buSzTx/>
              <a:buFontTx/>
              <a:buNone/>
              <a:tabLst/>
              <a:defRPr/>
            </a:pPr>
            <a:r>
              <a:rPr lang="nl-NL" dirty="0"/>
              <a:t>Voor datum, voettekst,</a:t>
            </a:r>
            <a:r>
              <a:rPr lang="nl-NL" baseline="0" dirty="0"/>
              <a:t> etc. gebruik onder het menu ‘Invoegen’ de gewenste optie.</a:t>
            </a:r>
          </a:p>
          <a:p>
            <a:pPr marL="0" marR="0" indent="0" algn="l" defTabSz="912813" rtl="0" eaLnBrk="0" fontAlgn="base" latinLnBrk="0" hangingPunct="0">
              <a:lnSpc>
                <a:spcPct val="100000"/>
              </a:lnSpc>
              <a:spcBef>
                <a:spcPct val="30000"/>
              </a:spcBef>
              <a:spcAft>
                <a:spcPct val="0"/>
              </a:spcAft>
              <a:buClrTx/>
              <a:buSzTx/>
              <a:buFontTx/>
              <a:buNone/>
              <a:tabLst/>
              <a:defRPr/>
            </a:pPr>
            <a:r>
              <a:rPr lang="nl-NL" baseline="0" dirty="0"/>
              <a:t>Via Start, Nieuwe dia kun je kiezen uit diverse soorten dia’s om in </a:t>
            </a:r>
            <a:r>
              <a:rPr lang="nl-NL" baseline="0"/>
              <a:t>te voegen.</a:t>
            </a:r>
            <a:endParaRPr lang="nl-NL" dirty="0"/>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1</a:t>
            </a:fld>
            <a:endParaRPr lang="nl-NL" altLang="en-US"/>
          </a:p>
        </p:txBody>
      </p:sp>
    </p:spTree>
    <p:extLst>
      <p:ext uri="{BB962C8B-B14F-4D97-AF65-F5344CB8AC3E}">
        <p14:creationId xmlns:p14="http://schemas.microsoft.com/office/powerpoint/2010/main" val="525864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3</a:t>
            </a:fld>
            <a:endParaRPr lang="nl-NL" altLang="en-US"/>
          </a:p>
        </p:txBody>
      </p:sp>
    </p:spTree>
    <p:extLst>
      <p:ext uri="{BB962C8B-B14F-4D97-AF65-F5344CB8AC3E}">
        <p14:creationId xmlns:p14="http://schemas.microsoft.com/office/powerpoint/2010/main" val="1710925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627063" lvl="1" indent="-171450">
              <a:buFontTx/>
              <a:buChar char="-"/>
            </a:pPr>
            <a:endParaRPr lang="nl-NL" baseline="0" dirty="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4</a:t>
            </a:fld>
            <a:endParaRPr lang="nl-NL" altLang="en-US"/>
          </a:p>
        </p:txBody>
      </p:sp>
    </p:spTree>
    <p:extLst>
      <p:ext uri="{BB962C8B-B14F-4D97-AF65-F5344CB8AC3E}">
        <p14:creationId xmlns:p14="http://schemas.microsoft.com/office/powerpoint/2010/main" val="3415702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7</a:t>
            </a:fld>
            <a:endParaRPr lang="nl-NL" altLang="en-US"/>
          </a:p>
        </p:txBody>
      </p:sp>
    </p:spTree>
    <p:extLst>
      <p:ext uri="{BB962C8B-B14F-4D97-AF65-F5344CB8AC3E}">
        <p14:creationId xmlns:p14="http://schemas.microsoft.com/office/powerpoint/2010/main" val="1456432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de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0903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9054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endParaRPr lang="nl-NL" dirty="0"/>
          </a:p>
        </p:txBody>
      </p:sp>
    </p:spTree>
    <p:extLst>
      <p:ext uri="{BB962C8B-B14F-4D97-AF65-F5344CB8AC3E}">
        <p14:creationId xmlns:p14="http://schemas.microsoft.com/office/powerpoint/2010/main" val="11109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0604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a:xfrm>
            <a:off x="1097280" y="6459785"/>
            <a:ext cx="2472271" cy="365125"/>
          </a:xfrm>
          <a:prstGeom prst="rect">
            <a:avLst/>
          </a:prstGeom>
        </p:spPr>
        <p:txBody>
          <a:bodyPr/>
          <a:lstStyle/>
          <a:p>
            <a:fld id="{4D94136C-8742-45B2-AF27-D93DF72833A9}" type="datetimeFigureOut">
              <a:rPr lang="en-US" dirty="0"/>
              <a:t>11/13/2018</a:t>
            </a:fld>
            <a:endParaRPr lang="en-US" dirty="0"/>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4FAB73BC-B049-4115-A692-8D63A059BFB8}" type="slidenum">
              <a:rPr lang="en-US" dirty="0"/>
              <a:pPr/>
              <a:t>‹nr.›</a:t>
            </a:fld>
            <a:endParaRPr lang="en-US" dirty="0"/>
          </a:p>
        </p:txBody>
      </p:sp>
    </p:spTree>
    <p:extLst>
      <p:ext uri="{BB962C8B-B14F-4D97-AF65-F5344CB8AC3E}">
        <p14:creationId xmlns:p14="http://schemas.microsoft.com/office/powerpoint/2010/main" val="1286177103"/>
      </p:ext>
    </p:extLst>
  </p:cSld>
  <p:clrMapOvr>
    <a:masterClrMapping/>
  </p:clrMapOvr>
  <p:hf sldNum="0" hdr="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3"/>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pic>
        <p:nvPicPr>
          <p:cNvPr id="8"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1446609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5" r:id="rId7"/>
  </p:sldLayoutIdLst>
  <p:hf sldNum="0"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2"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Evaluatie Verdeelmodellen Sociaal Domein</a:t>
            </a:r>
          </a:p>
        </p:txBody>
      </p:sp>
      <p:sp>
        <p:nvSpPr>
          <p:cNvPr id="3" name="Ondertitel 2"/>
          <p:cNvSpPr>
            <a:spLocks noGrp="1"/>
          </p:cNvSpPr>
          <p:nvPr>
            <p:ph type="subTitle" idx="1"/>
          </p:nvPr>
        </p:nvSpPr>
        <p:spPr/>
        <p:txBody>
          <a:bodyPr/>
          <a:lstStyle/>
          <a:p>
            <a:r>
              <a:rPr lang="nl-NL" dirty="0"/>
              <a:t>VNG-Klankbordgroep Herziening Financiële verhouding</a:t>
            </a:r>
          </a:p>
        </p:txBody>
      </p:sp>
      <p:sp>
        <p:nvSpPr>
          <p:cNvPr id="4" name="Tijdelijke aanduiding voor datum 3"/>
          <p:cNvSpPr>
            <a:spLocks noGrp="1"/>
          </p:cNvSpPr>
          <p:nvPr>
            <p:ph type="dt" sz="half" idx="10"/>
          </p:nvPr>
        </p:nvSpPr>
        <p:spPr/>
        <p:txBody>
          <a:bodyPr/>
          <a:lstStyle/>
          <a:p>
            <a:pPr>
              <a:defRPr/>
            </a:pPr>
            <a:r>
              <a:rPr lang="nl-NL" dirty="0"/>
              <a:t>2 november 2018</a:t>
            </a:r>
          </a:p>
        </p:txBody>
      </p:sp>
    </p:spTree>
    <p:extLst>
      <p:ext uri="{BB962C8B-B14F-4D97-AF65-F5344CB8AC3E}">
        <p14:creationId xmlns:p14="http://schemas.microsoft.com/office/powerpoint/2010/main" val="129820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Globaliteit</a:t>
            </a:r>
          </a:p>
        </p:txBody>
      </p:sp>
      <p:sp>
        <p:nvSpPr>
          <p:cNvPr id="3" name="Tijdelijke aanduiding voor inhoud 2"/>
          <p:cNvSpPr>
            <a:spLocks noGrp="1"/>
          </p:cNvSpPr>
          <p:nvPr>
            <p:ph idx="1"/>
          </p:nvPr>
        </p:nvSpPr>
        <p:spPr/>
        <p:txBody>
          <a:bodyPr/>
          <a:lstStyle/>
          <a:p>
            <a:r>
              <a:rPr lang="nl-NL" b="1" dirty="0"/>
              <a:t>In principe</a:t>
            </a:r>
            <a:r>
              <a:rPr lang="nl-NL" dirty="0"/>
              <a:t>: zo globaal mogelijk verdelen. Voorkomt sturen door gemeenten en Rijk. Ook: efficiënt beleid levert financieel voordeel op. </a:t>
            </a:r>
          </a:p>
          <a:p>
            <a:endParaRPr lang="nl-NL" dirty="0"/>
          </a:p>
          <a:p>
            <a:r>
              <a:rPr lang="nl-NL" b="1" dirty="0"/>
              <a:t>Maar</a:t>
            </a:r>
            <a:r>
              <a:rPr lang="nl-NL" dirty="0"/>
              <a:t>: </a:t>
            </a:r>
          </a:p>
          <a:p>
            <a:pPr lvl="1"/>
            <a:r>
              <a:rPr lang="nl-NL" dirty="0"/>
              <a:t>Mate van beleidsvrijheid</a:t>
            </a:r>
          </a:p>
          <a:p>
            <a:pPr lvl="1"/>
            <a:r>
              <a:rPr lang="nl-NL" dirty="0"/>
              <a:t>Overlap tussen taken, doelgroepen en maatstaven</a:t>
            </a:r>
          </a:p>
          <a:p>
            <a:pPr lvl="1"/>
            <a:r>
              <a:rPr lang="nl-NL" dirty="0"/>
              <a:t>Onderhoud is nodig</a:t>
            </a:r>
          </a:p>
          <a:p>
            <a:endParaRPr lang="nl-NL" dirty="0"/>
          </a:p>
          <a:p>
            <a:r>
              <a:rPr lang="nl-NL" b="1" dirty="0"/>
              <a:t>Ook verschillende indelingen mogelijk</a:t>
            </a:r>
            <a:r>
              <a:rPr lang="nl-NL" dirty="0"/>
              <a:t>: </a:t>
            </a:r>
          </a:p>
          <a:p>
            <a:pPr lvl="1"/>
            <a:r>
              <a:rPr lang="nl-NL" dirty="0"/>
              <a:t>Domeinen</a:t>
            </a:r>
          </a:p>
          <a:p>
            <a:pPr lvl="1"/>
            <a:r>
              <a:rPr lang="nl-NL" dirty="0"/>
              <a:t>Naar kenmerken</a:t>
            </a:r>
          </a:p>
          <a:p>
            <a:pPr lvl="1"/>
            <a:r>
              <a:rPr lang="nl-NL" dirty="0"/>
              <a:t>Collectief vs. individueel</a:t>
            </a:r>
          </a:p>
        </p:txBody>
      </p:sp>
    </p:spTree>
    <p:extLst>
      <p:ext uri="{BB962C8B-B14F-4D97-AF65-F5344CB8AC3E}">
        <p14:creationId xmlns:p14="http://schemas.microsoft.com/office/powerpoint/2010/main" val="105775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514350" indent="-514350">
              <a:buFont typeface="+mj-lt"/>
              <a:buAutoNum type="arabicPeriod"/>
            </a:pPr>
            <a:r>
              <a:rPr lang="nl-NL" dirty="0"/>
              <a:t>Waar gaat de herziening over?</a:t>
            </a:r>
          </a:p>
        </p:txBody>
      </p:sp>
      <p:sp>
        <p:nvSpPr>
          <p:cNvPr id="3" name="Tijdelijke aanduiding voor inhoud 2"/>
          <p:cNvSpPr>
            <a:spLocks noGrp="1"/>
          </p:cNvSpPr>
          <p:nvPr>
            <p:ph idx="1"/>
          </p:nvPr>
        </p:nvSpPr>
        <p:spPr/>
        <p:txBody>
          <a:bodyPr/>
          <a:lstStyle/>
          <a:p>
            <a:pPr marL="269875" lvl="1" indent="0">
              <a:buNone/>
            </a:pPr>
            <a:r>
              <a:rPr lang="nl-NL" dirty="0"/>
              <a:t>Verdeling van de algemene uitkering (gemeenten en provincies)</a:t>
            </a:r>
          </a:p>
          <a:p>
            <a:pPr marL="996950" lvl="2" indent="-457200">
              <a:buFont typeface="+mj-lt"/>
              <a:buAutoNum type="arabicPeriod"/>
            </a:pPr>
            <a:endParaRPr lang="nl-NL" dirty="0"/>
          </a:p>
          <a:p>
            <a:pPr lvl="2"/>
            <a:r>
              <a:rPr lang="nl-NL" sz="2200" i="1" dirty="0"/>
              <a:t>nieuwe verdeelmodellen sociaal domein inclusief integratie </a:t>
            </a:r>
            <a:br>
              <a:rPr lang="nl-NL" sz="2200" i="1" dirty="0"/>
            </a:br>
            <a:r>
              <a:rPr lang="nl-NL" sz="2200" i="1" dirty="0"/>
              <a:t>in algemene uitkering</a:t>
            </a:r>
          </a:p>
          <a:p>
            <a:pPr lvl="2"/>
            <a:r>
              <a:rPr lang="nl-NL" sz="2200" i="1" dirty="0"/>
              <a:t>herziening bestaande algemene uitkering</a:t>
            </a:r>
          </a:p>
          <a:p>
            <a:endParaRPr lang="nl-NL" dirty="0"/>
          </a:p>
        </p:txBody>
      </p:sp>
    </p:spTree>
    <p:extLst>
      <p:ext uri="{BB962C8B-B14F-4D97-AF65-F5344CB8AC3E}">
        <p14:creationId xmlns:p14="http://schemas.microsoft.com/office/powerpoint/2010/main" val="3829954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Rechte verbindingslijn 5"/>
          <p:cNvCxnSpPr/>
          <p:nvPr/>
        </p:nvCxnSpPr>
        <p:spPr>
          <a:xfrm flipV="1">
            <a:off x="1955854" y="3241626"/>
            <a:ext cx="9090660" cy="1"/>
          </a:xfrm>
          <a:prstGeom prst="line">
            <a:avLst/>
          </a:prstGeom>
        </p:spPr>
        <p:style>
          <a:lnRef idx="1">
            <a:schemeClr val="accent1"/>
          </a:lnRef>
          <a:fillRef idx="0">
            <a:schemeClr val="accent1"/>
          </a:fillRef>
          <a:effectRef idx="0">
            <a:schemeClr val="accent1"/>
          </a:effectRef>
          <a:fontRef idx="minor">
            <a:schemeClr val="tx1"/>
          </a:fontRef>
        </p:style>
      </p:cxnSp>
      <p:sp>
        <p:nvSpPr>
          <p:cNvPr id="8" name="Tekstvak 7"/>
          <p:cNvSpPr txBox="1"/>
          <p:nvPr/>
        </p:nvSpPr>
        <p:spPr>
          <a:xfrm>
            <a:off x="575159" y="1020005"/>
            <a:ext cx="781664" cy="369332"/>
          </a:xfrm>
          <a:prstGeom prst="rect">
            <a:avLst/>
          </a:prstGeom>
          <a:noFill/>
        </p:spPr>
        <p:txBody>
          <a:bodyPr wrap="square" rtlCol="0">
            <a:spAutoFit/>
          </a:bodyPr>
          <a:lstStyle/>
          <a:p>
            <a:pPr defTabSz="914400" fontAlgn="auto">
              <a:spcBef>
                <a:spcPts val="0"/>
              </a:spcBef>
              <a:spcAft>
                <a:spcPts val="0"/>
              </a:spcAft>
            </a:pPr>
            <a:r>
              <a:rPr lang="nl-NL" sz="1800" b="1" dirty="0">
                <a:latin typeface="Arial" panose="020B0604020202020204" pitchFamily="34" charset="0"/>
                <a:ea typeface="+mn-ea"/>
                <a:cs typeface="Arial" panose="020B0604020202020204" pitchFamily="34" charset="0"/>
              </a:rPr>
              <a:t>2018</a:t>
            </a:r>
          </a:p>
        </p:txBody>
      </p:sp>
      <p:sp>
        <p:nvSpPr>
          <p:cNvPr id="9" name="Tekstvak 8"/>
          <p:cNvSpPr txBox="1"/>
          <p:nvPr/>
        </p:nvSpPr>
        <p:spPr>
          <a:xfrm>
            <a:off x="575159" y="2381773"/>
            <a:ext cx="781664" cy="369332"/>
          </a:xfrm>
          <a:prstGeom prst="rect">
            <a:avLst/>
          </a:prstGeom>
          <a:noFill/>
        </p:spPr>
        <p:txBody>
          <a:bodyPr wrap="square" rtlCol="0">
            <a:spAutoFit/>
          </a:bodyPr>
          <a:lstStyle/>
          <a:p>
            <a:pPr defTabSz="914400" fontAlgn="auto">
              <a:spcBef>
                <a:spcPts val="0"/>
              </a:spcBef>
              <a:spcAft>
                <a:spcPts val="0"/>
              </a:spcAft>
            </a:pPr>
            <a:r>
              <a:rPr lang="nl-NL" sz="1800" b="1" dirty="0">
                <a:latin typeface="Arial" panose="020B0604020202020204" pitchFamily="34" charset="0"/>
                <a:ea typeface="+mn-ea"/>
                <a:cs typeface="Arial" panose="020B0604020202020204" pitchFamily="34" charset="0"/>
              </a:rPr>
              <a:t>2019</a:t>
            </a:r>
          </a:p>
        </p:txBody>
      </p:sp>
      <p:sp>
        <p:nvSpPr>
          <p:cNvPr id="10" name="Tekstvak 9"/>
          <p:cNvSpPr txBox="1"/>
          <p:nvPr/>
        </p:nvSpPr>
        <p:spPr>
          <a:xfrm>
            <a:off x="575159" y="3760440"/>
            <a:ext cx="781664" cy="369332"/>
          </a:xfrm>
          <a:prstGeom prst="rect">
            <a:avLst/>
          </a:prstGeom>
          <a:noFill/>
        </p:spPr>
        <p:txBody>
          <a:bodyPr wrap="square" rtlCol="0">
            <a:spAutoFit/>
          </a:bodyPr>
          <a:lstStyle/>
          <a:p>
            <a:pPr defTabSz="914400" fontAlgn="auto">
              <a:spcBef>
                <a:spcPts val="0"/>
              </a:spcBef>
              <a:spcAft>
                <a:spcPts val="0"/>
              </a:spcAft>
            </a:pPr>
            <a:r>
              <a:rPr lang="nl-NL" sz="1800" b="1" dirty="0">
                <a:latin typeface="Arial" panose="020B0604020202020204" pitchFamily="34" charset="0"/>
                <a:ea typeface="+mn-ea"/>
                <a:cs typeface="Arial" panose="020B0604020202020204" pitchFamily="34" charset="0"/>
              </a:rPr>
              <a:t>2020</a:t>
            </a:r>
          </a:p>
        </p:txBody>
      </p:sp>
      <p:sp>
        <p:nvSpPr>
          <p:cNvPr id="12" name="Tekstvak 11"/>
          <p:cNvSpPr txBox="1"/>
          <p:nvPr/>
        </p:nvSpPr>
        <p:spPr>
          <a:xfrm>
            <a:off x="575159" y="5145265"/>
            <a:ext cx="781664" cy="369332"/>
          </a:xfrm>
          <a:prstGeom prst="rect">
            <a:avLst/>
          </a:prstGeom>
          <a:noFill/>
        </p:spPr>
        <p:txBody>
          <a:bodyPr wrap="square" rtlCol="0">
            <a:spAutoFit/>
          </a:bodyPr>
          <a:lstStyle/>
          <a:p>
            <a:pPr defTabSz="914400" fontAlgn="auto">
              <a:spcBef>
                <a:spcPts val="0"/>
              </a:spcBef>
              <a:spcAft>
                <a:spcPts val="0"/>
              </a:spcAft>
            </a:pPr>
            <a:r>
              <a:rPr lang="nl-NL" sz="1800" b="1" dirty="0">
                <a:latin typeface="Arial" panose="020B0604020202020204" pitchFamily="34" charset="0"/>
                <a:ea typeface="+mn-ea"/>
                <a:cs typeface="Arial" panose="020B0604020202020204" pitchFamily="34" charset="0"/>
              </a:rPr>
              <a:t>2021</a:t>
            </a:r>
          </a:p>
        </p:txBody>
      </p:sp>
      <p:sp>
        <p:nvSpPr>
          <p:cNvPr id="24" name="Rechthoek 23"/>
          <p:cNvSpPr/>
          <p:nvPr/>
        </p:nvSpPr>
        <p:spPr>
          <a:xfrm>
            <a:off x="7062958" y="3852985"/>
            <a:ext cx="3697357" cy="493931"/>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Publicatie in meicirculaire 2020</a:t>
            </a:r>
          </a:p>
        </p:txBody>
      </p:sp>
      <p:sp>
        <p:nvSpPr>
          <p:cNvPr id="25" name="Rechthoek 24"/>
          <p:cNvSpPr/>
          <p:nvPr/>
        </p:nvSpPr>
        <p:spPr>
          <a:xfrm>
            <a:off x="7062956" y="5221387"/>
            <a:ext cx="3697357" cy="1338261"/>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Invoering</a:t>
            </a:r>
          </a:p>
        </p:txBody>
      </p:sp>
      <p:sp>
        <p:nvSpPr>
          <p:cNvPr id="26" name="Rechthoek 25"/>
          <p:cNvSpPr/>
          <p:nvPr/>
        </p:nvSpPr>
        <p:spPr>
          <a:xfrm>
            <a:off x="7827629" y="1211305"/>
            <a:ext cx="2168013" cy="131752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Centrumfunctie,</a:t>
            </a: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Vrijheidsgraden in taken, OEM,</a:t>
            </a: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Belastingcapaciteit,</a:t>
            </a: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Uitkeringsstelsel</a:t>
            </a:r>
          </a:p>
        </p:txBody>
      </p:sp>
      <p:sp>
        <p:nvSpPr>
          <p:cNvPr id="28" name="Rechthoek 27"/>
          <p:cNvSpPr/>
          <p:nvPr/>
        </p:nvSpPr>
        <p:spPr>
          <a:xfrm>
            <a:off x="2590214" y="887376"/>
            <a:ext cx="3697357" cy="436402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endParaRPr lang="nl-NL" sz="1800">
              <a:ln w="0"/>
              <a:solidFill>
                <a:schemeClr val="tx1"/>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29" name="Tekstvak 28"/>
          <p:cNvSpPr txBox="1"/>
          <p:nvPr/>
        </p:nvSpPr>
        <p:spPr>
          <a:xfrm>
            <a:off x="2590215" y="435910"/>
            <a:ext cx="3697357" cy="646331"/>
          </a:xfrm>
          <a:prstGeom prst="rect">
            <a:avLst/>
          </a:prstGeom>
          <a:solidFill>
            <a:schemeClr val="accent6">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defTabSz="914400" fontAlgn="auto">
              <a:spcBef>
                <a:spcPts val="0"/>
              </a:spcBef>
              <a:spcAft>
                <a:spcPts val="0"/>
              </a:spcAft>
            </a:pPr>
            <a:r>
              <a:rPr lang="nl-NL" sz="1800" b="1" dirty="0">
                <a:solidFill>
                  <a:schemeClr val="bg1"/>
                </a:solidFill>
                <a:latin typeface="Arial" panose="020B0604020202020204" pitchFamily="34" charset="0"/>
                <a:cs typeface="Arial" panose="020B0604020202020204" pitchFamily="34" charset="0"/>
              </a:rPr>
              <a:t>Evaluatie verdeelmodellen Sociaal Domein</a:t>
            </a:r>
          </a:p>
        </p:txBody>
      </p:sp>
      <p:sp>
        <p:nvSpPr>
          <p:cNvPr id="32" name="Rechthoek 31"/>
          <p:cNvSpPr/>
          <p:nvPr/>
        </p:nvSpPr>
        <p:spPr>
          <a:xfrm>
            <a:off x="2590211" y="3852985"/>
            <a:ext cx="3697359" cy="493931"/>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Publicatie in meicirculaire 2020</a:t>
            </a:r>
          </a:p>
        </p:txBody>
      </p:sp>
      <p:sp>
        <p:nvSpPr>
          <p:cNvPr id="33" name="Rechthoek 32"/>
          <p:cNvSpPr/>
          <p:nvPr/>
        </p:nvSpPr>
        <p:spPr>
          <a:xfrm>
            <a:off x="2590214" y="5221387"/>
            <a:ext cx="3697357" cy="1338261"/>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Invoering</a:t>
            </a: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 (Inclusief invoering objectief verdeelmodel beschermd wonen)</a:t>
            </a:r>
          </a:p>
        </p:txBody>
      </p:sp>
      <p:sp>
        <p:nvSpPr>
          <p:cNvPr id="34" name="Rechthoek 33"/>
          <p:cNvSpPr/>
          <p:nvPr/>
        </p:nvSpPr>
        <p:spPr>
          <a:xfrm>
            <a:off x="3331817" y="1137406"/>
            <a:ext cx="2214148" cy="133379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r>
              <a:rPr lang="nl-NL" sz="1600" dirty="0">
                <a:ln w="0"/>
                <a:solidFill>
                  <a:schemeClr val="bg1">
                    <a:lumMod val="65000"/>
                  </a:schemeClr>
                </a:solidFill>
                <a:latin typeface="Arial" panose="020B0604020202020204" pitchFamily="34" charset="0"/>
                <a:cs typeface="Arial" panose="020B0604020202020204" pitchFamily="34" charset="0"/>
              </a:rPr>
              <a:t>Kwalitatief onderzoek,</a:t>
            </a: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Methodiek verdeelonderzoek</a:t>
            </a:r>
          </a:p>
        </p:txBody>
      </p:sp>
      <p:sp>
        <p:nvSpPr>
          <p:cNvPr id="35" name="Rechthoek 34"/>
          <p:cNvSpPr/>
          <p:nvPr/>
        </p:nvSpPr>
        <p:spPr>
          <a:xfrm>
            <a:off x="2590212" y="2567805"/>
            <a:ext cx="3697359" cy="67742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Aanpassing verdeelmodel o.b.v. gekozen methodiek</a:t>
            </a: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Aanpassing woonplaatsbeginsel</a:t>
            </a:r>
            <a:r>
              <a:rPr lang="nl-NL" sz="1400" dirty="0">
                <a:ln w="0"/>
                <a:solidFill>
                  <a:schemeClr val="tx1"/>
                </a:solidFill>
                <a:latin typeface="Arial" panose="020B0604020202020204" pitchFamily="34" charset="0"/>
                <a:cs typeface="Arial" panose="020B0604020202020204" pitchFamily="34" charset="0"/>
              </a:rPr>
              <a:t> </a:t>
            </a:r>
            <a:r>
              <a:rPr lang="nl-NL" sz="1600" dirty="0">
                <a:ln w="0"/>
                <a:solidFill>
                  <a:schemeClr val="tx1"/>
                </a:solidFill>
                <a:latin typeface="Arial" panose="020B0604020202020204" pitchFamily="34" charset="0"/>
                <a:cs typeface="Arial" panose="020B0604020202020204" pitchFamily="34" charset="0"/>
              </a:rPr>
              <a:t>Jeugd</a:t>
            </a: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p:txBody>
      </p:sp>
      <p:sp>
        <p:nvSpPr>
          <p:cNvPr id="27" name="Rechthoek 26"/>
          <p:cNvSpPr/>
          <p:nvPr/>
        </p:nvSpPr>
        <p:spPr>
          <a:xfrm>
            <a:off x="7062960" y="894867"/>
            <a:ext cx="3697357" cy="431988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endParaRPr lang="nl-NL" sz="1800">
              <a:ln w="0"/>
              <a:solidFill>
                <a:schemeClr val="tx1"/>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22" name="Tekstvak 21"/>
          <p:cNvSpPr txBox="1"/>
          <p:nvPr/>
        </p:nvSpPr>
        <p:spPr>
          <a:xfrm>
            <a:off x="7062959" y="438115"/>
            <a:ext cx="3697357" cy="646331"/>
          </a:xfrm>
          <a:prstGeom prst="rect">
            <a:avLst/>
          </a:prstGeom>
          <a:solidFill>
            <a:schemeClr val="accent1">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defTabSz="914400" fontAlgn="auto">
              <a:spcBef>
                <a:spcPts val="0"/>
              </a:spcBef>
              <a:spcAft>
                <a:spcPts val="0"/>
              </a:spcAft>
            </a:pPr>
            <a:r>
              <a:rPr lang="nl-NL" sz="1800" b="1" dirty="0">
                <a:solidFill>
                  <a:schemeClr val="bg1"/>
                </a:solidFill>
                <a:latin typeface="Arial" panose="020B0604020202020204" pitchFamily="34" charset="0"/>
                <a:cs typeface="Arial" panose="020B0604020202020204" pitchFamily="34" charset="0"/>
              </a:rPr>
              <a:t>Heroverweging</a:t>
            </a:r>
          </a:p>
          <a:p>
            <a:pPr algn="ctr" defTabSz="914400" fontAlgn="auto">
              <a:spcBef>
                <a:spcPts val="0"/>
              </a:spcBef>
              <a:spcAft>
                <a:spcPts val="0"/>
              </a:spcAft>
            </a:pPr>
            <a:r>
              <a:rPr lang="nl-NL" sz="1800" b="1" dirty="0">
                <a:solidFill>
                  <a:schemeClr val="bg1"/>
                </a:solidFill>
                <a:latin typeface="Arial" panose="020B0604020202020204" pitchFamily="34" charset="0"/>
                <a:cs typeface="Arial" panose="020B0604020202020204" pitchFamily="34" charset="0"/>
              </a:rPr>
              <a:t>Financiële verhoudingen</a:t>
            </a:r>
          </a:p>
        </p:txBody>
      </p:sp>
      <p:cxnSp>
        <p:nvCxnSpPr>
          <p:cNvPr id="31" name="Rechte verbindingslijn 30"/>
          <p:cNvCxnSpPr/>
          <p:nvPr/>
        </p:nvCxnSpPr>
        <p:spPr>
          <a:xfrm flipV="1">
            <a:off x="1955854" y="5214180"/>
            <a:ext cx="909066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Rechte verbindingslijn 35"/>
          <p:cNvCxnSpPr/>
          <p:nvPr/>
        </p:nvCxnSpPr>
        <p:spPr>
          <a:xfrm flipV="1">
            <a:off x="1955854" y="1084422"/>
            <a:ext cx="909066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Rechte verbindingslijn 36"/>
          <p:cNvCxnSpPr/>
          <p:nvPr/>
        </p:nvCxnSpPr>
        <p:spPr>
          <a:xfrm flipV="1">
            <a:off x="1902514" y="3845778"/>
            <a:ext cx="9090660" cy="1"/>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hthoek 20"/>
          <p:cNvSpPr/>
          <p:nvPr/>
        </p:nvSpPr>
        <p:spPr>
          <a:xfrm>
            <a:off x="7062960" y="2567805"/>
            <a:ext cx="3697359" cy="67742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r>
              <a:rPr lang="nl-NL" sz="1600" dirty="0">
                <a:ln w="0"/>
                <a:solidFill>
                  <a:schemeClr val="tx1"/>
                </a:solidFill>
                <a:latin typeface="Arial" panose="020B0604020202020204" pitchFamily="34" charset="0"/>
                <a:cs typeface="Arial" panose="020B0604020202020204" pitchFamily="34" charset="0"/>
              </a:rPr>
              <a:t>Aanpassing verdeelmodel</a:t>
            </a: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a:p>
            <a:pPr algn="ctr" defTabSz="914400" fontAlgn="auto">
              <a:spcBef>
                <a:spcPts val="0"/>
              </a:spcBef>
              <a:spcAft>
                <a:spcPts val="0"/>
              </a:spcAft>
            </a:pPr>
            <a:endParaRPr lang="nl-NL" sz="1400" dirty="0">
              <a:ln w="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899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Evaluatie verdeelmodellen sociaal domein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151149330"/>
              </p:ext>
            </p:extLst>
          </p:nvPr>
        </p:nvGraphicFramePr>
        <p:xfrm>
          <a:off x="1080200" y="1676400"/>
          <a:ext cx="10033000" cy="4876800"/>
        </p:xfrm>
        <a:graphic>
          <a:graphicData uri="http://schemas.openxmlformats.org/drawingml/2006/table">
            <a:tbl>
              <a:tblPr firstRow="1" bandRow="1">
                <a:tableStyleId>{5C22544A-7EE6-4342-B048-85BDC9FD1C3A}</a:tableStyleId>
              </a:tblPr>
              <a:tblGrid>
                <a:gridCol w="3589771">
                  <a:extLst>
                    <a:ext uri="{9D8B030D-6E8A-4147-A177-3AD203B41FA5}">
                      <a16:colId xmlns:a16="http://schemas.microsoft.com/office/drawing/2014/main" xmlns="" val="20000"/>
                    </a:ext>
                  </a:extLst>
                </a:gridCol>
                <a:gridCol w="6443229">
                  <a:extLst>
                    <a:ext uri="{9D8B030D-6E8A-4147-A177-3AD203B41FA5}">
                      <a16:colId xmlns:a16="http://schemas.microsoft.com/office/drawing/2014/main" xmlns="" val="20001"/>
                    </a:ext>
                  </a:extLst>
                </a:gridCol>
              </a:tblGrid>
              <a:tr h="370840">
                <a:tc>
                  <a:txBody>
                    <a:bodyPr/>
                    <a:lstStyle/>
                    <a:p>
                      <a:r>
                        <a:rPr lang="nl-NL" sz="2000" dirty="0"/>
                        <a:t>Wanneer?</a:t>
                      </a:r>
                    </a:p>
                  </a:txBody>
                  <a:tcPr/>
                </a:tc>
                <a:tc>
                  <a:txBody>
                    <a:bodyPr/>
                    <a:lstStyle/>
                    <a:p>
                      <a:r>
                        <a:rPr lang="nl-NL" sz="2000" dirty="0"/>
                        <a:t>Wat? </a:t>
                      </a:r>
                    </a:p>
                  </a:txBody>
                  <a:tcPr/>
                </a:tc>
                <a:extLst>
                  <a:ext uri="{0D108BD9-81ED-4DB2-BD59-A6C34878D82A}">
                    <a16:rowId xmlns:a16="http://schemas.microsoft.com/office/drawing/2014/main" xmlns="" val="10000"/>
                  </a:ext>
                </a:extLst>
              </a:tr>
              <a:tr h="370840">
                <a:tc>
                  <a:txBody>
                    <a:bodyPr/>
                    <a:lstStyle/>
                    <a:p>
                      <a:r>
                        <a:rPr lang="nl-NL" sz="2000" dirty="0"/>
                        <a:t>September</a:t>
                      </a:r>
                      <a:r>
                        <a:rPr lang="nl-NL" sz="2000" baseline="0" dirty="0"/>
                        <a:t> – november 2018 </a:t>
                      </a:r>
                      <a:endParaRPr lang="nl-NL" sz="2000" dirty="0"/>
                    </a:p>
                  </a:txBody>
                  <a:tcPr/>
                </a:tc>
                <a:tc>
                  <a:txBody>
                    <a:bodyPr/>
                    <a:lstStyle/>
                    <a:p>
                      <a:r>
                        <a:rPr lang="nl-NL" sz="2000" dirty="0"/>
                        <a:t>Onderzoek naar onderzoeksmethoden (SEO)</a:t>
                      </a:r>
                    </a:p>
                  </a:txBody>
                  <a:tcPr/>
                </a:tc>
                <a:extLst>
                  <a:ext uri="{0D108BD9-81ED-4DB2-BD59-A6C34878D82A}">
                    <a16:rowId xmlns:a16="http://schemas.microsoft.com/office/drawing/2014/main" xmlns="" val="10001"/>
                  </a:ext>
                </a:extLst>
              </a:tr>
              <a:tr h="370840">
                <a:tc>
                  <a:txBody>
                    <a:bodyPr/>
                    <a:lstStyle/>
                    <a:p>
                      <a:r>
                        <a:rPr lang="nl-NL" sz="2000" dirty="0"/>
                        <a:t>Najaar 2018</a:t>
                      </a:r>
                    </a:p>
                  </a:txBody>
                  <a:tcPr/>
                </a:tc>
                <a:tc>
                  <a:txBody>
                    <a:bodyPr/>
                    <a:lstStyle/>
                    <a:p>
                      <a:r>
                        <a:rPr lang="nl-NL" sz="2000" dirty="0"/>
                        <a:t>Beoordelen voorstellen onderzoeksmethode</a:t>
                      </a:r>
                      <a:r>
                        <a:rPr lang="nl-NL" sz="2000" baseline="0" dirty="0"/>
                        <a:t> en voorstel te hanteren onderzoeksmethode</a:t>
                      </a:r>
                      <a:endParaRPr lang="nl-NL" sz="2000" dirty="0"/>
                    </a:p>
                  </a:txBody>
                  <a:tcPr/>
                </a:tc>
                <a:extLst>
                  <a:ext uri="{0D108BD9-81ED-4DB2-BD59-A6C34878D82A}">
                    <a16:rowId xmlns:a16="http://schemas.microsoft.com/office/drawing/2014/main" xmlns="" val="10002"/>
                  </a:ext>
                </a:extLst>
              </a:tr>
              <a:tr h="370840">
                <a:tc>
                  <a:txBody>
                    <a:bodyPr/>
                    <a:lstStyle/>
                    <a:p>
                      <a:r>
                        <a:rPr lang="nl-NL" sz="2000" baseline="0" dirty="0"/>
                        <a:t>Januari 2019</a:t>
                      </a:r>
                      <a:endParaRPr lang="nl-NL" sz="2000" dirty="0"/>
                    </a:p>
                  </a:txBody>
                  <a:tcPr/>
                </a:tc>
                <a:tc>
                  <a:txBody>
                    <a:bodyPr/>
                    <a:lstStyle/>
                    <a:p>
                      <a:r>
                        <a:rPr lang="nl-NL" sz="2000" dirty="0"/>
                        <a:t>Bestuurlijk vaststellen</a:t>
                      </a:r>
                      <a:r>
                        <a:rPr lang="nl-NL" sz="2000" baseline="0" dirty="0"/>
                        <a:t> onderzoeksmethode kwantitatief vervolgonderzoek</a:t>
                      </a:r>
                    </a:p>
                  </a:txBody>
                  <a:tcPr/>
                </a:tc>
                <a:extLst>
                  <a:ext uri="{0D108BD9-81ED-4DB2-BD59-A6C34878D82A}">
                    <a16:rowId xmlns:a16="http://schemas.microsoft.com/office/drawing/2014/main" xmlns="" val="10003"/>
                  </a:ext>
                </a:extLst>
              </a:tr>
              <a:tr h="370840">
                <a:tc>
                  <a:txBody>
                    <a:bodyPr/>
                    <a:lstStyle/>
                    <a:p>
                      <a:r>
                        <a:rPr lang="nl-NL" sz="2000" dirty="0"/>
                        <a:t>t/m januari</a:t>
                      </a:r>
                      <a:r>
                        <a:rPr lang="nl-NL" sz="2000" baseline="0" dirty="0"/>
                        <a:t> 2019</a:t>
                      </a:r>
                      <a:endParaRPr lang="nl-NL" sz="2000" dirty="0"/>
                    </a:p>
                  </a:txBody>
                  <a:tcPr/>
                </a:tc>
                <a:tc>
                  <a:txBody>
                    <a:bodyPr/>
                    <a:lstStyle/>
                    <a:p>
                      <a:r>
                        <a:rPr lang="nl-NL" sz="2000" dirty="0"/>
                        <a:t>Voorbereiden kwantitatief</a:t>
                      </a:r>
                      <a:r>
                        <a:rPr lang="nl-NL" sz="2000" baseline="0" dirty="0"/>
                        <a:t> onderzoek (offerte opstellen en aanbesteden) </a:t>
                      </a:r>
                      <a:endParaRPr lang="nl-NL" sz="2000" dirty="0"/>
                    </a:p>
                  </a:txBody>
                  <a:tcPr/>
                </a:tc>
                <a:extLst>
                  <a:ext uri="{0D108BD9-81ED-4DB2-BD59-A6C34878D82A}">
                    <a16:rowId xmlns:a16="http://schemas.microsoft.com/office/drawing/2014/main" xmlns="" val="10004"/>
                  </a:ext>
                </a:extLst>
              </a:tr>
              <a:tr h="370840">
                <a:tc>
                  <a:txBody>
                    <a:bodyPr/>
                    <a:lstStyle/>
                    <a:p>
                      <a:r>
                        <a:rPr lang="nl-NL" sz="2000" dirty="0"/>
                        <a:t>Januari 2019</a:t>
                      </a:r>
                    </a:p>
                  </a:txBody>
                  <a:tcPr/>
                </a:tc>
                <a:tc>
                  <a:txBody>
                    <a:bodyPr/>
                    <a:lstStyle/>
                    <a:p>
                      <a:r>
                        <a:rPr lang="nl-NL" sz="2000" dirty="0"/>
                        <a:t>Start kwantitatief</a:t>
                      </a:r>
                      <a:r>
                        <a:rPr lang="nl-NL" sz="2000" baseline="0" dirty="0"/>
                        <a:t> onderzoek</a:t>
                      </a:r>
                      <a:endParaRPr lang="nl-NL" sz="2000" dirty="0"/>
                    </a:p>
                  </a:txBody>
                  <a:tcPr/>
                </a:tc>
                <a:extLst>
                  <a:ext uri="{0D108BD9-81ED-4DB2-BD59-A6C34878D82A}">
                    <a16:rowId xmlns:a16="http://schemas.microsoft.com/office/drawing/2014/main" xmlns="" val="10005"/>
                  </a:ext>
                </a:extLst>
              </a:tr>
              <a:tr h="370840">
                <a:tc>
                  <a:txBody>
                    <a:bodyPr/>
                    <a:lstStyle/>
                    <a:p>
                      <a:r>
                        <a:rPr lang="nl-NL" sz="2000" dirty="0"/>
                        <a:t>Januari</a:t>
                      </a:r>
                      <a:r>
                        <a:rPr lang="nl-NL" sz="2000" baseline="0" dirty="0"/>
                        <a:t> – maart 2020</a:t>
                      </a:r>
                      <a:endParaRPr lang="nl-NL" sz="2000" dirty="0"/>
                    </a:p>
                  </a:txBody>
                  <a:tcPr/>
                </a:tc>
                <a:tc>
                  <a:txBody>
                    <a:bodyPr/>
                    <a:lstStyle/>
                    <a:p>
                      <a:r>
                        <a:rPr lang="nl-NL" sz="2000" dirty="0"/>
                        <a:t>Advisering</a:t>
                      </a:r>
                      <a:r>
                        <a:rPr lang="nl-NL" sz="2000" baseline="0" dirty="0"/>
                        <a:t> door VNG en ROB</a:t>
                      </a:r>
                      <a:endParaRPr lang="nl-NL" sz="2000" dirty="0"/>
                    </a:p>
                  </a:txBody>
                  <a:tcPr/>
                </a:tc>
                <a:extLst>
                  <a:ext uri="{0D108BD9-81ED-4DB2-BD59-A6C34878D82A}">
                    <a16:rowId xmlns:a16="http://schemas.microsoft.com/office/drawing/2014/main" xmlns="" val="10006"/>
                  </a:ext>
                </a:extLst>
              </a:tr>
              <a:tr h="370840">
                <a:tc>
                  <a:txBody>
                    <a:bodyPr/>
                    <a:lstStyle/>
                    <a:p>
                      <a:r>
                        <a:rPr lang="nl-NL" sz="2000" dirty="0"/>
                        <a:t>April/</a:t>
                      </a:r>
                      <a:r>
                        <a:rPr lang="nl-NL" sz="2000" baseline="0" dirty="0"/>
                        <a:t> mei</a:t>
                      </a:r>
                      <a:r>
                        <a:rPr lang="nl-NL" sz="2000" dirty="0"/>
                        <a:t> 2020</a:t>
                      </a:r>
                    </a:p>
                  </a:txBody>
                  <a:tcPr/>
                </a:tc>
                <a:tc>
                  <a:txBody>
                    <a:bodyPr/>
                    <a:lstStyle/>
                    <a:p>
                      <a:r>
                        <a:rPr lang="nl-NL" sz="2000" dirty="0"/>
                        <a:t>Besluitvorming aanpassing verdeling in</a:t>
                      </a:r>
                      <a:r>
                        <a:rPr lang="nl-NL" sz="2000" baseline="0" dirty="0"/>
                        <a:t> </a:t>
                      </a:r>
                      <a:r>
                        <a:rPr lang="nl-NL" sz="2000" dirty="0" err="1"/>
                        <a:t>BOFv</a:t>
                      </a:r>
                      <a:endParaRPr lang="nl-NL" sz="2000" dirty="0"/>
                    </a:p>
                  </a:txBody>
                  <a:tcPr/>
                </a:tc>
                <a:extLst>
                  <a:ext uri="{0D108BD9-81ED-4DB2-BD59-A6C34878D82A}">
                    <a16:rowId xmlns:a16="http://schemas.microsoft.com/office/drawing/2014/main" xmlns="" val="10007"/>
                  </a:ext>
                </a:extLst>
              </a:tr>
              <a:tr h="370840">
                <a:tc>
                  <a:txBody>
                    <a:bodyPr/>
                    <a:lstStyle/>
                    <a:p>
                      <a:r>
                        <a:rPr lang="nl-NL" sz="2000" dirty="0"/>
                        <a:t>Mei 2020</a:t>
                      </a:r>
                    </a:p>
                  </a:txBody>
                  <a:tcPr/>
                </a:tc>
                <a:tc>
                  <a:txBody>
                    <a:bodyPr/>
                    <a:lstStyle/>
                    <a:p>
                      <a:r>
                        <a:rPr lang="nl-NL" sz="2000" dirty="0"/>
                        <a:t>Bekendmaking nieuwe verdeling in</a:t>
                      </a:r>
                      <a:r>
                        <a:rPr lang="nl-NL" sz="2000" baseline="0" dirty="0"/>
                        <a:t> meicirculaire</a:t>
                      </a:r>
                      <a:endParaRPr lang="nl-NL" sz="2000" dirty="0"/>
                    </a:p>
                  </a:txBody>
                  <a:tcPr/>
                </a:tc>
                <a:extLst>
                  <a:ext uri="{0D108BD9-81ED-4DB2-BD59-A6C34878D82A}">
                    <a16:rowId xmlns:a16="http://schemas.microsoft.com/office/drawing/2014/main" xmlns="" val="10008"/>
                  </a:ext>
                </a:extLst>
              </a:tr>
              <a:tr h="370840">
                <a:tc>
                  <a:txBody>
                    <a:bodyPr/>
                    <a:lstStyle/>
                    <a:p>
                      <a:r>
                        <a:rPr lang="nl-NL" sz="2000" dirty="0"/>
                        <a:t>Januari 2021</a:t>
                      </a:r>
                    </a:p>
                  </a:txBody>
                  <a:tcPr/>
                </a:tc>
                <a:tc>
                  <a:txBody>
                    <a:bodyPr/>
                    <a:lstStyle/>
                    <a:p>
                      <a:r>
                        <a:rPr lang="nl-NL" sz="2000" dirty="0"/>
                        <a:t>Invoering nieuwe verdeelmodellen sociaal domein</a:t>
                      </a:r>
                    </a:p>
                  </a:txBody>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370740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zit het met de IUSD?</a:t>
            </a:r>
          </a:p>
        </p:txBody>
      </p:sp>
      <p:sp>
        <p:nvSpPr>
          <p:cNvPr id="3" name="Tijdelijke aanduiding voor inhoud 2"/>
          <p:cNvSpPr>
            <a:spLocks noGrp="1"/>
          </p:cNvSpPr>
          <p:nvPr>
            <p:ph idx="1"/>
          </p:nvPr>
        </p:nvSpPr>
        <p:spPr>
          <a:xfrm>
            <a:off x="397564" y="1800225"/>
            <a:ext cx="8136835" cy="4500563"/>
          </a:xfrm>
        </p:spPr>
        <p:txBody>
          <a:bodyPr/>
          <a:lstStyle/>
          <a:p>
            <a:pPr marL="0" indent="0">
              <a:buNone/>
            </a:pPr>
            <a:r>
              <a:rPr lang="nl-NL" b="1" dirty="0">
                <a:solidFill>
                  <a:srgbClr val="00A9F3"/>
                </a:solidFill>
              </a:rPr>
              <a:t>In 2015:</a:t>
            </a:r>
          </a:p>
          <a:p>
            <a:r>
              <a:rPr lang="nl-NL" dirty="0"/>
              <a:t>Precies dezelfde systematiek als bij de algemene uitkering,  kosten georiënteerd</a:t>
            </a:r>
          </a:p>
          <a:p>
            <a:endParaRPr lang="nl-NL" sz="1200" dirty="0"/>
          </a:p>
          <a:p>
            <a:r>
              <a:rPr lang="nl-NL" dirty="0"/>
              <a:t>Cijfers gebaseerd op 2011 en 2012, ongelijke kostenverdelingen binnen </a:t>
            </a:r>
            <a:r>
              <a:rPr lang="nl-NL" dirty="0" err="1"/>
              <a:t>wmo</a:t>
            </a:r>
            <a:r>
              <a:rPr lang="nl-NL" dirty="0"/>
              <a:t> en jeugd en binnen regio’s. </a:t>
            </a:r>
          </a:p>
          <a:p>
            <a:endParaRPr lang="nl-NL" sz="1200" dirty="0"/>
          </a:p>
          <a:p>
            <a:r>
              <a:rPr lang="nl-NL" dirty="0"/>
              <a:t>Cijfers niet ingericht op gemeentelijke administraties </a:t>
            </a:r>
          </a:p>
          <a:p>
            <a:endParaRPr lang="nl-NL" sz="1200" dirty="0"/>
          </a:p>
          <a:p>
            <a:r>
              <a:rPr lang="nl-NL" dirty="0"/>
              <a:t>Veel aannames, veel discrepanties</a:t>
            </a:r>
          </a:p>
          <a:p>
            <a:pPr marL="0" indent="0">
              <a:buNone/>
            </a:pPr>
            <a:endParaRPr lang="nl-NL" b="1" dirty="0"/>
          </a:p>
          <a:p>
            <a:pPr marL="0" indent="0">
              <a:buNone/>
            </a:pPr>
            <a:r>
              <a:rPr lang="nl-NL" b="1" dirty="0"/>
              <a:t>Conclusie: verdeling integratie uitkering is niet goed</a:t>
            </a:r>
            <a:r>
              <a:rPr lang="nl-NL" dirty="0"/>
              <a:t/>
            </a:r>
            <a:br>
              <a:rPr lang="nl-NL" dirty="0"/>
            </a:br>
            <a:endParaRPr lang="nl-NL" dirty="0"/>
          </a:p>
        </p:txBody>
      </p:sp>
      <p:pic>
        <p:nvPicPr>
          <p:cNvPr id="4" name="Afbeelding 3"/>
          <p:cNvPicPr>
            <a:picLocks noChangeAspect="1"/>
          </p:cNvPicPr>
          <p:nvPr/>
        </p:nvPicPr>
        <p:blipFill>
          <a:blip r:embed="rId2"/>
          <a:stretch>
            <a:fillRect/>
          </a:stretch>
        </p:blipFill>
        <p:spPr>
          <a:xfrm>
            <a:off x="8238405" y="1186017"/>
            <a:ext cx="3557231" cy="50058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229551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9999" y="1080000"/>
            <a:ext cx="10204527" cy="720000"/>
          </a:xfrm>
        </p:spPr>
        <p:txBody>
          <a:bodyPr/>
          <a:lstStyle/>
          <a:p>
            <a:pPr lvl="0"/>
            <a:r>
              <a:rPr lang="nl-NL" dirty="0"/>
              <a:t>Verdeling moet anders maar hoe dan ?</a:t>
            </a:r>
            <a:br>
              <a:rPr lang="nl-NL" dirty="0"/>
            </a:br>
            <a:r>
              <a:rPr lang="nl-NL" dirty="0"/>
              <a:t/>
            </a:r>
            <a:br>
              <a:rPr lang="nl-NL" dirty="0"/>
            </a:br>
            <a:r>
              <a:rPr lang="nl-NL" sz="1800" dirty="0">
                <a:solidFill>
                  <a:schemeClr val="tx1"/>
                </a:solidFill>
              </a:rPr>
              <a:t/>
            </a:r>
            <a:br>
              <a:rPr lang="nl-NL" sz="1800" dirty="0">
                <a:solidFill>
                  <a:schemeClr val="tx1"/>
                </a:solidFill>
              </a:rPr>
            </a:br>
            <a:r>
              <a:rPr lang="nl-NL" sz="1800" dirty="0">
                <a:solidFill>
                  <a:schemeClr val="bg2"/>
                </a:solidFill>
              </a:rPr>
              <a:t>In 2018:</a:t>
            </a:r>
            <a:br>
              <a:rPr lang="nl-NL" sz="1800" dirty="0">
                <a:solidFill>
                  <a:schemeClr val="bg2"/>
                </a:solidFill>
              </a:rPr>
            </a:br>
            <a:r>
              <a:rPr lang="nl-NL" sz="1800" dirty="0">
                <a:solidFill>
                  <a:schemeClr val="tx1"/>
                </a:solidFill>
              </a:rPr>
              <a:t>programmakosten per gemeente worden duidelijker, vaak wel regionaal ingekocht</a:t>
            </a:r>
            <a:br>
              <a:rPr lang="nl-NL" sz="1800" dirty="0">
                <a:solidFill>
                  <a:schemeClr val="tx1"/>
                </a:solidFill>
              </a:rPr>
            </a:br>
            <a:r>
              <a:rPr lang="nl-NL" sz="1800" dirty="0">
                <a:solidFill>
                  <a:schemeClr val="tx1"/>
                </a:solidFill>
              </a:rPr>
              <a:t/>
            </a:r>
            <a:br>
              <a:rPr lang="nl-NL" sz="1800" dirty="0">
                <a:solidFill>
                  <a:schemeClr val="tx1"/>
                </a:solidFill>
              </a:rPr>
            </a:br>
            <a:r>
              <a:rPr lang="nl-NL" sz="1800" dirty="0">
                <a:solidFill>
                  <a:schemeClr val="tx1"/>
                </a:solidFill>
              </a:rPr>
              <a:t>Maar:</a:t>
            </a:r>
            <a:br>
              <a:rPr lang="nl-NL" sz="1800" dirty="0">
                <a:solidFill>
                  <a:schemeClr val="tx1"/>
                </a:solidFill>
              </a:rPr>
            </a:br>
            <a:r>
              <a:rPr lang="nl-NL" sz="1600" dirty="0">
                <a:solidFill>
                  <a:schemeClr val="tx1"/>
                </a:solidFill>
              </a:rPr>
              <a:t>Omdat het sociaal domein nog in transformatie is zijn de gemeentelijke kosten nog niet stabiel.</a:t>
            </a:r>
            <a:br>
              <a:rPr lang="nl-NL" sz="1600" dirty="0">
                <a:solidFill>
                  <a:schemeClr val="tx1"/>
                </a:solidFill>
              </a:rPr>
            </a:br>
            <a:r>
              <a:rPr lang="nl-NL" sz="1600" dirty="0">
                <a:solidFill>
                  <a:schemeClr val="tx1"/>
                </a:solidFill>
              </a:rPr>
              <a:t/>
            </a:r>
            <a:br>
              <a:rPr lang="nl-NL" sz="1600" dirty="0">
                <a:solidFill>
                  <a:schemeClr val="tx1"/>
                </a:solidFill>
              </a:rPr>
            </a:br>
            <a:r>
              <a:rPr lang="nl-NL" sz="1600" dirty="0">
                <a:solidFill>
                  <a:schemeClr val="tx1"/>
                </a:solidFill>
              </a:rPr>
              <a:t>Omdat het tempo van transformatie bij gemeenten verschilt zijn de kosten nu nog ongelijk verdeeld. Gemeenten die verder zijn in de transformatie zouden dan gestraft worden doordat ze een lagere gemeentefondsuitkering krijgen.  </a:t>
            </a:r>
            <a:br>
              <a:rPr lang="nl-NL" sz="1600" dirty="0">
                <a:solidFill>
                  <a:schemeClr val="tx1"/>
                </a:solidFill>
              </a:rPr>
            </a:br>
            <a:r>
              <a:rPr lang="nl-NL" sz="1600" dirty="0">
                <a:solidFill>
                  <a:schemeClr val="tx1"/>
                </a:solidFill>
              </a:rPr>
              <a:t/>
            </a:r>
            <a:br>
              <a:rPr lang="nl-NL" sz="1600" dirty="0">
                <a:solidFill>
                  <a:schemeClr val="tx1"/>
                </a:solidFill>
              </a:rPr>
            </a:br>
            <a:r>
              <a:rPr lang="nl-NL" sz="1600" dirty="0">
                <a:solidFill>
                  <a:schemeClr val="tx1"/>
                </a:solidFill>
              </a:rPr>
              <a:t>Het integrale werken zorgt ervoor dat veel kosten moeilijk toe te delen zijn aan specifieke voorzieningen als jeugd en </a:t>
            </a:r>
            <a:r>
              <a:rPr lang="nl-NL" sz="1600" dirty="0" err="1">
                <a:solidFill>
                  <a:schemeClr val="tx1"/>
                </a:solidFill>
              </a:rPr>
              <a:t>wmo</a:t>
            </a:r>
            <a:r>
              <a:rPr lang="nl-NL" sz="1600" dirty="0">
                <a:solidFill>
                  <a:schemeClr val="tx1"/>
                </a:solidFill>
              </a:rPr>
              <a:t>.</a:t>
            </a:r>
            <a:br>
              <a:rPr lang="nl-NL" sz="1600" dirty="0">
                <a:solidFill>
                  <a:schemeClr val="tx1"/>
                </a:solidFill>
              </a:rPr>
            </a:br>
            <a:r>
              <a:rPr lang="nl-NL" sz="1600" dirty="0">
                <a:solidFill>
                  <a:schemeClr val="tx1"/>
                </a:solidFill>
              </a:rPr>
              <a:t/>
            </a:r>
            <a:br>
              <a:rPr lang="nl-NL" sz="1600" dirty="0">
                <a:solidFill>
                  <a:schemeClr val="tx1"/>
                </a:solidFill>
              </a:rPr>
            </a:br>
            <a:r>
              <a:rPr lang="nl-NL" sz="1600" dirty="0">
                <a:solidFill>
                  <a:schemeClr val="tx1"/>
                </a:solidFill>
              </a:rPr>
              <a:t>Kostenoriëntatie houdt moeilijk rekening met preventie </a:t>
            </a:r>
            <a:br>
              <a:rPr lang="nl-NL" sz="1600" dirty="0">
                <a:solidFill>
                  <a:schemeClr val="tx1"/>
                </a:solidFill>
              </a:rPr>
            </a:br>
            <a:r>
              <a:rPr lang="nl-NL" sz="1600" dirty="0">
                <a:solidFill>
                  <a:schemeClr val="tx1"/>
                </a:solidFill>
              </a:rPr>
              <a:t> </a:t>
            </a:r>
          </a:p>
        </p:txBody>
      </p:sp>
    </p:spTree>
    <p:extLst>
      <p:ext uri="{BB962C8B-B14F-4D97-AF65-F5344CB8AC3E}">
        <p14:creationId xmlns:p14="http://schemas.microsoft.com/office/powerpoint/2010/main" val="1877930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73" name="AutoShape 25"/>
          <p:cNvCxnSpPr>
            <a:cxnSpLocks noChangeShapeType="1"/>
          </p:cNvCxnSpPr>
          <p:nvPr/>
        </p:nvCxnSpPr>
        <p:spPr bwMode="auto">
          <a:xfrm>
            <a:off x="10835365" y="4944734"/>
            <a:ext cx="0" cy="277587"/>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9" name="Text Box 10"/>
          <p:cNvSpPr txBox="1">
            <a:spLocks noChangeArrowheads="1"/>
          </p:cNvSpPr>
          <p:nvPr/>
        </p:nvSpPr>
        <p:spPr bwMode="auto">
          <a:xfrm>
            <a:off x="6254070" y="1636707"/>
            <a:ext cx="2624705" cy="866775"/>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Klankbordgroep “centrumfunctie”</a:t>
            </a:r>
          </a:p>
        </p:txBody>
      </p:sp>
      <p:sp>
        <p:nvSpPr>
          <p:cNvPr id="10" name="Text Box 11"/>
          <p:cNvSpPr txBox="1">
            <a:spLocks noChangeArrowheads="1"/>
          </p:cNvSpPr>
          <p:nvPr/>
        </p:nvSpPr>
        <p:spPr bwMode="auto">
          <a:xfrm>
            <a:off x="6254070" y="2793967"/>
            <a:ext cx="2611210" cy="1017586"/>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Klankbordgroep “verevening inkomsten”</a:t>
            </a:r>
          </a:p>
        </p:txBody>
      </p:sp>
      <p:sp>
        <p:nvSpPr>
          <p:cNvPr id="14" name="Text Box 15"/>
          <p:cNvSpPr txBox="1">
            <a:spLocks noChangeArrowheads="1"/>
          </p:cNvSpPr>
          <p:nvPr/>
        </p:nvSpPr>
        <p:spPr bwMode="auto">
          <a:xfrm>
            <a:off x="6255770" y="4089141"/>
            <a:ext cx="2607809" cy="866775"/>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Klankbordgroep “beleidsvrijheid”</a:t>
            </a:r>
          </a:p>
        </p:txBody>
      </p:sp>
      <p:sp>
        <p:nvSpPr>
          <p:cNvPr id="3" name="Text Box 2"/>
          <p:cNvSpPr txBox="1">
            <a:spLocks noChangeArrowheads="1"/>
          </p:cNvSpPr>
          <p:nvPr/>
        </p:nvSpPr>
        <p:spPr bwMode="auto">
          <a:xfrm>
            <a:off x="3068265" y="6193011"/>
            <a:ext cx="6645275" cy="528637"/>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Bestuurlijk Overleg Financiële Verhoudingen</a:t>
            </a:r>
          </a:p>
        </p:txBody>
      </p:sp>
      <p:cxnSp>
        <p:nvCxnSpPr>
          <p:cNvPr id="2051" name="AutoShape 3"/>
          <p:cNvCxnSpPr>
            <a:cxnSpLocks noChangeShapeType="1"/>
          </p:cNvCxnSpPr>
          <p:nvPr/>
        </p:nvCxnSpPr>
        <p:spPr bwMode="auto">
          <a:xfrm>
            <a:off x="8494363" y="5434327"/>
            <a:ext cx="0" cy="748587"/>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4" name="Text Box 4"/>
          <p:cNvSpPr txBox="1">
            <a:spLocks noChangeArrowheads="1"/>
          </p:cNvSpPr>
          <p:nvPr/>
        </p:nvSpPr>
        <p:spPr bwMode="auto">
          <a:xfrm>
            <a:off x="6390902" y="5222322"/>
            <a:ext cx="5397953" cy="774120"/>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Stuurgroep Heroverweging Financiële Verhoudingen</a:t>
            </a:r>
          </a:p>
        </p:txBody>
      </p:sp>
      <p:cxnSp>
        <p:nvCxnSpPr>
          <p:cNvPr id="2053" name="AutoShape 5"/>
          <p:cNvCxnSpPr>
            <a:cxnSpLocks noChangeShapeType="1"/>
          </p:cNvCxnSpPr>
          <p:nvPr/>
        </p:nvCxnSpPr>
        <p:spPr bwMode="auto">
          <a:xfrm>
            <a:off x="4962732" y="5276298"/>
            <a:ext cx="1" cy="906616"/>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5" name="Text Box 6"/>
          <p:cNvSpPr txBox="1">
            <a:spLocks noChangeArrowheads="1"/>
          </p:cNvSpPr>
          <p:nvPr/>
        </p:nvSpPr>
        <p:spPr bwMode="auto">
          <a:xfrm>
            <a:off x="370907" y="5222321"/>
            <a:ext cx="5445353" cy="774121"/>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Stuurgroep Evaluatie Verdeelmodellen </a:t>
            </a:r>
            <a:br>
              <a:rPr kumimoji="0" lang="nl-NL" altLang="nl-NL" sz="2000" i="0" u="none" strike="noStrike" cap="none" normalizeH="0" baseline="0" dirty="0">
                <a:ln>
                  <a:noFill/>
                </a:ln>
                <a:solidFill>
                  <a:srgbClr val="000000"/>
                </a:solidFill>
                <a:effectLst/>
                <a:latin typeface="Arial" panose="020B0604020202020204" pitchFamily="34" charset="0"/>
              </a:rPr>
            </a:br>
            <a:r>
              <a:rPr kumimoji="0" lang="nl-NL" altLang="nl-NL" sz="2000" i="0" u="none" strike="noStrike" cap="none" normalizeH="0" baseline="0" dirty="0">
                <a:ln>
                  <a:noFill/>
                </a:ln>
                <a:solidFill>
                  <a:srgbClr val="000000"/>
                </a:solidFill>
                <a:effectLst/>
                <a:latin typeface="Arial" panose="020B0604020202020204" pitchFamily="34" charset="0"/>
              </a:rPr>
              <a:t>Sociaal Domein</a:t>
            </a:r>
          </a:p>
        </p:txBody>
      </p:sp>
      <p:sp>
        <p:nvSpPr>
          <p:cNvPr id="6" name="Text Box 7"/>
          <p:cNvSpPr txBox="1">
            <a:spLocks noChangeArrowheads="1"/>
          </p:cNvSpPr>
          <p:nvPr/>
        </p:nvSpPr>
        <p:spPr bwMode="auto">
          <a:xfrm>
            <a:off x="303833" y="2626580"/>
            <a:ext cx="2612459" cy="1017587"/>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0" u="none" strike="noStrike" cap="none" normalizeH="0" baseline="0" dirty="0">
                <a:ln>
                  <a:noFill/>
                </a:ln>
                <a:solidFill>
                  <a:srgbClr val="000000"/>
                </a:solidFill>
                <a:effectLst/>
                <a:latin typeface="Arial" panose="020B0604020202020204" pitchFamily="34" charset="0"/>
              </a:rPr>
              <a:t>Klankbordgroep t.b.v. onderzoek onderzoeksmethoden</a:t>
            </a:r>
          </a:p>
        </p:txBody>
      </p:sp>
      <p:sp>
        <p:nvSpPr>
          <p:cNvPr id="7" name="Text Box 8"/>
          <p:cNvSpPr txBox="1">
            <a:spLocks noChangeArrowheads="1"/>
          </p:cNvSpPr>
          <p:nvPr/>
        </p:nvSpPr>
        <p:spPr bwMode="auto">
          <a:xfrm>
            <a:off x="9511504" y="1715746"/>
            <a:ext cx="2598510" cy="1387733"/>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1" u="none" strike="noStrike" cap="none" normalizeH="0" baseline="0" dirty="0" err="1">
                <a:ln>
                  <a:noFill/>
                </a:ln>
                <a:solidFill>
                  <a:srgbClr val="000000"/>
                </a:solidFill>
                <a:effectLst/>
                <a:latin typeface="Arial" panose="020B0604020202020204" pitchFamily="34" charset="0"/>
              </a:rPr>
              <a:t>Begeleidingscom</a:t>
            </a:r>
            <a:r>
              <a:rPr kumimoji="0" lang="nl-NL" altLang="nl-NL" sz="2000" i="1" u="none" strike="noStrike" cap="none" normalizeH="0" baseline="0" dirty="0">
                <a:ln>
                  <a:noFill/>
                </a:ln>
                <a:solidFill>
                  <a:srgbClr val="000000"/>
                </a:solidFill>
                <a:effectLst/>
                <a:latin typeface="Arial" panose="020B0604020202020204" pitchFamily="34" charset="0"/>
              </a:rPr>
              <a:t>.</a:t>
            </a:r>
            <a:br>
              <a:rPr kumimoji="0" lang="nl-NL" altLang="nl-NL" sz="2000" i="1" u="none" strike="noStrike" cap="none" normalizeH="0" baseline="0" dirty="0">
                <a:ln>
                  <a:noFill/>
                </a:ln>
                <a:solidFill>
                  <a:srgbClr val="000000"/>
                </a:solidFill>
                <a:effectLst/>
                <a:latin typeface="Arial" panose="020B0604020202020204" pitchFamily="34" charset="0"/>
              </a:rPr>
            </a:br>
            <a:r>
              <a:rPr kumimoji="0" lang="nl-NL" altLang="nl-NL" sz="2000" i="1" u="none" strike="noStrike" cap="none" normalizeH="0" baseline="0" dirty="0">
                <a:ln>
                  <a:noFill/>
                </a:ln>
                <a:solidFill>
                  <a:srgbClr val="000000"/>
                </a:solidFill>
                <a:effectLst/>
                <a:latin typeface="Arial" panose="020B0604020202020204" pitchFamily="34" charset="0"/>
              </a:rPr>
              <a:t>kwantitatief onderzoek  </a:t>
            </a:r>
            <a:br>
              <a:rPr kumimoji="0" lang="nl-NL" altLang="nl-NL" sz="2000" i="1" u="none" strike="noStrike" cap="none" normalizeH="0" baseline="0" dirty="0">
                <a:ln>
                  <a:noFill/>
                </a:ln>
                <a:solidFill>
                  <a:srgbClr val="000000"/>
                </a:solidFill>
                <a:effectLst/>
                <a:latin typeface="Arial" panose="020B0604020202020204" pitchFamily="34" charset="0"/>
              </a:rPr>
            </a:br>
            <a:r>
              <a:rPr kumimoji="0" lang="nl-NL" altLang="nl-NL" sz="2000" i="1" u="none" strike="noStrike" cap="none" normalizeH="0" baseline="0" dirty="0">
                <a:ln>
                  <a:noFill/>
                </a:ln>
                <a:solidFill>
                  <a:srgbClr val="000000"/>
                </a:solidFill>
                <a:effectLst/>
                <a:latin typeface="Arial" panose="020B0604020202020204" pitchFamily="34" charset="0"/>
              </a:rPr>
              <a:t>“Fysiek en Inkomsten”</a:t>
            </a:r>
          </a:p>
        </p:txBody>
      </p:sp>
      <p:sp>
        <p:nvSpPr>
          <p:cNvPr id="8" name="Text Box 9"/>
          <p:cNvSpPr txBox="1">
            <a:spLocks noChangeArrowheads="1"/>
          </p:cNvSpPr>
          <p:nvPr/>
        </p:nvSpPr>
        <p:spPr bwMode="auto">
          <a:xfrm>
            <a:off x="9511504" y="3493232"/>
            <a:ext cx="2607809" cy="1618889"/>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1" u="none" strike="noStrike" cap="none" normalizeH="0" baseline="0" dirty="0" err="1">
                <a:ln>
                  <a:noFill/>
                </a:ln>
                <a:solidFill>
                  <a:srgbClr val="000000"/>
                </a:solidFill>
                <a:effectLst/>
                <a:latin typeface="Arial" panose="020B0604020202020204" pitchFamily="34" charset="0"/>
              </a:rPr>
              <a:t>Begeleidingscom</a:t>
            </a:r>
            <a:r>
              <a:rPr kumimoji="0" lang="nl-NL" altLang="nl-NL" sz="2000" i="1" u="none" strike="noStrike" cap="none" normalizeH="0" baseline="0" dirty="0">
                <a:ln>
                  <a:noFill/>
                </a:ln>
                <a:solidFill>
                  <a:srgbClr val="000000"/>
                </a:solidFill>
                <a:effectLst/>
                <a:latin typeface="Arial" panose="020B0604020202020204" pitchFamily="34" charset="0"/>
              </a:rPr>
              <a:t>.</a:t>
            </a:r>
            <a:br>
              <a:rPr kumimoji="0" lang="nl-NL" altLang="nl-NL" sz="2000" i="1" u="none" strike="noStrike" cap="none" normalizeH="0" baseline="0" dirty="0">
                <a:ln>
                  <a:noFill/>
                </a:ln>
                <a:solidFill>
                  <a:srgbClr val="000000"/>
                </a:solidFill>
                <a:effectLst/>
                <a:latin typeface="Arial" panose="020B0604020202020204" pitchFamily="34" charset="0"/>
              </a:rPr>
            </a:br>
            <a:r>
              <a:rPr kumimoji="0" lang="nl-NL" altLang="nl-NL" sz="2000" i="1" u="none" strike="noStrike" cap="none" normalizeH="0" baseline="0" dirty="0">
                <a:ln>
                  <a:noFill/>
                </a:ln>
                <a:solidFill>
                  <a:srgbClr val="000000"/>
                </a:solidFill>
                <a:effectLst/>
                <a:latin typeface="Arial" panose="020B0604020202020204" pitchFamily="34" charset="0"/>
              </a:rPr>
              <a:t>kwantitatief onderzoek,</a:t>
            </a:r>
            <a:br>
              <a:rPr kumimoji="0" lang="nl-NL" altLang="nl-NL" sz="2000" i="1" u="none" strike="noStrike" cap="none" normalizeH="0" baseline="0" dirty="0">
                <a:ln>
                  <a:noFill/>
                </a:ln>
                <a:solidFill>
                  <a:srgbClr val="000000"/>
                </a:solidFill>
                <a:effectLst/>
                <a:latin typeface="Arial" panose="020B0604020202020204" pitchFamily="34" charset="0"/>
              </a:rPr>
            </a:br>
            <a:r>
              <a:rPr kumimoji="0" lang="nl-NL" altLang="nl-NL" sz="2000" i="1" u="none" strike="noStrike" cap="none" normalizeH="0" baseline="0" dirty="0">
                <a:ln>
                  <a:noFill/>
                </a:ln>
                <a:solidFill>
                  <a:srgbClr val="000000"/>
                </a:solidFill>
                <a:effectLst/>
                <a:latin typeface="Arial" panose="020B0604020202020204" pitchFamily="34" charset="0"/>
              </a:rPr>
              <a:t>“Cultuur, ontspanning en overhead”</a:t>
            </a:r>
          </a:p>
        </p:txBody>
      </p:sp>
      <p:sp>
        <p:nvSpPr>
          <p:cNvPr id="11" name="Text Box 12"/>
          <p:cNvSpPr txBox="1">
            <a:spLocks noChangeArrowheads="1"/>
          </p:cNvSpPr>
          <p:nvPr/>
        </p:nvSpPr>
        <p:spPr bwMode="auto">
          <a:xfrm>
            <a:off x="3218537" y="3962986"/>
            <a:ext cx="2612459" cy="1023143"/>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1" u="none" strike="noStrike" cap="none" normalizeH="0" baseline="0" dirty="0" err="1">
                <a:ln>
                  <a:noFill/>
                </a:ln>
                <a:solidFill>
                  <a:srgbClr val="000000"/>
                </a:solidFill>
                <a:effectLst/>
                <a:latin typeface="Arial" panose="020B0604020202020204" pitchFamily="34" charset="0"/>
              </a:rPr>
              <a:t>Begeleidingscom</a:t>
            </a:r>
            <a:r>
              <a:rPr kumimoji="0" lang="nl-NL" altLang="nl-NL" sz="2000" i="1" u="none" strike="noStrike" cap="none" normalizeH="0" baseline="0" dirty="0">
                <a:ln>
                  <a:noFill/>
                </a:ln>
                <a:solidFill>
                  <a:srgbClr val="000000"/>
                </a:solidFill>
                <a:effectLst/>
                <a:latin typeface="Arial" panose="020B0604020202020204" pitchFamily="34" charset="0"/>
              </a:rPr>
              <a:t>. kwantitatief, deel ‘</a:t>
            </a:r>
            <a:r>
              <a:rPr kumimoji="0" lang="nl-NL" altLang="nl-NL" sz="2000" i="1" u="none" strike="noStrike" cap="none" normalizeH="0" baseline="0" dirty="0" err="1">
                <a:ln>
                  <a:noFill/>
                </a:ln>
                <a:solidFill>
                  <a:srgbClr val="000000"/>
                </a:solidFill>
                <a:effectLst/>
                <a:latin typeface="Arial" panose="020B0604020202020204" pitchFamily="34" charset="0"/>
              </a:rPr>
              <a:t>Wmo</a:t>
            </a:r>
            <a:r>
              <a:rPr kumimoji="0" lang="nl-NL" altLang="nl-NL" sz="2000" i="1" u="none" strike="noStrike" cap="none" normalizeH="0" baseline="0" dirty="0">
                <a:ln>
                  <a:noFill/>
                </a:ln>
                <a:solidFill>
                  <a:srgbClr val="000000"/>
                </a:solidFill>
                <a:effectLst/>
                <a:latin typeface="Arial" panose="020B0604020202020204" pitchFamily="34" charset="0"/>
              </a:rPr>
              <a:t>’*</a:t>
            </a:r>
          </a:p>
        </p:txBody>
      </p:sp>
      <p:sp>
        <p:nvSpPr>
          <p:cNvPr id="12" name="Text Box 13"/>
          <p:cNvSpPr txBox="1">
            <a:spLocks noChangeArrowheads="1"/>
          </p:cNvSpPr>
          <p:nvPr/>
        </p:nvSpPr>
        <p:spPr bwMode="auto">
          <a:xfrm>
            <a:off x="3218537" y="1636707"/>
            <a:ext cx="2614160" cy="1020763"/>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1" u="none" strike="noStrike" cap="none" normalizeH="0" baseline="0" dirty="0" err="1">
                <a:ln>
                  <a:noFill/>
                </a:ln>
                <a:solidFill>
                  <a:srgbClr val="000000"/>
                </a:solidFill>
                <a:effectLst/>
                <a:latin typeface="Arial" panose="020B0604020202020204" pitchFamily="34" charset="0"/>
              </a:rPr>
              <a:t>Begeleidingscom</a:t>
            </a:r>
            <a:r>
              <a:rPr kumimoji="0" lang="nl-NL" altLang="nl-NL" sz="2000" i="1" u="none" strike="noStrike" cap="none" normalizeH="0" baseline="0" dirty="0">
                <a:ln>
                  <a:noFill/>
                </a:ln>
                <a:solidFill>
                  <a:srgbClr val="000000"/>
                </a:solidFill>
                <a:effectLst/>
                <a:latin typeface="Arial" panose="020B0604020202020204" pitchFamily="34" charset="0"/>
              </a:rPr>
              <a:t>. kwantitatief deel ‘jeugd’*</a:t>
            </a:r>
          </a:p>
        </p:txBody>
      </p:sp>
      <p:sp>
        <p:nvSpPr>
          <p:cNvPr id="13" name="Text Box 14"/>
          <p:cNvSpPr txBox="1">
            <a:spLocks noChangeArrowheads="1"/>
          </p:cNvSpPr>
          <p:nvPr/>
        </p:nvSpPr>
        <p:spPr bwMode="auto">
          <a:xfrm>
            <a:off x="3218537" y="2787145"/>
            <a:ext cx="2612459" cy="1020763"/>
          </a:xfrm>
          <a:prstGeom prst="rect">
            <a:avLst/>
          </a:prstGeom>
          <a:solidFill>
            <a:srgbClr val="FFFFFF"/>
          </a:solidFill>
          <a:ln w="25400" algn="ctr">
            <a:solidFill>
              <a:srgbClr val="2D4E6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000" i="1" u="none" strike="noStrike" cap="none" normalizeH="0" baseline="0" dirty="0" err="1">
                <a:ln>
                  <a:noFill/>
                </a:ln>
                <a:solidFill>
                  <a:srgbClr val="000000"/>
                </a:solidFill>
                <a:effectLst/>
                <a:latin typeface="Arial" panose="020B0604020202020204" pitchFamily="34" charset="0"/>
              </a:rPr>
              <a:t>Begeleidingscom</a:t>
            </a:r>
            <a:r>
              <a:rPr kumimoji="0" lang="nl-NL" altLang="nl-NL" sz="2000" i="1" u="none" strike="noStrike" cap="none" normalizeH="0" baseline="0" dirty="0">
                <a:ln>
                  <a:noFill/>
                </a:ln>
                <a:solidFill>
                  <a:srgbClr val="000000"/>
                </a:solidFill>
                <a:effectLst/>
                <a:latin typeface="Arial" panose="020B0604020202020204" pitchFamily="34" charset="0"/>
              </a:rPr>
              <a:t>. kwantitatief, deel ‘participatie’”*</a:t>
            </a:r>
          </a:p>
        </p:txBody>
      </p:sp>
      <p:sp>
        <p:nvSpPr>
          <p:cNvPr id="15" name="Text Box 16"/>
          <p:cNvSpPr txBox="1">
            <a:spLocks noChangeArrowheads="1"/>
          </p:cNvSpPr>
          <p:nvPr/>
        </p:nvSpPr>
        <p:spPr bwMode="auto">
          <a:xfrm>
            <a:off x="303833" y="937970"/>
            <a:ext cx="5528864" cy="5222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b="1" i="0" u="none" strike="noStrike" cap="none" normalizeH="0" baseline="0" dirty="0">
                <a:ln>
                  <a:noFill/>
                </a:ln>
                <a:solidFill>
                  <a:srgbClr val="000000"/>
                </a:solidFill>
                <a:effectLst/>
                <a:latin typeface="+mn-lt"/>
              </a:rPr>
              <a:t>BZK: Evaluatie Verdeelmodellen </a:t>
            </a:r>
            <a:br>
              <a:rPr kumimoji="0" lang="nl-NL" altLang="nl-NL" b="1" i="0" u="none" strike="noStrike" cap="none" normalizeH="0" baseline="0" dirty="0">
                <a:ln>
                  <a:noFill/>
                </a:ln>
                <a:solidFill>
                  <a:srgbClr val="000000"/>
                </a:solidFill>
                <a:effectLst/>
                <a:latin typeface="+mn-lt"/>
              </a:rPr>
            </a:br>
            <a:r>
              <a:rPr kumimoji="0" lang="nl-NL" altLang="nl-NL" b="1" i="0" u="none" strike="noStrike" cap="none" normalizeH="0" baseline="0" dirty="0">
                <a:ln>
                  <a:noFill/>
                </a:ln>
                <a:solidFill>
                  <a:srgbClr val="000000"/>
                </a:solidFill>
                <a:effectLst/>
                <a:latin typeface="+mn-lt"/>
              </a:rPr>
              <a:t>Sociaal Domein</a:t>
            </a:r>
            <a:endParaRPr kumimoji="0" lang="nl-NL" altLang="nl-NL" b="1" i="0" u="none" strike="noStrike" cap="none" normalizeH="0" baseline="0" dirty="0">
              <a:ln>
                <a:noFill/>
              </a:ln>
              <a:solidFill>
                <a:schemeClr val="tx1"/>
              </a:solidFill>
              <a:effectLst/>
              <a:latin typeface="+mn-lt"/>
            </a:endParaRPr>
          </a:p>
        </p:txBody>
      </p:sp>
      <p:sp>
        <p:nvSpPr>
          <p:cNvPr id="16" name="Text Box 17"/>
          <p:cNvSpPr txBox="1">
            <a:spLocks noChangeArrowheads="1"/>
          </p:cNvSpPr>
          <p:nvPr/>
        </p:nvSpPr>
        <p:spPr bwMode="auto">
          <a:xfrm>
            <a:off x="6278564" y="942176"/>
            <a:ext cx="5854244" cy="52228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b="1" i="0" u="none" strike="noStrike" cap="none" normalizeH="0" baseline="0" dirty="0">
                <a:ln>
                  <a:noFill/>
                </a:ln>
                <a:solidFill>
                  <a:srgbClr val="000000"/>
                </a:solidFill>
                <a:effectLst/>
                <a:latin typeface="+mn-lt"/>
              </a:rPr>
              <a:t>BZK: Heroverweging</a:t>
            </a:r>
            <a:br>
              <a:rPr kumimoji="0" lang="nl-NL" altLang="nl-NL" b="1" i="0" u="none" strike="noStrike" cap="none" normalizeH="0" baseline="0" dirty="0">
                <a:ln>
                  <a:noFill/>
                </a:ln>
                <a:solidFill>
                  <a:srgbClr val="000000"/>
                </a:solidFill>
                <a:effectLst/>
                <a:latin typeface="+mn-lt"/>
              </a:rPr>
            </a:br>
            <a:r>
              <a:rPr kumimoji="0" lang="nl-NL" altLang="nl-NL" b="1" i="0" u="none" strike="noStrike" cap="none" normalizeH="0" baseline="0" dirty="0">
                <a:ln>
                  <a:noFill/>
                </a:ln>
                <a:solidFill>
                  <a:srgbClr val="000000"/>
                </a:solidFill>
                <a:effectLst/>
                <a:latin typeface="+mn-lt"/>
              </a:rPr>
              <a:t>Financiële Verhoudingen</a:t>
            </a:r>
            <a:endParaRPr kumimoji="0" lang="nl-NL" altLang="nl-NL" b="1" i="0" u="none" strike="noStrike" cap="none" normalizeH="0" baseline="0" dirty="0">
              <a:ln>
                <a:noFill/>
              </a:ln>
              <a:solidFill>
                <a:schemeClr val="tx1"/>
              </a:solidFill>
              <a:effectLst/>
              <a:latin typeface="+mn-lt"/>
            </a:endParaRPr>
          </a:p>
        </p:txBody>
      </p:sp>
      <p:cxnSp>
        <p:nvCxnSpPr>
          <p:cNvPr id="2071" name="AutoShape 23"/>
          <p:cNvCxnSpPr>
            <a:cxnSpLocks noChangeShapeType="1"/>
            <a:stCxn id="5" idx="3"/>
            <a:endCxn id="4" idx="1"/>
          </p:cNvCxnSpPr>
          <p:nvPr/>
        </p:nvCxnSpPr>
        <p:spPr bwMode="auto">
          <a:xfrm>
            <a:off x="5816260" y="5609382"/>
            <a:ext cx="574642" cy="0"/>
          </a:xfrm>
          <a:prstGeom prst="straightConnector1">
            <a:avLst/>
          </a:prstGeom>
          <a:noFill/>
          <a:ln w="2540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40" name="AutoShape 25"/>
          <p:cNvCxnSpPr>
            <a:cxnSpLocks noChangeShapeType="1"/>
          </p:cNvCxnSpPr>
          <p:nvPr/>
        </p:nvCxnSpPr>
        <p:spPr bwMode="auto">
          <a:xfrm>
            <a:off x="3093073" y="2147088"/>
            <a:ext cx="4985" cy="3044580"/>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41" name="AutoShape 25"/>
          <p:cNvCxnSpPr>
            <a:cxnSpLocks noChangeShapeType="1"/>
          </p:cNvCxnSpPr>
          <p:nvPr/>
        </p:nvCxnSpPr>
        <p:spPr bwMode="auto">
          <a:xfrm>
            <a:off x="1619434" y="3645630"/>
            <a:ext cx="7198" cy="1576690"/>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29" name="Rechte verbindingslijn 28"/>
          <p:cNvCxnSpPr>
            <a:stCxn id="12" idx="1"/>
          </p:cNvCxnSpPr>
          <p:nvPr/>
        </p:nvCxnSpPr>
        <p:spPr>
          <a:xfrm flipH="1">
            <a:off x="3090860" y="2147089"/>
            <a:ext cx="12767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Rechte verbindingslijn 45"/>
          <p:cNvCxnSpPr>
            <a:stCxn id="13" idx="1"/>
          </p:cNvCxnSpPr>
          <p:nvPr/>
        </p:nvCxnSpPr>
        <p:spPr>
          <a:xfrm flipH="1">
            <a:off x="3090860" y="3297527"/>
            <a:ext cx="12767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Rechte verbindingslijn 50"/>
          <p:cNvCxnSpPr/>
          <p:nvPr/>
        </p:nvCxnSpPr>
        <p:spPr>
          <a:xfrm flipH="1">
            <a:off x="3090860" y="4474557"/>
            <a:ext cx="12767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AutoShape 25"/>
          <p:cNvCxnSpPr>
            <a:cxnSpLocks noChangeShapeType="1"/>
          </p:cNvCxnSpPr>
          <p:nvPr/>
        </p:nvCxnSpPr>
        <p:spPr bwMode="auto">
          <a:xfrm>
            <a:off x="9399867" y="2170983"/>
            <a:ext cx="0" cy="3044579"/>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53" name="Rechte verbindingslijn 52"/>
          <p:cNvCxnSpPr/>
          <p:nvPr/>
        </p:nvCxnSpPr>
        <p:spPr>
          <a:xfrm flipH="1">
            <a:off x="9383827" y="2188778"/>
            <a:ext cx="12767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Rechte verbindingslijn 54"/>
          <p:cNvCxnSpPr/>
          <p:nvPr/>
        </p:nvCxnSpPr>
        <p:spPr>
          <a:xfrm flipH="1">
            <a:off x="9379174" y="4498451"/>
            <a:ext cx="12767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AutoShape 25"/>
          <p:cNvCxnSpPr>
            <a:cxnSpLocks noChangeShapeType="1"/>
          </p:cNvCxnSpPr>
          <p:nvPr/>
        </p:nvCxnSpPr>
        <p:spPr bwMode="auto">
          <a:xfrm>
            <a:off x="9024931" y="2188778"/>
            <a:ext cx="0" cy="3044579"/>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57" name="Rechte verbindingslijn 56"/>
          <p:cNvCxnSpPr/>
          <p:nvPr/>
        </p:nvCxnSpPr>
        <p:spPr>
          <a:xfrm>
            <a:off x="8878775" y="2188778"/>
            <a:ext cx="14615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Rechte verbindingslijn 57"/>
          <p:cNvCxnSpPr/>
          <p:nvPr/>
        </p:nvCxnSpPr>
        <p:spPr>
          <a:xfrm>
            <a:off x="8878775" y="3339216"/>
            <a:ext cx="14615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Rechte verbindingslijn 58"/>
          <p:cNvCxnSpPr>
            <a:stCxn id="14" idx="3"/>
          </p:cNvCxnSpPr>
          <p:nvPr/>
        </p:nvCxnSpPr>
        <p:spPr>
          <a:xfrm flipV="1">
            <a:off x="8863579" y="4522528"/>
            <a:ext cx="166006" cy="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748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 kan je dan aan denken?</a:t>
            </a:r>
          </a:p>
        </p:txBody>
      </p:sp>
      <p:sp>
        <p:nvSpPr>
          <p:cNvPr id="3" name="Tijdelijke aanduiding voor inhoud 2"/>
          <p:cNvSpPr>
            <a:spLocks noGrp="1"/>
          </p:cNvSpPr>
          <p:nvPr>
            <p:ph idx="1"/>
          </p:nvPr>
        </p:nvSpPr>
        <p:spPr/>
        <p:txBody>
          <a:bodyPr/>
          <a:lstStyle/>
          <a:p>
            <a:r>
              <a:rPr lang="nl-NL" b="1" dirty="0"/>
              <a:t>Historische verdeling</a:t>
            </a:r>
          </a:p>
          <a:p>
            <a:pPr marL="269875" lvl="1" indent="0">
              <a:buNone/>
            </a:pPr>
            <a:r>
              <a:rPr lang="nl-NL" dirty="0"/>
              <a:t>+ 	Sluit goed aan bij de werkelijke uitgaven</a:t>
            </a:r>
          </a:p>
          <a:p>
            <a:pPr marL="269875" lvl="1" indent="0">
              <a:buNone/>
            </a:pPr>
            <a:r>
              <a:rPr lang="nl-NL" dirty="0"/>
              <a:t>-	Mogelijk weinig reden voor gemeenten om doelmatig te werken</a:t>
            </a:r>
          </a:p>
          <a:p>
            <a:r>
              <a:rPr lang="nl-NL" b="1" dirty="0"/>
              <a:t>Verschillenanalyse</a:t>
            </a:r>
          </a:p>
          <a:p>
            <a:pPr marL="269875" lvl="1" indent="0">
              <a:buNone/>
            </a:pPr>
            <a:r>
              <a:rPr lang="nl-NL" dirty="0"/>
              <a:t>+	Idee om beleidskeuzes niet mee te nemen is goed</a:t>
            </a:r>
          </a:p>
          <a:p>
            <a:pPr marL="269875" lvl="1" indent="0">
              <a:buNone/>
            </a:pPr>
            <a:r>
              <a:rPr lang="nl-NL" dirty="0"/>
              <a:t>-	Onduidelijkheid over de gemaakte keuzes</a:t>
            </a:r>
          </a:p>
          <a:p>
            <a:r>
              <a:rPr lang="nl-NL" b="1" dirty="0"/>
              <a:t>Regressieanalyse (gemeentelijke uitgaven/ individueel gebruik)</a:t>
            </a:r>
          </a:p>
          <a:p>
            <a:pPr marL="269875" lvl="1" indent="0">
              <a:buNone/>
            </a:pPr>
            <a:r>
              <a:rPr lang="nl-NL" dirty="0"/>
              <a:t>+ 	Reproduceerbaar</a:t>
            </a:r>
          </a:p>
          <a:p>
            <a:pPr marL="269875" lvl="1" indent="0">
              <a:buNone/>
            </a:pPr>
            <a:r>
              <a:rPr lang="nl-NL" dirty="0"/>
              <a:t>- 	Data moeten beschikbaar zijn</a:t>
            </a:r>
          </a:p>
          <a:p>
            <a:r>
              <a:rPr lang="nl-NL" b="1" dirty="0"/>
              <a:t>Vaste tarieven per inwoner</a:t>
            </a:r>
          </a:p>
          <a:p>
            <a:pPr marL="269875" lvl="1" indent="0">
              <a:buNone/>
            </a:pPr>
            <a:r>
              <a:rPr lang="nl-NL" dirty="0"/>
              <a:t>+	Makkelijk uit te voeren</a:t>
            </a:r>
          </a:p>
          <a:p>
            <a:pPr marL="269875" lvl="1" indent="0">
              <a:buNone/>
            </a:pPr>
            <a:r>
              <a:rPr lang="nl-NL" dirty="0"/>
              <a:t>-	Politiek bepalen van tarieven</a:t>
            </a:r>
          </a:p>
          <a:p>
            <a:endParaRPr lang="nl-NL" dirty="0"/>
          </a:p>
        </p:txBody>
      </p:sp>
    </p:spTree>
    <p:extLst>
      <p:ext uri="{BB962C8B-B14F-4D97-AF65-F5344CB8AC3E}">
        <p14:creationId xmlns:p14="http://schemas.microsoft.com/office/powerpoint/2010/main" val="428177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Beoordeling van mogelijke verdeelmodellen:</a:t>
            </a:r>
          </a:p>
        </p:txBody>
      </p:sp>
      <p:sp>
        <p:nvSpPr>
          <p:cNvPr id="3" name="Tijdelijke aanduiding voor inhoud 2"/>
          <p:cNvSpPr>
            <a:spLocks noGrp="1"/>
          </p:cNvSpPr>
          <p:nvPr>
            <p:ph idx="1"/>
          </p:nvPr>
        </p:nvSpPr>
        <p:spPr/>
        <p:txBody>
          <a:bodyPr/>
          <a:lstStyle/>
          <a:p>
            <a:r>
              <a:rPr lang="nl-NL" b="1" dirty="0"/>
              <a:t>Praktisch uitvoerbaar</a:t>
            </a:r>
          </a:p>
          <a:p>
            <a:pPr lvl="1"/>
            <a:r>
              <a:rPr lang="nl-NL" dirty="0"/>
              <a:t>Beschikbaarheid data, kosten en administratieve lasten</a:t>
            </a:r>
          </a:p>
          <a:p>
            <a:pPr marL="269875" lvl="1" indent="0">
              <a:buNone/>
            </a:pPr>
            <a:endParaRPr lang="nl-NL" dirty="0"/>
          </a:p>
          <a:p>
            <a:r>
              <a:rPr lang="nl-NL" b="1" dirty="0"/>
              <a:t>Wetenschappelijke basis</a:t>
            </a:r>
          </a:p>
          <a:p>
            <a:pPr lvl="1"/>
            <a:r>
              <a:rPr lang="nl-NL" dirty="0"/>
              <a:t>Uitlegbaar, betrouwbaar en reproduceerbaar</a:t>
            </a:r>
          </a:p>
          <a:p>
            <a:pPr lvl="1"/>
            <a:endParaRPr lang="nl-NL" dirty="0"/>
          </a:p>
          <a:p>
            <a:r>
              <a:rPr lang="nl-NL" b="1" dirty="0"/>
              <a:t>Bestuurlijk wenselijk</a:t>
            </a:r>
          </a:p>
          <a:p>
            <a:pPr lvl="1"/>
            <a:r>
              <a:rPr lang="nl-NL" dirty="0"/>
              <a:t>Goede verdeling</a:t>
            </a:r>
          </a:p>
          <a:p>
            <a:pPr lvl="1"/>
            <a:r>
              <a:rPr lang="nl-NL" dirty="0"/>
              <a:t>Globaliteit</a:t>
            </a:r>
          </a:p>
          <a:p>
            <a:pPr lvl="1"/>
            <a:r>
              <a:rPr lang="nl-NL" dirty="0"/>
              <a:t>Geen verkeerde prikkels</a:t>
            </a:r>
          </a:p>
          <a:p>
            <a:pPr lvl="1"/>
            <a:r>
              <a:rPr lang="nl-NL" dirty="0"/>
              <a:t>Dynamisch</a:t>
            </a:r>
          </a:p>
          <a:p>
            <a:pPr lvl="1"/>
            <a:r>
              <a:rPr lang="nl-NL" dirty="0"/>
              <a:t>Stabiel</a:t>
            </a:r>
          </a:p>
        </p:txBody>
      </p:sp>
    </p:spTree>
    <p:extLst>
      <p:ext uri="{BB962C8B-B14F-4D97-AF65-F5344CB8AC3E}">
        <p14:creationId xmlns:p14="http://schemas.microsoft.com/office/powerpoint/2010/main" val="3056834437"/>
      </p:ext>
    </p:extLst>
  </p:cSld>
  <p:clrMapOvr>
    <a:masterClrMapping/>
  </p:clrMapOvr>
</p:sld>
</file>

<file path=ppt/theme/theme1.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e1" id="{CE455056-2E07-40E3-A23C-F1856412D281}" vid="{436D15DC-6C1F-43E0-BA25-266AD42F8E4E}"/>
    </a:ext>
  </a:extLst>
</a:theme>
</file>

<file path=ppt/theme/theme2.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e1" id="{CE455056-2E07-40E3-A23C-F1856412D281}" vid="{E190F73E-30FE-4981-A67C-E1D98411DE6E}"/>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VNG</Template>
  <TotalTime>166</TotalTime>
  <Words>433</Words>
  <Application>Microsoft Office PowerPoint</Application>
  <PresentationFormat>Aangepast</PresentationFormat>
  <Paragraphs>130</Paragraphs>
  <Slides>10</Slides>
  <Notes>4</Notes>
  <HiddenSlides>0</HiddenSlides>
  <MMClips>0</MMClips>
  <ScaleCrop>false</ScaleCrop>
  <HeadingPairs>
    <vt:vector size="4" baseType="variant">
      <vt:variant>
        <vt:lpstr>Thema</vt:lpstr>
      </vt:variant>
      <vt:variant>
        <vt:i4>2</vt:i4>
      </vt:variant>
      <vt:variant>
        <vt:lpstr>Diatitels</vt:lpstr>
      </vt:variant>
      <vt:variant>
        <vt:i4>10</vt:i4>
      </vt:variant>
    </vt:vector>
  </HeadingPairs>
  <TitlesOfParts>
    <vt:vector size="12" baseType="lpstr">
      <vt:lpstr>VNG_Basis - kopie</vt:lpstr>
      <vt:lpstr>VNG Titels</vt:lpstr>
      <vt:lpstr>Evaluatie Verdeelmodellen Sociaal Domein</vt:lpstr>
      <vt:lpstr>Waar gaat de herziening over?</vt:lpstr>
      <vt:lpstr>PowerPoint-presentatie</vt:lpstr>
      <vt:lpstr>Evaluatie verdeelmodellen sociaal domein</vt:lpstr>
      <vt:lpstr>Hoe zit het met de IUSD?</vt:lpstr>
      <vt:lpstr>Verdeling moet anders maar hoe dan ?   In 2018: programmakosten per gemeente worden duidelijker, vaak wel regionaal ingekocht  Maar: Omdat het sociaal domein nog in transformatie is zijn de gemeentelijke kosten nog niet stabiel.  Omdat het tempo van transformatie bij gemeenten verschilt zijn de kosten nu nog ongelijk verdeeld. Gemeenten die verder zijn in de transformatie zouden dan gestraft worden doordat ze een lagere gemeentefondsuitkering krijgen.    Het integrale werken zorgt ervoor dat veel kosten moeilijk toe te delen zijn aan specifieke voorzieningen als jeugd en wmo.  Kostenoriëntatie houdt moeilijk rekening met preventie   </vt:lpstr>
      <vt:lpstr>PowerPoint-presentatie</vt:lpstr>
      <vt:lpstr>Waar kan je dan aan denken?</vt:lpstr>
      <vt:lpstr>Beoordeling van mogelijke verdeelmodellen:</vt:lpstr>
      <vt:lpstr>Globaliteit</vt:lpstr>
    </vt:vector>
  </TitlesOfParts>
  <Company>Valid WPS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Karin Austmann</dc:creator>
  <cp:keywords>All Places</cp:keywords>
  <cp:lastModifiedBy>Eric van Loon</cp:lastModifiedBy>
  <cp:revision>16</cp:revision>
  <cp:lastPrinted>2018-11-13T10:03:53Z</cp:lastPrinted>
  <dcterms:created xsi:type="dcterms:W3CDTF">2018-09-06T09:01:16Z</dcterms:created>
  <dcterms:modified xsi:type="dcterms:W3CDTF">2018-11-13T10:04:35Z</dcterms:modified>
</cp:coreProperties>
</file>