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5" r:id="rId5"/>
  </p:sldMasterIdLst>
  <p:notesMasterIdLst>
    <p:notesMasterId r:id="rId16"/>
  </p:notesMasterIdLst>
  <p:handoutMasterIdLst>
    <p:handoutMasterId r:id="rId17"/>
  </p:handoutMasterIdLst>
  <p:sldIdLst>
    <p:sldId id="256" r:id="rId6"/>
    <p:sldId id="267" r:id="rId7"/>
    <p:sldId id="274" r:id="rId8"/>
    <p:sldId id="257" r:id="rId9"/>
    <p:sldId id="271" r:id="rId10"/>
    <p:sldId id="272" r:id="rId11"/>
    <p:sldId id="266" r:id="rId12"/>
    <p:sldId id="268" r:id="rId13"/>
    <p:sldId id="270" r:id="rId14"/>
    <p:sldId id="273" r:id="rId15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lieke van Gulick" initials="MvG" lastIdx="8" clrIdx="0">
    <p:extLst>
      <p:ext uri="{19B8F6BF-5375-455C-9EA6-DF929625EA0E}">
        <p15:presenceInfo xmlns:p15="http://schemas.microsoft.com/office/powerpoint/2012/main" userId="Marlieke van Gul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53" autoAdjust="0"/>
  </p:normalViewPr>
  <p:slideViewPr>
    <p:cSldViewPr snapToGrid="0">
      <p:cViewPr varScale="1">
        <p:scale>
          <a:sx n="61" d="100"/>
          <a:sy n="61" d="100"/>
        </p:scale>
        <p:origin x="936" y="60"/>
      </p:cViewPr>
      <p:guideLst/>
    </p:cSldViewPr>
  </p:slideViewPr>
  <p:outlineViewPr>
    <p:cViewPr>
      <p:scale>
        <a:sx n="33" d="100"/>
        <a:sy n="33" d="100"/>
      </p:scale>
      <p:origin x="0" y="-3234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6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0E0DB1-B6D5-4BE1-BE97-3A91D97FBE1F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8CA07071-E6EE-4856-8A04-34C9171C373F}">
      <dgm:prSet phldrT="[Tekst]"/>
      <dgm:spPr/>
      <dgm:t>
        <a:bodyPr/>
        <a:lstStyle/>
        <a:p>
          <a:endParaRPr lang="nl-NL" dirty="0"/>
        </a:p>
      </dgm:t>
    </dgm:pt>
    <dgm:pt modelId="{9572A06C-D837-4F1A-BEE3-F398F094D59B}" type="parTrans" cxnId="{61C1456F-89E1-4D20-82D5-A4E5FF69DD31}">
      <dgm:prSet/>
      <dgm:spPr/>
      <dgm:t>
        <a:bodyPr/>
        <a:lstStyle/>
        <a:p>
          <a:endParaRPr lang="nl-NL"/>
        </a:p>
      </dgm:t>
    </dgm:pt>
    <dgm:pt modelId="{2647D6E0-6AD1-412D-9A8D-3C7B4F1DEC7A}" type="sibTrans" cxnId="{61C1456F-89E1-4D20-82D5-A4E5FF69DD31}">
      <dgm:prSet/>
      <dgm:spPr/>
      <dgm:t>
        <a:bodyPr/>
        <a:lstStyle/>
        <a:p>
          <a:endParaRPr lang="nl-NL"/>
        </a:p>
      </dgm:t>
    </dgm:pt>
    <dgm:pt modelId="{2F93D81C-9F65-454E-9E96-5600825E5AD6}" type="pres">
      <dgm:prSet presAssocID="{180E0DB1-B6D5-4BE1-BE97-3A91D97FBE1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95F6123-02A0-4D95-849B-BBE58E024EF7}" type="pres">
      <dgm:prSet presAssocID="{180E0DB1-B6D5-4BE1-BE97-3A91D97FBE1F}" presName="comp1" presStyleCnt="0"/>
      <dgm:spPr/>
    </dgm:pt>
    <dgm:pt modelId="{133CFA4D-8685-4837-823E-C5B367A3E343}" type="pres">
      <dgm:prSet presAssocID="{180E0DB1-B6D5-4BE1-BE97-3A91D97FBE1F}" presName="circle1" presStyleLbl="node1" presStyleIdx="0" presStyleCnt="1" custScaleX="120564"/>
      <dgm:spPr/>
      <dgm:t>
        <a:bodyPr/>
        <a:lstStyle/>
        <a:p>
          <a:endParaRPr lang="nl-NL"/>
        </a:p>
      </dgm:t>
    </dgm:pt>
    <dgm:pt modelId="{E56F5D80-90FE-4513-8B81-FF31327B8A05}" type="pres">
      <dgm:prSet presAssocID="{180E0DB1-B6D5-4BE1-BE97-3A91D97FBE1F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111406A-B137-446F-BB20-36D83A8A0416}" type="presOf" srcId="{8CA07071-E6EE-4856-8A04-34C9171C373F}" destId="{E56F5D80-90FE-4513-8B81-FF31327B8A05}" srcOrd="1" destOrd="0" presId="urn:microsoft.com/office/officeart/2005/8/layout/venn2"/>
    <dgm:cxn modelId="{61C1456F-89E1-4D20-82D5-A4E5FF69DD31}" srcId="{180E0DB1-B6D5-4BE1-BE97-3A91D97FBE1F}" destId="{8CA07071-E6EE-4856-8A04-34C9171C373F}" srcOrd="0" destOrd="0" parTransId="{9572A06C-D837-4F1A-BEE3-F398F094D59B}" sibTransId="{2647D6E0-6AD1-412D-9A8D-3C7B4F1DEC7A}"/>
    <dgm:cxn modelId="{B55E2256-EBCC-4DA0-A4CC-FE54C0D11C3B}" type="presOf" srcId="{8CA07071-E6EE-4856-8A04-34C9171C373F}" destId="{133CFA4D-8685-4837-823E-C5B367A3E343}" srcOrd="0" destOrd="0" presId="urn:microsoft.com/office/officeart/2005/8/layout/venn2"/>
    <dgm:cxn modelId="{787DFE6E-B338-4E48-9CA8-ABDAC3A40B3B}" type="presOf" srcId="{180E0DB1-B6D5-4BE1-BE97-3A91D97FBE1F}" destId="{2F93D81C-9F65-454E-9E96-5600825E5AD6}" srcOrd="0" destOrd="0" presId="urn:microsoft.com/office/officeart/2005/8/layout/venn2"/>
    <dgm:cxn modelId="{5EB570FD-C42E-4FAC-9C71-313F02FFF726}" type="presParOf" srcId="{2F93D81C-9F65-454E-9E96-5600825E5AD6}" destId="{395F6123-02A0-4D95-849B-BBE58E024EF7}" srcOrd="0" destOrd="0" presId="urn:microsoft.com/office/officeart/2005/8/layout/venn2"/>
    <dgm:cxn modelId="{104272EC-AC28-490D-B5FD-5347EC31AFED}" type="presParOf" srcId="{395F6123-02A0-4D95-849B-BBE58E024EF7}" destId="{133CFA4D-8685-4837-823E-C5B367A3E343}" srcOrd="0" destOrd="0" presId="urn:microsoft.com/office/officeart/2005/8/layout/venn2"/>
    <dgm:cxn modelId="{BEA1D38E-C332-4DED-9431-8C4CFA6A3225}" type="presParOf" srcId="{395F6123-02A0-4D95-849B-BBE58E024EF7}" destId="{E56F5D80-90FE-4513-8B81-FF31327B8A0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0E0DB1-B6D5-4BE1-BE97-3A91D97FBE1F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8CA07071-E6EE-4856-8A04-34C9171C373F}">
      <dgm:prSet phldrT="[Tekst]"/>
      <dgm:spPr/>
      <dgm:t>
        <a:bodyPr/>
        <a:lstStyle/>
        <a:p>
          <a:r>
            <a:rPr lang="nl-NL" dirty="0" smtClean="0"/>
            <a:t>X, Y, Z, A, B, C, D, E, F, G, H, I, J</a:t>
          </a:r>
        </a:p>
        <a:p>
          <a:r>
            <a:rPr lang="nl-NL" dirty="0" smtClean="0"/>
            <a:t>(REGIONAAL)</a:t>
          </a:r>
          <a:endParaRPr lang="nl-NL" dirty="0"/>
        </a:p>
      </dgm:t>
    </dgm:pt>
    <dgm:pt modelId="{9572A06C-D837-4F1A-BEE3-F398F094D59B}" type="parTrans" cxnId="{61C1456F-89E1-4D20-82D5-A4E5FF69DD31}">
      <dgm:prSet/>
      <dgm:spPr/>
      <dgm:t>
        <a:bodyPr/>
        <a:lstStyle/>
        <a:p>
          <a:endParaRPr lang="nl-NL"/>
        </a:p>
      </dgm:t>
    </dgm:pt>
    <dgm:pt modelId="{2647D6E0-6AD1-412D-9A8D-3C7B4F1DEC7A}" type="sibTrans" cxnId="{61C1456F-89E1-4D20-82D5-A4E5FF69DD31}">
      <dgm:prSet/>
      <dgm:spPr/>
      <dgm:t>
        <a:bodyPr/>
        <a:lstStyle/>
        <a:p>
          <a:endParaRPr lang="nl-NL"/>
        </a:p>
      </dgm:t>
    </dgm:pt>
    <dgm:pt modelId="{461F985A-6046-434A-A27E-F4E71CFA80D0}">
      <dgm:prSet phldrT="[Tekst]"/>
      <dgm:spPr/>
      <dgm:t>
        <a:bodyPr/>
        <a:lstStyle/>
        <a:p>
          <a:r>
            <a:rPr lang="nl-NL" dirty="0" smtClean="0"/>
            <a:t>X, Y, Z, A, B, C</a:t>
          </a:r>
        </a:p>
        <a:p>
          <a:r>
            <a:rPr lang="nl-NL" dirty="0" smtClean="0"/>
            <a:t>(SUBREGIONAAL)</a:t>
          </a:r>
          <a:endParaRPr lang="nl-NL" dirty="0"/>
        </a:p>
      </dgm:t>
    </dgm:pt>
    <dgm:pt modelId="{B124F65B-86F9-4E50-8AB4-79D4E6D98B0C}" type="parTrans" cxnId="{0961821F-C779-4671-B34B-822B1FE60603}">
      <dgm:prSet/>
      <dgm:spPr/>
      <dgm:t>
        <a:bodyPr/>
        <a:lstStyle/>
        <a:p>
          <a:endParaRPr lang="nl-NL"/>
        </a:p>
      </dgm:t>
    </dgm:pt>
    <dgm:pt modelId="{E168EE11-AEF2-4ED0-B8AB-B7D3E057A0AE}" type="sibTrans" cxnId="{0961821F-C779-4671-B34B-822B1FE60603}">
      <dgm:prSet/>
      <dgm:spPr/>
      <dgm:t>
        <a:bodyPr/>
        <a:lstStyle/>
        <a:p>
          <a:endParaRPr lang="nl-NL"/>
        </a:p>
      </dgm:t>
    </dgm:pt>
    <dgm:pt modelId="{89BEE2F6-31B8-4DCB-BB9E-DF8DBEA49AD0}">
      <dgm:prSet phldrT="[Tekst]"/>
      <dgm:spPr/>
      <dgm:t>
        <a:bodyPr/>
        <a:lstStyle/>
        <a:p>
          <a:r>
            <a:rPr lang="nl-NL" dirty="0" smtClean="0"/>
            <a:t>X, Y, Z</a:t>
          </a:r>
        </a:p>
        <a:p>
          <a:r>
            <a:rPr lang="nl-NL" dirty="0" smtClean="0"/>
            <a:t>(BOVENLOKAAL)</a:t>
          </a:r>
        </a:p>
      </dgm:t>
    </dgm:pt>
    <dgm:pt modelId="{38D559AE-F845-47E2-AE28-D04D5E342DDC}" type="parTrans" cxnId="{79148EA8-2094-4B42-9BC3-25D5329E475E}">
      <dgm:prSet/>
      <dgm:spPr/>
      <dgm:t>
        <a:bodyPr/>
        <a:lstStyle/>
        <a:p>
          <a:endParaRPr lang="nl-NL"/>
        </a:p>
      </dgm:t>
    </dgm:pt>
    <dgm:pt modelId="{513C5990-5F1F-472E-A2BF-2810079106DA}" type="sibTrans" cxnId="{79148EA8-2094-4B42-9BC3-25D5329E475E}">
      <dgm:prSet/>
      <dgm:spPr/>
      <dgm:t>
        <a:bodyPr/>
        <a:lstStyle/>
        <a:p>
          <a:endParaRPr lang="nl-NL"/>
        </a:p>
      </dgm:t>
    </dgm:pt>
    <dgm:pt modelId="{1AA3DF5E-5A35-4CB4-B89C-B2D29207CA36}">
      <dgm:prSet phldrT="[Tekst]"/>
      <dgm:spPr/>
      <dgm:t>
        <a:bodyPr/>
        <a:lstStyle/>
        <a:p>
          <a:r>
            <a:rPr lang="nl-NL" b="1" dirty="0" smtClean="0">
              <a:solidFill>
                <a:schemeClr val="accent5">
                  <a:lumMod val="50000"/>
                </a:schemeClr>
              </a:solidFill>
            </a:rPr>
            <a:t>Gemeente X</a:t>
          </a:r>
        </a:p>
        <a:p>
          <a:r>
            <a:rPr lang="nl-NL" b="1" dirty="0" smtClean="0">
              <a:solidFill>
                <a:schemeClr val="accent5">
                  <a:lumMod val="50000"/>
                </a:schemeClr>
              </a:solidFill>
            </a:rPr>
            <a:t>(LOKAAL)</a:t>
          </a:r>
          <a:endParaRPr lang="nl-NL" b="1" dirty="0">
            <a:solidFill>
              <a:schemeClr val="accent5">
                <a:lumMod val="50000"/>
              </a:schemeClr>
            </a:solidFill>
          </a:endParaRPr>
        </a:p>
      </dgm:t>
    </dgm:pt>
    <dgm:pt modelId="{647E9E41-C428-4C4F-A3A7-63E3E186295C}" type="parTrans" cxnId="{31C3F324-A935-4A61-BCF1-BA6B0ECC0E68}">
      <dgm:prSet/>
      <dgm:spPr/>
      <dgm:t>
        <a:bodyPr/>
        <a:lstStyle/>
        <a:p>
          <a:endParaRPr lang="nl-NL"/>
        </a:p>
      </dgm:t>
    </dgm:pt>
    <dgm:pt modelId="{FD03D979-5E91-4AEB-8720-B6F51A96281A}" type="sibTrans" cxnId="{31C3F324-A935-4A61-BCF1-BA6B0ECC0E68}">
      <dgm:prSet/>
      <dgm:spPr/>
      <dgm:t>
        <a:bodyPr/>
        <a:lstStyle/>
        <a:p>
          <a:endParaRPr lang="nl-NL"/>
        </a:p>
      </dgm:t>
    </dgm:pt>
    <dgm:pt modelId="{2F93D81C-9F65-454E-9E96-5600825E5AD6}" type="pres">
      <dgm:prSet presAssocID="{180E0DB1-B6D5-4BE1-BE97-3A91D97FBE1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95F6123-02A0-4D95-849B-BBE58E024EF7}" type="pres">
      <dgm:prSet presAssocID="{180E0DB1-B6D5-4BE1-BE97-3A91D97FBE1F}" presName="comp1" presStyleCnt="0"/>
      <dgm:spPr/>
    </dgm:pt>
    <dgm:pt modelId="{133CFA4D-8685-4837-823E-C5B367A3E343}" type="pres">
      <dgm:prSet presAssocID="{180E0DB1-B6D5-4BE1-BE97-3A91D97FBE1F}" presName="circle1" presStyleLbl="node1" presStyleIdx="0" presStyleCnt="4" custScaleX="120743"/>
      <dgm:spPr/>
      <dgm:t>
        <a:bodyPr/>
        <a:lstStyle/>
        <a:p>
          <a:endParaRPr lang="nl-NL"/>
        </a:p>
      </dgm:t>
    </dgm:pt>
    <dgm:pt modelId="{E56F5D80-90FE-4513-8B81-FF31327B8A05}" type="pres">
      <dgm:prSet presAssocID="{180E0DB1-B6D5-4BE1-BE97-3A91D97FBE1F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4E1E4ED-207C-4AF9-A9E9-02B47ED3B308}" type="pres">
      <dgm:prSet presAssocID="{180E0DB1-B6D5-4BE1-BE97-3A91D97FBE1F}" presName="comp2" presStyleCnt="0"/>
      <dgm:spPr/>
    </dgm:pt>
    <dgm:pt modelId="{84C748FC-999A-4D68-8CC6-C7FD4FA42B15}" type="pres">
      <dgm:prSet presAssocID="{180E0DB1-B6D5-4BE1-BE97-3A91D97FBE1F}" presName="circle2" presStyleLbl="node1" presStyleIdx="1" presStyleCnt="4" custScaleX="121897"/>
      <dgm:spPr/>
      <dgm:t>
        <a:bodyPr/>
        <a:lstStyle/>
        <a:p>
          <a:endParaRPr lang="nl-NL"/>
        </a:p>
      </dgm:t>
    </dgm:pt>
    <dgm:pt modelId="{4ECF6FC2-04E2-40D0-A24B-B451784AC517}" type="pres">
      <dgm:prSet presAssocID="{180E0DB1-B6D5-4BE1-BE97-3A91D97FBE1F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0335A26-597E-499C-BBCA-9A7736F55109}" type="pres">
      <dgm:prSet presAssocID="{180E0DB1-B6D5-4BE1-BE97-3A91D97FBE1F}" presName="comp3" presStyleCnt="0"/>
      <dgm:spPr/>
    </dgm:pt>
    <dgm:pt modelId="{7FFECAE2-3C0E-4B1C-B53F-8800F58EEB8D}" type="pres">
      <dgm:prSet presAssocID="{180E0DB1-B6D5-4BE1-BE97-3A91D97FBE1F}" presName="circle3" presStyleLbl="node1" presStyleIdx="2" presStyleCnt="4" custScaleX="117183"/>
      <dgm:spPr/>
      <dgm:t>
        <a:bodyPr/>
        <a:lstStyle/>
        <a:p>
          <a:endParaRPr lang="nl-NL"/>
        </a:p>
      </dgm:t>
    </dgm:pt>
    <dgm:pt modelId="{A43A118D-3F47-424B-BE58-FDEEB7CE1C57}" type="pres">
      <dgm:prSet presAssocID="{180E0DB1-B6D5-4BE1-BE97-3A91D97FBE1F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83D7938-CC0B-4F5E-A33A-B77F733E9656}" type="pres">
      <dgm:prSet presAssocID="{180E0DB1-B6D5-4BE1-BE97-3A91D97FBE1F}" presName="comp4" presStyleCnt="0"/>
      <dgm:spPr/>
    </dgm:pt>
    <dgm:pt modelId="{CFF32FD5-B942-49AB-8807-5617BDCB2206}" type="pres">
      <dgm:prSet presAssocID="{180E0DB1-B6D5-4BE1-BE97-3A91D97FBE1F}" presName="circle4" presStyleLbl="node1" presStyleIdx="3" presStyleCnt="4" custScaleX="132641"/>
      <dgm:spPr/>
      <dgm:t>
        <a:bodyPr/>
        <a:lstStyle/>
        <a:p>
          <a:endParaRPr lang="nl-NL"/>
        </a:p>
      </dgm:t>
    </dgm:pt>
    <dgm:pt modelId="{E341FA82-077E-47F6-BDF3-A0DC0ECF552D}" type="pres">
      <dgm:prSet presAssocID="{180E0DB1-B6D5-4BE1-BE97-3A91D97FBE1F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961821F-C779-4671-B34B-822B1FE60603}" srcId="{180E0DB1-B6D5-4BE1-BE97-3A91D97FBE1F}" destId="{461F985A-6046-434A-A27E-F4E71CFA80D0}" srcOrd="1" destOrd="0" parTransId="{B124F65B-86F9-4E50-8AB4-79D4E6D98B0C}" sibTransId="{E168EE11-AEF2-4ED0-B8AB-B7D3E057A0AE}"/>
    <dgm:cxn modelId="{D59ED0CC-7B36-4A5E-955D-041C9233CF39}" type="presOf" srcId="{89BEE2F6-31B8-4DCB-BB9E-DF8DBEA49AD0}" destId="{7FFECAE2-3C0E-4B1C-B53F-8800F58EEB8D}" srcOrd="0" destOrd="0" presId="urn:microsoft.com/office/officeart/2005/8/layout/venn2"/>
    <dgm:cxn modelId="{0497D64F-5A96-488E-9619-45116AFA2C94}" type="presOf" srcId="{1AA3DF5E-5A35-4CB4-B89C-B2D29207CA36}" destId="{CFF32FD5-B942-49AB-8807-5617BDCB2206}" srcOrd="0" destOrd="0" presId="urn:microsoft.com/office/officeart/2005/8/layout/venn2"/>
    <dgm:cxn modelId="{61C1456F-89E1-4D20-82D5-A4E5FF69DD31}" srcId="{180E0DB1-B6D5-4BE1-BE97-3A91D97FBE1F}" destId="{8CA07071-E6EE-4856-8A04-34C9171C373F}" srcOrd="0" destOrd="0" parTransId="{9572A06C-D837-4F1A-BEE3-F398F094D59B}" sibTransId="{2647D6E0-6AD1-412D-9A8D-3C7B4F1DEC7A}"/>
    <dgm:cxn modelId="{F5CD97A6-0398-4E29-9516-34EB73432692}" type="presOf" srcId="{461F985A-6046-434A-A27E-F4E71CFA80D0}" destId="{4ECF6FC2-04E2-40D0-A24B-B451784AC517}" srcOrd="1" destOrd="0" presId="urn:microsoft.com/office/officeart/2005/8/layout/venn2"/>
    <dgm:cxn modelId="{910629A2-BA80-4307-A609-D181947501B3}" type="presOf" srcId="{89BEE2F6-31B8-4DCB-BB9E-DF8DBEA49AD0}" destId="{A43A118D-3F47-424B-BE58-FDEEB7CE1C57}" srcOrd="1" destOrd="0" presId="urn:microsoft.com/office/officeart/2005/8/layout/venn2"/>
    <dgm:cxn modelId="{2F2E1F3C-2036-473C-A7ED-449AD118424E}" type="presOf" srcId="{1AA3DF5E-5A35-4CB4-B89C-B2D29207CA36}" destId="{E341FA82-077E-47F6-BDF3-A0DC0ECF552D}" srcOrd="1" destOrd="0" presId="urn:microsoft.com/office/officeart/2005/8/layout/venn2"/>
    <dgm:cxn modelId="{2D58DCD5-BE57-4660-A039-6B1EE636BB86}" type="presOf" srcId="{8CA07071-E6EE-4856-8A04-34C9171C373F}" destId="{E56F5D80-90FE-4513-8B81-FF31327B8A05}" srcOrd="1" destOrd="0" presId="urn:microsoft.com/office/officeart/2005/8/layout/venn2"/>
    <dgm:cxn modelId="{31C3F324-A935-4A61-BCF1-BA6B0ECC0E68}" srcId="{180E0DB1-B6D5-4BE1-BE97-3A91D97FBE1F}" destId="{1AA3DF5E-5A35-4CB4-B89C-B2D29207CA36}" srcOrd="3" destOrd="0" parTransId="{647E9E41-C428-4C4F-A3A7-63E3E186295C}" sibTransId="{FD03D979-5E91-4AEB-8720-B6F51A96281A}"/>
    <dgm:cxn modelId="{79148EA8-2094-4B42-9BC3-25D5329E475E}" srcId="{180E0DB1-B6D5-4BE1-BE97-3A91D97FBE1F}" destId="{89BEE2F6-31B8-4DCB-BB9E-DF8DBEA49AD0}" srcOrd="2" destOrd="0" parTransId="{38D559AE-F845-47E2-AE28-D04D5E342DDC}" sibTransId="{513C5990-5F1F-472E-A2BF-2810079106DA}"/>
    <dgm:cxn modelId="{1A087029-E911-4AC1-AB13-EFA5002C2E64}" type="presOf" srcId="{180E0DB1-B6D5-4BE1-BE97-3A91D97FBE1F}" destId="{2F93D81C-9F65-454E-9E96-5600825E5AD6}" srcOrd="0" destOrd="0" presId="urn:microsoft.com/office/officeart/2005/8/layout/venn2"/>
    <dgm:cxn modelId="{88CE16D4-F4E6-46E8-A26B-0ADBF9E2B192}" type="presOf" srcId="{461F985A-6046-434A-A27E-F4E71CFA80D0}" destId="{84C748FC-999A-4D68-8CC6-C7FD4FA42B15}" srcOrd="0" destOrd="0" presId="urn:microsoft.com/office/officeart/2005/8/layout/venn2"/>
    <dgm:cxn modelId="{5F0A02A1-0828-45E8-916C-2A0432DA63D6}" type="presOf" srcId="{8CA07071-E6EE-4856-8A04-34C9171C373F}" destId="{133CFA4D-8685-4837-823E-C5B367A3E343}" srcOrd="0" destOrd="0" presId="urn:microsoft.com/office/officeart/2005/8/layout/venn2"/>
    <dgm:cxn modelId="{8BD3CA57-0EF7-442C-9290-C415EAFA8255}" type="presParOf" srcId="{2F93D81C-9F65-454E-9E96-5600825E5AD6}" destId="{395F6123-02A0-4D95-849B-BBE58E024EF7}" srcOrd="0" destOrd="0" presId="urn:microsoft.com/office/officeart/2005/8/layout/venn2"/>
    <dgm:cxn modelId="{20D2EEDD-A88D-48CE-9A43-6B2065C5194E}" type="presParOf" srcId="{395F6123-02A0-4D95-849B-BBE58E024EF7}" destId="{133CFA4D-8685-4837-823E-C5B367A3E343}" srcOrd="0" destOrd="0" presId="urn:microsoft.com/office/officeart/2005/8/layout/venn2"/>
    <dgm:cxn modelId="{643A2121-4D21-4DA1-B746-A299F8961006}" type="presParOf" srcId="{395F6123-02A0-4D95-849B-BBE58E024EF7}" destId="{E56F5D80-90FE-4513-8B81-FF31327B8A05}" srcOrd="1" destOrd="0" presId="urn:microsoft.com/office/officeart/2005/8/layout/venn2"/>
    <dgm:cxn modelId="{3DC86541-D42D-4A98-95FE-231218D657DF}" type="presParOf" srcId="{2F93D81C-9F65-454E-9E96-5600825E5AD6}" destId="{64E1E4ED-207C-4AF9-A9E9-02B47ED3B308}" srcOrd="1" destOrd="0" presId="urn:microsoft.com/office/officeart/2005/8/layout/venn2"/>
    <dgm:cxn modelId="{545804B5-C961-4BC1-A60E-3ABD3679F8B5}" type="presParOf" srcId="{64E1E4ED-207C-4AF9-A9E9-02B47ED3B308}" destId="{84C748FC-999A-4D68-8CC6-C7FD4FA42B15}" srcOrd="0" destOrd="0" presId="urn:microsoft.com/office/officeart/2005/8/layout/venn2"/>
    <dgm:cxn modelId="{DBD92EEE-8056-495E-BD65-239251ABE3F6}" type="presParOf" srcId="{64E1E4ED-207C-4AF9-A9E9-02B47ED3B308}" destId="{4ECF6FC2-04E2-40D0-A24B-B451784AC517}" srcOrd="1" destOrd="0" presId="urn:microsoft.com/office/officeart/2005/8/layout/venn2"/>
    <dgm:cxn modelId="{ED6B08B7-2B0A-4DCF-BB58-1FF4DDAF447A}" type="presParOf" srcId="{2F93D81C-9F65-454E-9E96-5600825E5AD6}" destId="{A0335A26-597E-499C-BBCA-9A7736F55109}" srcOrd="2" destOrd="0" presId="urn:microsoft.com/office/officeart/2005/8/layout/venn2"/>
    <dgm:cxn modelId="{844DDA25-B5DC-44A0-96CC-270997D34C1F}" type="presParOf" srcId="{A0335A26-597E-499C-BBCA-9A7736F55109}" destId="{7FFECAE2-3C0E-4B1C-B53F-8800F58EEB8D}" srcOrd="0" destOrd="0" presId="urn:microsoft.com/office/officeart/2005/8/layout/venn2"/>
    <dgm:cxn modelId="{38A72A72-3461-4ECC-9300-BD426393CEA0}" type="presParOf" srcId="{A0335A26-597E-499C-BBCA-9A7736F55109}" destId="{A43A118D-3F47-424B-BE58-FDEEB7CE1C57}" srcOrd="1" destOrd="0" presId="urn:microsoft.com/office/officeart/2005/8/layout/venn2"/>
    <dgm:cxn modelId="{6FFFEB5C-6D9B-46F4-9D83-F5F9FA55C9CF}" type="presParOf" srcId="{2F93D81C-9F65-454E-9E96-5600825E5AD6}" destId="{C83D7938-CC0B-4F5E-A33A-B77F733E9656}" srcOrd="3" destOrd="0" presId="urn:microsoft.com/office/officeart/2005/8/layout/venn2"/>
    <dgm:cxn modelId="{D895D6F8-A716-49B0-B9D9-7A96F207CCB3}" type="presParOf" srcId="{C83D7938-CC0B-4F5E-A33A-B77F733E9656}" destId="{CFF32FD5-B942-49AB-8807-5617BDCB2206}" srcOrd="0" destOrd="0" presId="urn:microsoft.com/office/officeart/2005/8/layout/venn2"/>
    <dgm:cxn modelId="{BD86940F-2340-47F3-A168-7F39BB0A1CAA}" type="presParOf" srcId="{C83D7938-CC0B-4F5E-A33A-B77F733E9656}" destId="{E341FA82-077E-47F6-BDF3-A0DC0ECF552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3CFA4D-8685-4837-823E-C5B367A3E343}">
      <dsp:nvSpPr>
        <dsp:cNvPr id="0" name=""/>
        <dsp:cNvSpPr/>
      </dsp:nvSpPr>
      <dsp:spPr>
        <a:xfrm>
          <a:off x="1311373" y="0"/>
          <a:ext cx="2832121" cy="23490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100" kern="1200" dirty="0"/>
        </a:p>
      </dsp:txBody>
      <dsp:txXfrm>
        <a:off x="1726128" y="587265"/>
        <a:ext cx="2002612" cy="1174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3CFA4D-8685-4837-823E-C5B367A3E343}">
      <dsp:nvSpPr>
        <dsp:cNvPr id="0" name=""/>
        <dsp:cNvSpPr/>
      </dsp:nvSpPr>
      <dsp:spPr>
        <a:xfrm>
          <a:off x="1159531" y="0"/>
          <a:ext cx="5499155" cy="45544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kern="1200" dirty="0" smtClean="0"/>
            <a:t>X, Y, Z, A, B, C, D, E, F, G, H, I, J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kern="1200" dirty="0" smtClean="0"/>
            <a:t>(REGIONAAL)</a:t>
          </a:r>
          <a:endParaRPr lang="nl-NL" sz="1100" kern="1200" dirty="0"/>
        </a:p>
      </dsp:txBody>
      <dsp:txXfrm>
        <a:off x="3140327" y="227721"/>
        <a:ext cx="1537563" cy="683164"/>
      </dsp:txXfrm>
    </dsp:sp>
    <dsp:sp modelId="{84C748FC-999A-4D68-8CC6-C7FD4FA42B15}">
      <dsp:nvSpPr>
        <dsp:cNvPr id="0" name=""/>
        <dsp:cNvSpPr/>
      </dsp:nvSpPr>
      <dsp:spPr>
        <a:xfrm>
          <a:off x="1688424" y="910885"/>
          <a:ext cx="4441370" cy="364354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kern="1200" dirty="0" smtClean="0"/>
            <a:t>X, Y, Z, A, B, 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kern="1200" dirty="0" smtClean="0"/>
            <a:t>(SUBREGIONAAL)</a:t>
          </a:r>
          <a:endParaRPr lang="nl-NL" sz="1100" kern="1200" dirty="0"/>
        </a:p>
      </dsp:txBody>
      <dsp:txXfrm>
        <a:off x="3132979" y="1129498"/>
        <a:ext cx="1552259" cy="655837"/>
      </dsp:txXfrm>
    </dsp:sp>
    <dsp:sp modelId="{7FFECAE2-3C0E-4B1C-B53F-8800F58EEB8D}">
      <dsp:nvSpPr>
        <dsp:cNvPr id="0" name=""/>
        <dsp:cNvSpPr/>
      </dsp:nvSpPr>
      <dsp:spPr>
        <a:xfrm>
          <a:off x="2308004" y="1821771"/>
          <a:ext cx="3202210" cy="27326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kern="1200" dirty="0" smtClean="0"/>
            <a:t>X, Y, 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kern="1200" dirty="0" smtClean="0"/>
            <a:t>(BOVENLOKAAL)</a:t>
          </a:r>
        </a:p>
      </dsp:txBody>
      <dsp:txXfrm>
        <a:off x="3162994" y="2026721"/>
        <a:ext cx="1492230" cy="614848"/>
      </dsp:txXfrm>
    </dsp:sp>
    <dsp:sp modelId="{CFF32FD5-B942-49AB-8807-5617BDCB2206}">
      <dsp:nvSpPr>
        <dsp:cNvPr id="0" name=""/>
        <dsp:cNvSpPr/>
      </dsp:nvSpPr>
      <dsp:spPr>
        <a:xfrm>
          <a:off x="2700901" y="2732657"/>
          <a:ext cx="2416416" cy="182177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b="1" kern="1200" dirty="0" smtClean="0">
              <a:solidFill>
                <a:schemeClr val="accent5">
                  <a:lumMod val="50000"/>
                </a:schemeClr>
              </a:solidFill>
            </a:rPr>
            <a:t>Gemeente X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b="1" kern="1200" dirty="0" smtClean="0">
              <a:solidFill>
                <a:schemeClr val="accent5">
                  <a:lumMod val="50000"/>
                </a:schemeClr>
              </a:solidFill>
            </a:rPr>
            <a:t>(LOKAAL)</a:t>
          </a:r>
          <a:endParaRPr lang="nl-NL" sz="11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054777" y="3188100"/>
        <a:ext cx="1708664" cy="910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8C2D9-0394-4EFE-816A-64129DDC53A0}" type="datetimeFigureOut">
              <a:rPr lang="nl-NL" smtClean="0"/>
              <a:t>16-5-2014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FED0D-B1CC-4112-9224-6345F1E861A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6486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57600-2166-471E-BF73-CDF67888765A}" type="datetimeFigureOut">
              <a:rPr lang="nl-NL" smtClean="0"/>
              <a:t>16-5-2014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5F70A-0CC0-4C1D-91DE-7FC095B69C0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861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5F70A-0CC0-4C1D-91DE-7FC095B69C03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5042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5F70A-0CC0-4C1D-91DE-7FC095B69C03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038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80000"/>
            <a:ext cx="9144000" cy="54115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000" y="1703142"/>
            <a:ext cx="7772400" cy="1577614"/>
          </a:xfrm>
        </p:spPr>
        <p:txBody>
          <a:bodyPr anchor="t" anchorCtr="0">
            <a:normAutofit/>
          </a:bodyPr>
          <a:lstStyle>
            <a:lvl1pPr algn="l">
              <a:defRPr sz="3400" b="1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000" y="3280756"/>
            <a:ext cx="6858000" cy="165576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324000"/>
            <a:ext cx="3060000" cy="627481"/>
          </a:xfrm>
          <a:prstGeom prst="rect">
            <a:avLst/>
          </a:prstGeom>
        </p:spPr>
      </p:pic>
      <p:sp>
        <p:nvSpPr>
          <p:cNvPr id="12" name="Tijdelijke aanduiding voor tekst 11"/>
          <p:cNvSpPr>
            <a:spLocks noGrp="1"/>
          </p:cNvSpPr>
          <p:nvPr>
            <p:ph type="body" sz="quarter" idx="10" hasCustomPrompt="1"/>
          </p:nvPr>
        </p:nvSpPr>
        <p:spPr>
          <a:xfrm>
            <a:off x="900113" y="5288265"/>
            <a:ext cx="5228838" cy="494699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buNone/>
              <a:defRPr sz="1200"/>
            </a:lvl1pPr>
          </a:lstStyle>
          <a:p>
            <a:pPr lvl="0"/>
            <a:r>
              <a:rPr lang="nl-NL" dirty="0" smtClean="0"/>
              <a:t>[naam/namen]</a:t>
            </a:r>
            <a:endParaRPr lang="nl-NL" dirty="0"/>
          </a:p>
        </p:txBody>
      </p:sp>
      <p:sp>
        <p:nvSpPr>
          <p:cNvPr id="13" name="Tijdelijke aanduiding voor tekst 11"/>
          <p:cNvSpPr>
            <a:spLocks noGrp="1"/>
          </p:cNvSpPr>
          <p:nvPr>
            <p:ph type="body" sz="quarter" idx="11" hasCustomPrompt="1"/>
          </p:nvPr>
        </p:nvSpPr>
        <p:spPr>
          <a:xfrm>
            <a:off x="900113" y="5812462"/>
            <a:ext cx="5228838" cy="217635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buNone/>
              <a:defRPr sz="1200"/>
            </a:lvl1pPr>
          </a:lstStyle>
          <a:p>
            <a:pPr lvl="0"/>
            <a:r>
              <a:rPr lang="nl-NL" dirty="0" smtClean="0"/>
              <a:t>[plaats], [datum]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128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zonder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449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597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876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309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ummerde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spcBef>
                <a:spcPts val="1700"/>
              </a:spcBef>
              <a:buFont typeface="+mj-lt"/>
              <a:buAutoNum type="alphaLcPeriod"/>
              <a:defRPr b="1">
                <a:solidFill>
                  <a:schemeClr val="tx2"/>
                </a:solidFill>
              </a:defRPr>
            </a:lvl1pPr>
            <a:lvl2pPr marL="355600" indent="-342900">
              <a:buFont typeface="+mj-lt"/>
              <a:buAutoNum type="romanLcPeriod"/>
              <a:defRPr sz="1500"/>
            </a:lvl2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23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zonder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877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482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536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739" y="0"/>
            <a:ext cx="5004261" cy="6858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899999" y="1703142"/>
            <a:ext cx="5747935" cy="1577614"/>
          </a:xfrm>
        </p:spPr>
        <p:txBody>
          <a:bodyPr anchor="t" anchorCtr="0">
            <a:normAutofit/>
          </a:bodyPr>
          <a:lstStyle>
            <a:lvl1pPr algn="l">
              <a:defRPr sz="3400" b="1"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899999" y="3280756"/>
            <a:ext cx="4178627" cy="165576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en-US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324000"/>
            <a:ext cx="3060000" cy="627481"/>
          </a:xfrm>
          <a:prstGeom prst="rect">
            <a:avLst/>
          </a:prstGeom>
        </p:spPr>
      </p:pic>
      <p:sp>
        <p:nvSpPr>
          <p:cNvPr id="15" name="Tijdelijke aanduiding voor tekst 11"/>
          <p:cNvSpPr>
            <a:spLocks noGrp="1"/>
          </p:cNvSpPr>
          <p:nvPr>
            <p:ph type="body" sz="quarter" idx="10" hasCustomPrompt="1"/>
          </p:nvPr>
        </p:nvSpPr>
        <p:spPr>
          <a:xfrm>
            <a:off x="900113" y="5288265"/>
            <a:ext cx="3461822" cy="494699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buNone/>
              <a:defRPr sz="1200"/>
            </a:lvl1pPr>
          </a:lstStyle>
          <a:p>
            <a:pPr lvl="0"/>
            <a:r>
              <a:rPr lang="nl-NL" dirty="0" smtClean="0"/>
              <a:t>[naam/namen]</a:t>
            </a:r>
            <a:endParaRPr lang="nl-NL" dirty="0"/>
          </a:p>
        </p:txBody>
      </p:sp>
      <p:sp>
        <p:nvSpPr>
          <p:cNvPr id="16" name="Tijdelijke aanduiding voor tekst 11"/>
          <p:cNvSpPr>
            <a:spLocks noGrp="1"/>
          </p:cNvSpPr>
          <p:nvPr>
            <p:ph type="body" sz="quarter" idx="11" hasCustomPrompt="1"/>
          </p:nvPr>
        </p:nvSpPr>
        <p:spPr>
          <a:xfrm>
            <a:off x="900113" y="5812462"/>
            <a:ext cx="3346581" cy="229992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buNone/>
              <a:defRPr sz="1200"/>
            </a:lvl1pPr>
          </a:lstStyle>
          <a:p>
            <a:pPr lvl="0"/>
            <a:r>
              <a:rPr lang="nl-NL" dirty="0" smtClean="0"/>
              <a:t>[plaats], [datum]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13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452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ummerde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spcBef>
                <a:spcPts val="1700"/>
              </a:spcBef>
              <a:buFont typeface="+mj-lt"/>
              <a:buAutoNum type="alphaLcPeriod"/>
              <a:defRPr b="1">
                <a:solidFill>
                  <a:schemeClr val="tx2"/>
                </a:solidFill>
              </a:defRPr>
            </a:lvl1pPr>
            <a:lvl2pPr marL="355600" indent="-342900">
              <a:buFont typeface="+mj-lt"/>
              <a:buAutoNum type="romanLcPeriod"/>
              <a:defRPr sz="1500"/>
            </a:lvl2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485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457200"/>
            <a:ext cx="7343775" cy="98137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1660006"/>
            <a:ext cx="7343775" cy="45183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0113" y="6372000"/>
            <a:ext cx="6600438" cy="48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cxnSp>
        <p:nvCxnSpPr>
          <p:cNvPr id="9" name="Rechte verbindingslijn 8"/>
          <p:cNvCxnSpPr/>
          <p:nvPr userDrawn="1"/>
        </p:nvCxnSpPr>
        <p:spPr>
          <a:xfrm>
            <a:off x="900000" y="6372000"/>
            <a:ext cx="6600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833" y="5744041"/>
            <a:ext cx="1280222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4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73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4" userDrawn="1">
          <p15:clr>
            <a:srgbClr val="F26B43"/>
          </p15:clr>
        </p15:guide>
        <p15:guide id="2" pos="567" userDrawn="1">
          <p15:clr>
            <a:srgbClr val="F26B43"/>
          </p15:clr>
        </p15:guide>
        <p15:guide id="3" pos="5193" userDrawn="1">
          <p15:clr>
            <a:srgbClr val="F26B43"/>
          </p15:clr>
        </p15:guide>
        <p15:guide id="4" orient="horz" pos="1178" userDrawn="1">
          <p15:clr>
            <a:srgbClr val="F26B43"/>
          </p15:clr>
        </p15:guide>
        <p15:guide id="5" orient="horz" pos="40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457200"/>
            <a:ext cx="7343775" cy="98137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1660006"/>
            <a:ext cx="7343775" cy="451837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0112" y="6372000"/>
            <a:ext cx="7343775" cy="48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cxnSp>
        <p:nvCxnSpPr>
          <p:cNvPr id="9" name="Rechte verbindingslijn 8"/>
          <p:cNvCxnSpPr/>
          <p:nvPr userDrawn="1"/>
        </p:nvCxnSpPr>
        <p:spPr>
          <a:xfrm>
            <a:off x="900000" y="6372000"/>
            <a:ext cx="73439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739" y="0"/>
            <a:ext cx="50042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7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4">
          <p15:clr>
            <a:srgbClr val="F26B43"/>
          </p15:clr>
        </p15:guide>
        <p15:guide id="2" pos="567">
          <p15:clr>
            <a:srgbClr val="F26B43"/>
          </p15:clr>
        </p15:guide>
        <p15:guide id="3" pos="5193">
          <p15:clr>
            <a:srgbClr val="F26B43"/>
          </p15:clr>
        </p15:guide>
        <p15:guide id="4" orient="horz" pos="1178">
          <p15:clr>
            <a:srgbClr val="F26B43"/>
          </p15:clr>
        </p15:guide>
        <p15:guide id="5" orient="horz" pos="40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3200" dirty="0" smtClean="0"/>
              <a:t>Samen Sterker vanuit</a:t>
            </a:r>
            <a:br>
              <a:rPr lang="nl-NL" sz="3200" dirty="0" smtClean="0"/>
            </a:br>
            <a:r>
              <a:rPr lang="nl-NL" sz="3200" dirty="0" smtClean="0"/>
              <a:t>‘gezamenlijkheid’</a:t>
            </a:r>
            <a:br>
              <a:rPr lang="nl-NL" sz="3200" dirty="0" smtClean="0"/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b="0" i="1" dirty="0" smtClean="0"/>
              <a:t>De rol van ‘middelgroot’ bij </a:t>
            </a:r>
            <a:br>
              <a:rPr lang="nl-NL" sz="2400" b="0" i="1" dirty="0" smtClean="0"/>
            </a:br>
            <a:r>
              <a:rPr lang="nl-NL" sz="2400" b="0" i="1" dirty="0" smtClean="0"/>
              <a:t>regionale samenwerking</a:t>
            </a:r>
            <a:endParaRPr lang="nl-NL" sz="3200" b="0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sz="1400" i="1" dirty="0" smtClean="0"/>
          </a:p>
          <a:p>
            <a:endParaRPr lang="nl-NL" sz="1400" i="1" dirty="0"/>
          </a:p>
          <a:p>
            <a:endParaRPr lang="nl-NL" sz="1400" i="1" dirty="0" smtClean="0"/>
          </a:p>
          <a:p>
            <a:endParaRPr lang="nl-NL" sz="1400" i="1" dirty="0"/>
          </a:p>
          <a:p>
            <a:r>
              <a:rPr lang="nl-NL" sz="1400" i="1" dirty="0" smtClean="0"/>
              <a:t>Platform Middelgrote Gemeenten</a:t>
            </a:r>
          </a:p>
          <a:p>
            <a:r>
              <a:rPr lang="nl-NL" sz="1400" i="1" dirty="0" err="1" smtClean="0"/>
              <a:t>Kennismakingsdag</a:t>
            </a:r>
            <a:r>
              <a:rPr lang="nl-NL" sz="1400" i="1" dirty="0" smtClean="0"/>
              <a:t>, 16 mei 2014</a:t>
            </a:r>
            <a:endParaRPr lang="nl-NL" sz="1400" i="1" dirty="0"/>
          </a:p>
          <a:p>
            <a:endParaRPr lang="nl-NL" sz="140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drs. Stan van de Laar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>
          <a:xfrm>
            <a:off x="900113" y="5674146"/>
            <a:ext cx="5228838" cy="217635"/>
          </a:xfrm>
        </p:spPr>
        <p:txBody>
          <a:bodyPr/>
          <a:lstStyle/>
          <a:p>
            <a:r>
              <a:rPr lang="nl-NL" dirty="0" smtClean="0"/>
              <a:t>Zeist, 16 mei 2014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09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1628" y="1703142"/>
            <a:ext cx="7772400" cy="1577614"/>
          </a:xfrm>
        </p:spPr>
        <p:txBody>
          <a:bodyPr>
            <a:normAutofit fontScale="90000"/>
          </a:bodyPr>
          <a:lstStyle/>
          <a:p>
            <a:r>
              <a:rPr lang="nl-NL" sz="3200" dirty="0" smtClean="0"/>
              <a:t>Samen Sterker vanuit</a:t>
            </a:r>
            <a:br>
              <a:rPr lang="nl-NL" sz="3200" dirty="0" smtClean="0"/>
            </a:br>
            <a:r>
              <a:rPr lang="nl-NL" sz="3200" dirty="0" smtClean="0"/>
              <a:t>‘gezamenlijkheid’</a:t>
            </a:r>
            <a:br>
              <a:rPr lang="nl-NL" sz="3200" dirty="0" smtClean="0"/>
            </a:b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3200" b="0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21628" y="3280755"/>
            <a:ext cx="6858000" cy="2284573"/>
          </a:xfrm>
        </p:spPr>
        <p:txBody>
          <a:bodyPr>
            <a:normAutofit fontScale="92500" lnSpcReduction="10000"/>
          </a:bodyPr>
          <a:lstStyle/>
          <a:p>
            <a:r>
              <a:rPr lang="nl-NL" sz="1200" dirty="0" smtClean="0"/>
              <a:t>Meer informatie over deze presentatie of onze dienstverlening:</a:t>
            </a:r>
          </a:p>
          <a:p>
            <a:endParaRPr lang="nl-NL" sz="1200" i="1" dirty="0"/>
          </a:p>
          <a:p>
            <a:r>
              <a:rPr lang="nl-NL" sz="1400" dirty="0" smtClean="0"/>
              <a:t>SeinstravandeLaar B.V.</a:t>
            </a:r>
          </a:p>
          <a:p>
            <a:r>
              <a:rPr lang="nl-NL" sz="1400" i="1" dirty="0" smtClean="0"/>
              <a:t>Organisatieadviseurs voor de publieke sector</a:t>
            </a:r>
          </a:p>
          <a:p>
            <a:endParaRPr lang="nl-NL" sz="1400" i="1" dirty="0"/>
          </a:p>
          <a:p>
            <a:r>
              <a:rPr lang="nl-NL" sz="1400" dirty="0" smtClean="0"/>
              <a:t>drs. Stan van de Laar</a:t>
            </a:r>
          </a:p>
          <a:p>
            <a:r>
              <a:rPr lang="nl-NL" sz="1400" i="1" dirty="0" smtClean="0"/>
              <a:t>partner</a:t>
            </a:r>
          </a:p>
          <a:p>
            <a:endParaRPr lang="nl-NL" sz="1400" dirty="0"/>
          </a:p>
          <a:p>
            <a:r>
              <a:rPr lang="nl-NL" sz="1400" dirty="0" smtClean="0"/>
              <a:t>06 – 303 72 997</a:t>
            </a:r>
          </a:p>
          <a:p>
            <a:r>
              <a:rPr lang="nl-NL" sz="1400" dirty="0" smtClean="0"/>
              <a:t>s.vandelaar@seinstravandelaar.nl</a:t>
            </a:r>
          </a:p>
          <a:p>
            <a:endParaRPr lang="nl-NL" sz="1400" dirty="0"/>
          </a:p>
          <a:p>
            <a:r>
              <a:rPr lang="nl-NL" sz="1400" dirty="0" smtClean="0"/>
              <a:t>www.seinstravandelaar.nl</a:t>
            </a:r>
          </a:p>
          <a:p>
            <a:r>
              <a:rPr lang="nl-NL" sz="1400" dirty="0" smtClean="0"/>
              <a:t>@</a:t>
            </a:r>
            <a:r>
              <a:rPr lang="nl-NL" sz="1400" dirty="0" err="1" smtClean="0"/>
              <a:t>Seinstra_vdLaar</a:t>
            </a:r>
            <a:endParaRPr lang="nl-NL" sz="1400" dirty="0" smtClean="0"/>
          </a:p>
          <a:p>
            <a:endParaRPr lang="nl-NL" sz="1400" i="1" dirty="0"/>
          </a:p>
          <a:p>
            <a:endParaRPr lang="nl-NL" sz="1400" i="1" dirty="0"/>
          </a:p>
          <a:p>
            <a:endParaRPr lang="nl-NL" sz="1400" dirty="0" smtClean="0"/>
          </a:p>
        </p:txBody>
      </p:sp>
    </p:spTree>
    <p:extLst>
      <p:ext uri="{BB962C8B-B14F-4D97-AF65-F5344CB8AC3E}">
        <p14:creationId xmlns:p14="http://schemas.microsoft.com/office/powerpoint/2010/main" val="415214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voorstellen..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Stan van de Laar, voorheen </a:t>
            </a:r>
            <a:r>
              <a:rPr lang="nl-NL" dirty="0" err="1" smtClean="0">
                <a:solidFill>
                  <a:schemeClr val="tx2"/>
                </a:solidFill>
              </a:rPr>
              <a:t>PwC</a:t>
            </a:r>
            <a:r>
              <a:rPr lang="nl-NL" dirty="0" smtClean="0">
                <a:solidFill>
                  <a:schemeClr val="tx2"/>
                </a:solidFill>
              </a:rPr>
              <a:t>, sinds 2010 partner SeinstravandeLaar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r>
              <a:rPr lang="nl-NL" dirty="0">
                <a:solidFill>
                  <a:schemeClr val="tx2"/>
                </a:solidFill>
              </a:rPr>
              <a:t>Ambtelijke fusies: SED-gemeenten, Meierij-gemeenten, BUCH-gemeenten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PIJOFACH-samenwerking</a:t>
            </a:r>
            <a:r>
              <a:rPr lang="nl-NL" dirty="0">
                <a:solidFill>
                  <a:schemeClr val="tx2"/>
                </a:solidFill>
              </a:rPr>
              <a:t>: o.a. Meerinzicht, </a:t>
            </a:r>
            <a:r>
              <a:rPr lang="nl-NL" dirty="0" smtClean="0">
                <a:solidFill>
                  <a:schemeClr val="tx2"/>
                </a:solidFill>
              </a:rPr>
              <a:t>A2-gemeenten, IBO</a:t>
            </a:r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Promotieonderzoek ‘succes en falen samenwerking’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Boek</a:t>
            </a:r>
            <a:r>
              <a:rPr lang="nl-NL" dirty="0">
                <a:solidFill>
                  <a:schemeClr val="tx2"/>
                </a:solidFill>
              </a:rPr>
              <a:t>: Samen </a:t>
            </a:r>
            <a:r>
              <a:rPr lang="nl-NL" dirty="0" smtClean="0">
                <a:solidFill>
                  <a:schemeClr val="tx2"/>
                </a:solidFill>
              </a:rPr>
              <a:t>Sterker; samenwerking tussen gemeenten geanalyseerd</a:t>
            </a:r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Initiatiefnemer, met VNG en VGS, Kennisplatform Ambtelijkefusie.nl</a:t>
            </a:r>
            <a:endParaRPr lang="nl-NL" dirty="0">
              <a:solidFill>
                <a:schemeClr val="tx2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323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Samenwerken is niet makkelijk…</a:t>
            </a:r>
            <a:endParaRPr lang="nl-NL" dirty="0"/>
          </a:p>
        </p:txBody>
      </p:sp>
      <p:pic>
        <p:nvPicPr>
          <p:cNvPr id="4" name="Picture 2" descr="1535418_10152225323856255_570187519_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7" t="5819" r="3269" b="9388"/>
          <a:stretch/>
        </p:blipFill>
        <p:spPr bwMode="auto">
          <a:xfrm>
            <a:off x="900112" y="1633653"/>
            <a:ext cx="6935349" cy="47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92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Samenwerken was nuttig, is noodzakelijk…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0113" y="1660006"/>
            <a:ext cx="7343775" cy="4583139"/>
          </a:xfrm>
        </p:spPr>
        <p:txBody>
          <a:bodyPr>
            <a:normAutofit/>
          </a:bodyPr>
          <a:lstStyle/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Drie decentralisaties als ‘vliegwiel’</a:t>
            </a:r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Bezuinigingsdruk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Veranderende rol; Van </a:t>
            </a:r>
            <a:r>
              <a:rPr lang="nl-NL" dirty="0">
                <a:solidFill>
                  <a:schemeClr val="tx2"/>
                </a:solidFill>
              </a:rPr>
              <a:t>burgerparticipatie naar </a:t>
            </a:r>
            <a:r>
              <a:rPr lang="nl-NL" dirty="0" smtClean="0">
                <a:solidFill>
                  <a:schemeClr val="tx2"/>
                </a:solidFill>
              </a:rPr>
              <a:t>overheidsparticipatie</a:t>
            </a:r>
          </a:p>
          <a:p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‘Sense of </a:t>
            </a:r>
            <a:r>
              <a:rPr lang="nl-NL" dirty="0" err="1" smtClean="0">
                <a:solidFill>
                  <a:schemeClr val="tx2"/>
                </a:solidFill>
              </a:rPr>
              <a:t>urgency</a:t>
            </a:r>
            <a:r>
              <a:rPr lang="nl-NL" dirty="0" smtClean="0">
                <a:solidFill>
                  <a:schemeClr val="tx2"/>
                </a:solidFill>
              </a:rPr>
              <a:t>’ krachtenbundeling door discussie over ‘100.000+’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pPr marL="228600" lvl="1"/>
            <a:r>
              <a:rPr lang="nl-NL" dirty="0">
                <a:solidFill>
                  <a:schemeClr val="tx2"/>
                </a:solidFill>
              </a:rPr>
              <a:t>Provinciaal initiatief; Krachtig Bestuur Brabant, Gelderland, Limburg</a:t>
            </a:r>
          </a:p>
          <a:p>
            <a:endParaRPr lang="nl-NL" dirty="0">
              <a:solidFill>
                <a:schemeClr val="tx2"/>
              </a:solidFill>
            </a:endParaRPr>
          </a:p>
          <a:p>
            <a:pPr lvl="1"/>
            <a:endParaRPr lang="nl-NL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2" y="457200"/>
            <a:ext cx="7912811" cy="981377"/>
          </a:xfrm>
        </p:spPr>
        <p:txBody>
          <a:bodyPr/>
          <a:lstStyle/>
          <a:p>
            <a:r>
              <a:rPr lang="nl-NL" dirty="0" smtClean="0"/>
              <a:t>…leidt tot verschuivende regionale verhoudingen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0113" y="1675772"/>
            <a:ext cx="7912811" cy="4583139"/>
          </a:xfrm>
        </p:spPr>
        <p:txBody>
          <a:bodyPr>
            <a:normAutofit/>
          </a:bodyPr>
          <a:lstStyle/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Veelheid </a:t>
            </a:r>
            <a:r>
              <a:rPr lang="nl-NL" dirty="0" smtClean="0">
                <a:solidFill>
                  <a:schemeClr val="tx2"/>
                </a:solidFill>
              </a:rPr>
              <a:t>aan </a:t>
            </a:r>
            <a:r>
              <a:rPr lang="nl-NL" dirty="0" smtClean="0">
                <a:solidFill>
                  <a:schemeClr val="tx2"/>
                </a:solidFill>
              </a:rPr>
              <a:t>initiatieven, sinds ca. 2010 </a:t>
            </a:r>
          </a:p>
          <a:p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Gemeenten </a:t>
            </a:r>
            <a:r>
              <a:rPr lang="nl-NL" dirty="0" smtClean="0">
                <a:solidFill>
                  <a:schemeClr val="tx2"/>
                </a:solidFill>
              </a:rPr>
              <a:t>tot </a:t>
            </a:r>
            <a:r>
              <a:rPr lang="nl-NL" dirty="0" smtClean="0">
                <a:solidFill>
                  <a:schemeClr val="tx2"/>
                </a:solidFill>
              </a:rPr>
              <a:t>circa 35.000 inwoners: ambtelijke fusie of herindeling?</a:t>
            </a:r>
            <a:endParaRPr lang="nl-NL" dirty="0" smtClean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Ontstaan van </a:t>
            </a:r>
            <a:r>
              <a:rPr lang="nl-NL" dirty="0" smtClean="0">
                <a:solidFill>
                  <a:schemeClr val="tx2"/>
                </a:solidFill>
              </a:rPr>
              <a:t>verbanden van ca. 70.000 </a:t>
            </a:r>
            <a:r>
              <a:rPr lang="nl-NL" dirty="0" smtClean="0">
                <a:solidFill>
                  <a:schemeClr val="tx2"/>
                </a:solidFill>
              </a:rPr>
              <a:t>tot 100.000 </a:t>
            </a:r>
            <a:r>
              <a:rPr lang="nl-NL" dirty="0">
                <a:solidFill>
                  <a:schemeClr val="tx2"/>
                </a:solidFill>
              </a:rPr>
              <a:t>inwoners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Soms sprake van ‘donutvorming’ rondom de (middel)grote (centrum)gemeente</a:t>
            </a:r>
          </a:p>
          <a:p>
            <a:endParaRPr lang="nl-NL" dirty="0">
              <a:solidFill>
                <a:schemeClr val="tx2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0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ep 36"/>
          <p:cNvGrpSpPr/>
          <p:nvPr/>
        </p:nvGrpSpPr>
        <p:grpSpPr>
          <a:xfrm>
            <a:off x="5167639" y="3511805"/>
            <a:ext cx="2147576" cy="1761795"/>
            <a:chOff x="3307292" y="587265"/>
            <a:chExt cx="2147576" cy="1761795"/>
          </a:xfrm>
        </p:grpSpPr>
        <p:sp>
          <p:nvSpPr>
            <p:cNvPr id="38" name="Ovaal 37"/>
            <p:cNvSpPr/>
            <p:nvPr/>
          </p:nvSpPr>
          <p:spPr>
            <a:xfrm>
              <a:off x="3307292" y="587265"/>
              <a:ext cx="2147576" cy="176179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Ovaal 4"/>
            <p:cNvSpPr/>
            <p:nvPr/>
          </p:nvSpPr>
          <p:spPr>
            <a:xfrm>
              <a:off x="3621798" y="1027714"/>
              <a:ext cx="1518565" cy="8808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0472" tIns="220472" rIns="220472" bIns="220472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3100" kern="1200" dirty="0" smtClean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4855" y="457200"/>
            <a:ext cx="8474654" cy="981377"/>
          </a:xfrm>
        </p:spPr>
        <p:txBody>
          <a:bodyPr/>
          <a:lstStyle/>
          <a:p>
            <a:r>
              <a:rPr lang="nl-NL" dirty="0" smtClean="0"/>
              <a:t>Van </a:t>
            </a:r>
            <a:r>
              <a:rPr lang="nl-NL" dirty="0" smtClean="0"/>
              <a:t>‘gelegenheidscoalities</a:t>
            </a:r>
            <a:r>
              <a:rPr lang="nl-NL" dirty="0" smtClean="0"/>
              <a:t>’…</a:t>
            </a:r>
            <a:endParaRPr lang="nl-NL" dirty="0"/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2390260972"/>
              </p:ext>
            </p:extLst>
          </p:nvPr>
        </p:nvGraphicFramePr>
        <p:xfrm>
          <a:off x="1037587" y="1844436"/>
          <a:ext cx="5454869" cy="2349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ep 3"/>
          <p:cNvGrpSpPr/>
          <p:nvPr/>
        </p:nvGrpSpPr>
        <p:grpSpPr>
          <a:xfrm>
            <a:off x="3793888" y="3970481"/>
            <a:ext cx="1246327" cy="939624"/>
            <a:chOff x="2120037" y="1409436"/>
            <a:chExt cx="1246327" cy="939624"/>
          </a:xfrm>
        </p:grpSpPr>
        <p:sp>
          <p:nvSpPr>
            <p:cNvPr id="5" name="Ovaal 4"/>
            <p:cNvSpPr/>
            <p:nvPr/>
          </p:nvSpPr>
          <p:spPr>
            <a:xfrm>
              <a:off x="2120037" y="1409436"/>
              <a:ext cx="1246327" cy="93962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al 4"/>
            <p:cNvSpPr/>
            <p:nvPr/>
          </p:nvSpPr>
          <p:spPr>
            <a:xfrm>
              <a:off x="2302558" y="1644342"/>
              <a:ext cx="881286" cy="4698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500" b="1" kern="12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4483626" y="4980721"/>
            <a:ext cx="1376350" cy="1174530"/>
            <a:chOff x="2037309" y="1174530"/>
            <a:chExt cx="1376350" cy="1174530"/>
          </a:xfrm>
        </p:grpSpPr>
        <p:sp>
          <p:nvSpPr>
            <p:cNvPr id="9" name="Ovaal 8"/>
            <p:cNvSpPr/>
            <p:nvPr/>
          </p:nvSpPr>
          <p:spPr>
            <a:xfrm>
              <a:off x="2037309" y="1174530"/>
              <a:ext cx="1376350" cy="11745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al 4"/>
            <p:cNvSpPr/>
            <p:nvPr/>
          </p:nvSpPr>
          <p:spPr>
            <a:xfrm>
              <a:off x="2238871" y="1468163"/>
              <a:ext cx="973226" cy="587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2000" kern="1200" dirty="0" smtClean="0"/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5182693" y="3899864"/>
            <a:ext cx="1376350" cy="1174530"/>
            <a:chOff x="2037309" y="1174530"/>
            <a:chExt cx="1376350" cy="1174530"/>
          </a:xfrm>
        </p:grpSpPr>
        <p:sp>
          <p:nvSpPr>
            <p:cNvPr id="12" name="Ovaal 11"/>
            <p:cNvSpPr/>
            <p:nvPr/>
          </p:nvSpPr>
          <p:spPr>
            <a:xfrm>
              <a:off x="2037309" y="1174530"/>
              <a:ext cx="1376350" cy="11745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al 4"/>
            <p:cNvSpPr/>
            <p:nvPr/>
          </p:nvSpPr>
          <p:spPr>
            <a:xfrm>
              <a:off x="2238871" y="1468163"/>
              <a:ext cx="973226" cy="587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2000" kern="1200" dirty="0" smtClean="0"/>
            </a:p>
          </p:txBody>
        </p:sp>
      </p:grpSp>
      <p:grpSp>
        <p:nvGrpSpPr>
          <p:cNvPr id="14" name="Groep 13"/>
          <p:cNvGrpSpPr/>
          <p:nvPr/>
        </p:nvGrpSpPr>
        <p:grpSpPr>
          <a:xfrm>
            <a:off x="3029810" y="4980721"/>
            <a:ext cx="1376350" cy="1174530"/>
            <a:chOff x="2037309" y="1174530"/>
            <a:chExt cx="1376350" cy="1174530"/>
          </a:xfrm>
        </p:grpSpPr>
        <p:sp>
          <p:nvSpPr>
            <p:cNvPr id="15" name="Ovaal 14"/>
            <p:cNvSpPr/>
            <p:nvPr/>
          </p:nvSpPr>
          <p:spPr>
            <a:xfrm>
              <a:off x="2037309" y="1174530"/>
              <a:ext cx="1376350" cy="11745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al 4"/>
            <p:cNvSpPr/>
            <p:nvPr/>
          </p:nvSpPr>
          <p:spPr>
            <a:xfrm>
              <a:off x="2238871" y="1468163"/>
              <a:ext cx="973226" cy="587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2000" kern="1200" dirty="0" smtClean="0"/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2320670" y="2443592"/>
            <a:ext cx="1376350" cy="1174530"/>
            <a:chOff x="2037309" y="1174530"/>
            <a:chExt cx="1376350" cy="1174530"/>
          </a:xfrm>
        </p:grpSpPr>
        <p:sp>
          <p:nvSpPr>
            <p:cNvPr id="18" name="Ovaal 17"/>
            <p:cNvSpPr/>
            <p:nvPr/>
          </p:nvSpPr>
          <p:spPr>
            <a:xfrm>
              <a:off x="2037309" y="1174530"/>
              <a:ext cx="1376350" cy="11745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al 4"/>
            <p:cNvSpPr/>
            <p:nvPr/>
          </p:nvSpPr>
          <p:spPr>
            <a:xfrm>
              <a:off x="2238871" y="1468163"/>
              <a:ext cx="973226" cy="587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2000" kern="1200" dirty="0" smtClean="0"/>
            </a:p>
          </p:txBody>
        </p:sp>
      </p:grpSp>
      <p:sp>
        <p:nvSpPr>
          <p:cNvPr id="21" name="Tekstvak 20"/>
          <p:cNvSpPr txBox="1"/>
          <p:nvPr/>
        </p:nvSpPr>
        <p:spPr>
          <a:xfrm>
            <a:off x="3897027" y="4205387"/>
            <a:ext cx="10759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nl-NL" sz="1100" b="1" dirty="0">
                <a:solidFill>
                  <a:schemeClr val="accent5">
                    <a:lumMod val="50000"/>
                  </a:schemeClr>
                </a:solidFill>
              </a:rPr>
              <a:t>Gemeente </a:t>
            </a:r>
            <a:r>
              <a:rPr lang="nl-NL" sz="1100" b="1" dirty="0" smtClean="0">
                <a:solidFill>
                  <a:schemeClr val="accent5">
                    <a:lumMod val="50000"/>
                  </a:schemeClr>
                </a:solidFill>
              </a:rPr>
              <a:t>M</a:t>
            </a:r>
            <a:endParaRPr lang="nl-NL" sz="11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nl-NL" sz="1100" b="1" dirty="0">
                <a:solidFill>
                  <a:schemeClr val="accent5">
                    <a:lumMod val="50000"/>
                  </a:schemeClr>
                </a:solidFill>
              </a:rPr>
              <a:t>(LOKAAL)</a:t>
            </a:r>
          </a:p>
        </p:txBody>
      </p:sp>
      <p:cxnSp>
        <p:nvCxnSpPr>
          <p:cNvPr id="23" name="Rechte verbindingslijn met pijl 22"/>
          <p:cNvCxnSpPr>
            <a:stCxn id="5" idx="3"/>
          </p:cNvCxnSpPr>
          <p:nvPr/>
        </p:nvCxnSpPr>
        <p:spPr>
          <a:xfrm flipH="1">
            <a:off x="3765022" y="4772500"/>
            <a:ext cx="211386" cy="3375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>
            <a:stCxn id="5" idx="5"/>
          </p:cNvCxnSpPr>
          <p:nvPr/>
        </p:nvCxnSpPr>
        <p:spPr>
          <a:xfrm>
            <a:off x="4857695" y="4772500"/>
            <a:ext cx="153654" cy="3725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stCxn id="5" idx="2"/>
          </p:cNvCxnSpPr>
          <p:nvPr/>
        </p:nvCxnSpPr>
        <p:spPr>
          <a:xfrm flipH="1" flipV="1">
            <a:off x="3231372" y="3511805"/>
            <a:ext cx="562516" cy="928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>
            <a:stCxn id="5" idx="6"/>
          </p:cNvCxnSpPr>
          <p:nvPr/>
        </p:nvCxnSpPr>
        <p:spPr>
          <a:xfrm>
            <a:off x="5040215" y="4440293"/>
            <a:ext cx="355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ep 39"/>
          <p:cNvGrpSpPr/>
          <p:nvPr/>
        </p:nvGrpSpPr>
        <p:grpSpPr>
          <a:xfrm>
            <a:off x="3727577" y="2649135"/>
            <a:ext cx="1376350" cy="1174530"/>
            <a:chOff x="2037309" y="1174530"/>
            <a:chExt cx="1376350" cy="1174530"/>
          </a:xfrm>
        </p:grpSpPr>
        <p:sp>
          <p:nvSpPr>
            <p:cNvPr id="41" name="Ovaal 40"/>
            <p:cNvSpPr/>
            <p:nvPr/>
          </p:nvSpPr>
          <p:spPr>
            <a:xfrm>
              <a:off x="2037309" y="1174530"/>
              <a:ext cx="1376350" cy="117453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Ovaal 4"/>
            <p:cNvSpPr/>
            <p:nvPr/>
          </p:nvSpPr>
          <p:spPr>
            <a:xfrm>
              <a:off x="2238871" y="1468163"/>
              <a:ext cx="973226" cy="587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2000" kern="1200" dirty="0" smtClean="0"/>
            </a:p>
          </p:txBody>
        </p:sp>
      </p:grpSp>
      <p:cxnSp>
        <p:nvCxnSpPr>
          <p:cNvPr id="36" name="Rechte verbindingslijn met pijl 35"/>
          <p:cNvCxnSpPr>
            <a:stCxn id="5" idx="0"/>
          </p:cNvCxnSpPr>
          <p:nvPr/>
        </p:nvCxnSpPr>
        <p:spPr>
          <a:xfrm flipH="1" flipV="1">
            <a:off x="4417051" y="3610303"/>
            <a:ext cx="1" cy="360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4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1793" y="457200"/>
            <a:ext cx="8537716" cy="981377"/>
          </a:xfrm>
        </p:spPr>
        <p:txBody>
          <a:bodyPr/>
          <a:lstStyle/>
          <a:p>
            <a:r>
              <a:rPr lang="nl-NL" dirty="0" smtClean="0"/>
              <a:t>…naar ‘congruentie</a:t>
            </a:r>
            <a:r>
              <a:rPr lang="nl-NL" dirty="0" smtClean="0"/>
              <a:t>’ </a:t>
            </a:r>
            <a:r>
              <a:rPr lang="nl-NL" dirty="0" smtClean="0"/>
              <a:t>in partners</a:t>
            </a:r>
            <a:endParaRPr lang="nl-NL" dirty="0"/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88307975"/>
              </p:ext>
            </p:extLst>
          </p:nvPr>
        </p:nvGraphicFramePr>
        <p:xfrm>
          <a:off x="-740241" y="1655380"/>
          <a:ext cx="7818219" cy="4554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ekstvak 19"/>
          <p:cNvSpPr txBox="1"/>
          <p:nvPr/>
        </p:nvSpPr>
        <p:spPr>
          <a:xfrm>
            <a:off x="6227379" y="1870877"/>
            <a:ext cx="252620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Economie, Verkeer &amp; Vervoer,</a:t>
            </a:r>
          </a:p>
          <a:p>
            <a:r>
              <a:rPr lang="nl-NL" sz="1400" dirty="0" smtClean="0"/>
              <a:t>Ruimte, Wonen</a:t>
            </a:r>
          </a:p>
          <a:p>
            <a:r>
              <a:rPr lang="nl-NL" sz="1400" i="1" dirty="0" smtClean="0"/>
              <a:t>WGR+, Metropoolregio, etc.</a:t>
            </a:r>
            <a:endParaRPr lang="nl-NL" sz="1400" i="1" dirty="0"/>
          </a:p>
        </p:txBody>
      </p:sp>
      <p:cxnSp>
        <p:nvCxnSpPr>
          <p:cNvPr id="23" name="Rechte verbindingslijn met pijl 22"/>
          <p:cNvCxnSpPr/>
          <p:nvPr/>
        </p:nvCxnSpPr>
        <p:spPr>
          <a:xfrm flipH="1" flipV="1">
            <a:off x="4130566" y="2132361"/>
            <a:ext cx="2096812" cy="40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6227379" y="3068424"/>
            <a:ext cx="1874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Brandweerzorg, VTH</a:t>
            </a:r>
          </a:p>
          <a:p>
            <a:r>
              <a:rPr lang="nl-NL" sz="1400" i="1" dirty="0" smtClean="0"/>
              <a:t>Veiligheidsregio, RUD</a:t>
            </a:r>
            <a:endParaRPr lang="nl-NL" sz="1400" i="1" dirty="0"/>
          </a:p>
        </p:txBody>
      </p:sp>
      <p:cxnSp>
        <p:nvCxnSpPr>
          <p:cNvPr id="28" name="Rechte verbindingslijn met pijl 27"/>
          <p:cNvCxnSpPr/>
          <p:nvPr/>
        </p:nvCxnSpPr>
        <p:spPr>
          <a:xfrm flipH="1" flipV="1">
            <a:off x="4130566" y="3313290"/>
            <a:ext cx="2096813" cy="334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>
            <a:stCxn id="26" idx="1"/>
          </p:cNvCxnSpPr>
          <p:nvPr/>
        </p:nvCxnSpPr>
        <p:spPr>
          <a:xfrm flipH="1" flipV="1">
            <a:off x="4130566" y="2387192"/>
            <a:ext cx="2096813" cy="9428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/>
          <p:cNvSpPr txBox="1"/>
          <p:nvPr/>
        </p:nvSpPr>
        <p:spPr>
          <a:xfrm>
            <a:off x="6227378" y="3994522"/>
            <a:ext cx="2643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PIJOFACH,</a:t>
            </a:r>
          </a:p>
          <a:p>
            <a:r>
              <a:rPr lang="nl-NL" sz="1400" dirty="0" smtClean="0"/>
              <a:t>Belastingen, Sociale Dienst, 3D</a:t>
            </a:r>
          </a:p>
        </p:txBody>
      </p:sp>
      <p:cxnSp>
        <p:nvCxnSpPr>
          <p:cNvPr id="34" name="Rechte verbindingslijn met pijl 33"/>
          <p:cNvCxnSpPr/>
          <p:nvPr/>
        </p:nvCxnSpPr>
        <p:spPr>
          <a:xfrm flipH="1" flipV="1">
            <a:off x="4130565" y="4272877"/>
            <a:ext cx="2096813" cy="334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met pijl 35"/>
          <p:cNvCxnSpPr>
            <a:stCxn id="33" idx="1"/>
          </p:cNvCxnSpPr>
          <p:nvPr/>
        </p:nvCxnSpPr>
        <p:spPr>
          <a:xfrm flipH="1" flipV="1">
            <a:off x="4130566" y="3499180"/>
            <a:ext cx="2096812" cy="7569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IJL-RECHTS 45"/>
          <p:cNvSpPr/>
          <p:nvPr/>
        </p:nvSpPr>
        <p:spPr>
          <a:xfrm rot="16200000">
            <a:off x="-1781504" y="3849940"/>
            <a:ext cx="4070031" cy="186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227378" y="4751474"/>
            <a:ext cx="2623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 smtClean="0"/>
              <a:t>Ambtelijke of bestuurlijke fusie</a:t>
            </a:r>
          </a:p>
        </p:txBody>
      </p:sp>
      <p:cxnSp>
        <p:nvCxnSpPr>
          <p:cNvPr id="14" name="Rechte verbindingslijn met pijl 13"/>
          <p:cNvCxnSpPr/>
          <p:nvPr/>
        </p:nvCxnSpPr>
        <p:spPr>
          <a:xfrm flipH="1" flipV="1">
            <a:off x="4130565" y="4489864"/>
            <a:ext cx="2096814" cy="4279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5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2" y="740980"/>
            <a:ext cx="7343775" cy="981377"/>
          </a:xfrm>
        </p:spPr>
        <p:txBody>
          <a:bodyPr>
            <a:normAutofit/>
          </a:bodyPr>
          <a:lstStyle/>
          <a:p>
            <a:r>
              <a:rPr lang="nl-NL" i="1" dirty="0" smtClean="0"/>
              <a:t>Is de middelgrote gemeente anno 2014 de ‘kleine’ gemeente van 2020?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0112" y="1072056"/>
            <a:ext cx="7975873" cy="5106322"/>
          </a:xfrm>
        </p:spPr>
        <p:txBody>
          <a:bodyPr>
            <a:normAutofit/>
          </a:bodyPr>
          <a:lstStyle/>
          <a:p>
            <a:endParaRPr lang="nl-NL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tx2"/>
                </a:solidFill>
              </a:rPr>
              <a:t>Goede </a:t>
            </a:r>
            <a:r>
              <a:rPr lang="nl-NL" dirty="0" smtClean="0">
                <a:solidFill>
                  <a:schemeClr val="tx2"/>
                </a:solidFill>
              </a:rPr>
              <a:t>voorbeelden tonen aan dat Middelgroot zeker verbindende factor kan zijn:</a:t>
            </a:r>
          </a:p>
          <a:p>
            <a:pPr>
              <a:buFontTx/>
              <a:buChar char="-"/>
            </a:pPr>
            <a:endParaRPr lang="nl-NL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nl-NL" b="1" dirty="0" smtClean="0">
                <a:solidFill>
                  <a:schemeClr val="tx2"/>
                </a:solidFill>
              </a:rPr>
              <a:t>Barendrecht</a:t>
            </a:r>
            <a:r>
              <a:rPr lang="nl-NL" dirty="0" smtClean="0">
                <a:solidFill>
                  <a:schemeClr val="tx2"/>
                </a:solidFill>
              </a:rPr>
              <a:t>, Albrandswaard, </a:t>
            </a:r>
            <a:r>
              <a:rPr lang="nl-NL" b="1" dirty="0" smtClean="0">
                <a:solidFill>
                  <a:schemeClr val="tx2"/>
                </a:solidFill>
              </a:rPr>
              <a:t>Ridderkerk</a:t>
            </a:r>
            <a:r>
              <a:rPr lang="nl-NL" dirty="0" smtClean="0">
                <a:solidFill>
                  <a:schemeClr val="tx2"/>
                </a:solidFill>
              </a:rPr>
              <a:t> (BAR-gemeenten)</a:t>
            </a:r>
          </a:p>
          <a:p>
            <a:pPr>
              <a:buFontTx/>
              <a:buChar char="-"/>
            </a:pPr>
            <a:endParaRPr lang="nl-NL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nl-NL" dirty="0" smtClean="0">
                <a:solidFill>
                  <a:schemeClr val="tx2"/>
                </a:solidFill>
              </a:rPr>
              <a:t>Enschede, </a:t>
            </a:r>
            <a:r>
              <a:rPr lang="nl-NL" b="1" dirty="0" smtClean="0">
                <a:solidFill>
                  <a:schemeClr val="tx2"/>
                </a:solidFill>
              </a:rPr>
              <a:t>Almelo</a:t>
            </a:r>
            <a:r>
              <a:rPr lang="nl-NL" dirty="0" smtClean="0">
                <a:solidFill>
                  <a:schemeClr val="tx2"/>
                </a:solidFill>
              </a:rPr>
              <a:t>, Borne, Losser (IBO-samenwerking)</a:t>
            </a:r>
          </a:p>
          <a:p>
            <a:pPr>
              <a:buFontTx/>
              <a:buChar char="-"/>
            </a:pPr>
            <a:endParaRPr lang="nl-NL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nl-NL" b="1" dirty="0" smtClean="0">
                <a:solidFill>
                  <a:schemeClr val="tx2"/>
                </a:solidFill>
              </a:rPr>
              <a:t>Valkenswaard</a:t>
            </a:r>
            <a:r>
              <a:rPr lang="nl-NL" dirty="0" smtClean="0">
                <a:solidFill>
                  <a:schemeClr val="tx2"/>
                </a:solidFill>
              </a:rPr>
              <a:t>, Heeze-Leende, Cranendonck (A2-gemeenten)</a:t>
            </a:r>
          </a:p>
          <a:p>
            <a:pPr>
              <a:buFontTx/>
              <a:buChar char="-"/>
            </a:pPr>
            <a:endParaRPr lang="nl-NL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nl-NL" b="1" dirty="0" smtClean="0">
                <a:solidFill>
                  <a:schemeClr val="tx2"/>
                </a:solidFill>
              </a:rPr>
              <a:t>Tiel</a:t>
            </a:r>
            <a:r>
              <a:rPr lang="nl-NL" dirty="0" smtClean="0">
                <a:solidFill>
                  <a:schemeClr val="tx2"/>
                </a:solidFill>
              </a:rPr>
              <a:t> in Regio Rivierenland</a:t>
            </a:r>
          </a:p>
          <a:p>
            <a:pPr>
              <a:buFontTx/>
              <a:buChar char="-"/>
            </a:pPr>
            <a:endParaRPr lang="nl-NL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nl-NL" b="1" dirty="0" smtClean="0">
                <a:solidFill>
                  <a:schemeClr val="tx2"/>
                </a:solidFill>
              </a:rPr>
              <a:t>Helmond</a:t>
            </a:r>
            <a:r>
              <a:rPr lang="nl-NL" dirty="0" smtClean="0">
                <a:solidFill>
                  <a:schemeClr val="tx2"/>
                </a:solidFill>
              </a:rPr>
              <a:t> in Peel 6.1</a:t>
            </a:r>
          </a:p>
          <a:p>
            <a:pPr>
              <a:buFontTx/>
              <a:buChar char="-"/>
            </a:pPr>
            <a:endParaRPr lang="nl-NL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nl-NL" dirty="0" smtClean="0">
                <a:solidFill>
                  <a:schemeClr val="tx2"/>
                </a:solidFill>
              </a:rPr>
              <a:t>En </a:t>
            </a:r>
            <a:r>
              <a:rPr lang="nl-NL" dirty="0" smtClean="0">
                <a:solidFill>
                  <a:schemeClr val="tx2"/>
                </a:solidFill>
              </a:rPr>
              <a:t>vele anderen</a:t>
            </a:r>
            <a:r>
              <a:rPr lang="nl-NL" dirty="0" smtClean="0">
                <a:solidFill>
                  <a:schemeClr val="tx2"/>
                </a:solidFill>
              </a:rPr>
              <a:t>…</a:t>
            </a:r>
            <a:endParaRPr lang="nl-NL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9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730" y="457200"/>
            <a:ext cx="8450317" cy="981377"/>
          </a:xfrm>
        </p:spPr>
        <p:txBody>
          <a:bodyPr/>
          <a:lstStyle/>
          <a:p>
            <a:r>
              <a:rPr lang="nl-NL" dirty="0" smtClean="0"/>
              <a:t>Gezamenlijkheid; inhoud, relatie, proces en techniek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0113" y="1660006"/>
            <a:ext cx="7897046" cy="4518372"/>
          </a:xfrm>
        </p:spPr>
        <p:txBody>
          <a:bodyPr>
            <a:normAutofit lnSpcReduction="10000"/>
          </a:bodyPr>
          <a:lstStyle/>
          <a:p>
            <a:endParaRPr lang="nl-NL" sz="2000" dirty="0" smtClean="0">
              <a:solidFill>
                <a:schemeClr val="tx2"/>
              </a:solidFill>
            </a:endParaRPr>
          </a:p>
          <a:p>
            <a:r>
              <a:rPr lang="nl-NL" sz="1800" dirty="0" smtClean="0">
                <a:solidFill>
                  <a:schemeClr val="tx2"/>
                </a:solidFill>
              </a:rPr>
              <a:t>Gezamenlijke inhoudelijke agenda</a:t>
            </a:r>
          </a:p>
          <a:p>
            <a:endParaRPr lang="nl-NL" sz="1800" dirty="0" smtClean="0">
              <a:solidFill>
                <a:schemeClr val="tx2"/>
              </a:solidFill>
            </a:endParaRPr>
          </a:p>
          <a:p>
            <a:endParaRPr lang="nl-NL" sz="1800" dirty="0">
              <a:solidFill>
                <a:schemeClr val="tx2"/>
              </a:solidFill>
            </a:endParaRPr>
          </a:p>
          <a:p>
            <a:r>
              <a:rPr lang="nl-NL" sz="1800" dirty="0" smtClean="0">
                <a:solidFill>
                  <a:schemeClr val="tx2"/>
                </a:solidFill>
              </a:rPr>
              <a:t>Gelijkwaardigheid in bestuurlijke houding en gedrag (vertrouwen)</a:t>
            </a:r>
          </a:p>
          <a:p>
            <a:endParaRPr lang="nl-NL" sz="1800" dirty="0" smtClean="0">
              <a:solidFill>
                <a:schemeClr val="tx2"/>
              </a:solidFill>
            </a:endParaRPr>
          </a:p>
          <a:p>
            <a:endParaRPr lang="nl-NL" sz="1800" dirty="0">
              <a:solidFill>
                <a:schemeClr val="tx2"/>
              </a:solidFill>
            </a:endParaRPr>
          </a:p>
          <a:p>
            <a:r>
              <a:rPr lang="nl-NL" sz="1800" dirty="0" smtClean="0">
                <a:solidFill>
                  <a:schemeClr val="tx2"/>
                </a:solidFill>
              </a:rPr>
              <a:t>Gideonsbende helpt enorm; persoonlijke ‘klik’ sleutelfiguren</a:t>
            </a:r>
            <a:endParaRPr lang="nl-NL" sz="1800" dirty="0">
              <a:solidFill>
                <a:schemeClr val="tx2"/>
              </a:solidFill>
            </a:endParaRPr>
          </a:p>
          <a:p>
            <a:endParaRPr lang="nl-NL" sz="1800" dirty="0" smtClean="0">
              <a:solidFill>
                <a:schemeClr val="tx2"/>
              </a:solidFill>
            </a:endParaRPr>
          </a:p>
          <a:p>
            <a:endParaRPr lang="nl-NL" sz="1800" dirty="0" smtClean="0">
              <a:solidFill>
                <a:schemeClr val="tx2"/>
              </a:solidFill>
            </a:endParaRPr>
          </a:p>
          <a:p>
            <a:r>
              <a:rPr lang="nl-NL" sz="1800" dirty="0" smtClean="0">
                <a:solidFill>
                  <a:schemeClr val="tx2"/>
                </a:solidFill>
              </a:rPr>
              <a:t>De grote stad als gemeenschappelijke ‘vijand’ schept een band</a:t>
            </a:r>
          </a:p>
          <a:p>
            <a:endParaRPr lang="nl-NL" sz="1800" dirty="0" smtClean="0">
              <a:solidFill>
                <a:schemeClr val="tx2"/>
              </a:solidFill>
            </a:endParaRPr>
          </a:p>
          <a:p>
            <a:endParaRPr lang="nl-NL" sz="1800" dirty="0" smtClean="0">
              <a:solidFill>
                <a:schemeClr val="tx2"/>
              </a:solidFill>
            </a:endParaRPr>
          </a:p>
          <a:p>
            <a:r>
              <a:rPr lang="nl-NL" sz="1800" dirty="0" smtClean="0">
                <a:solidFill>
                  <a:schemeClr val="tx2"/>
                </a:solidFill>
              </a:rPr>
              <a:t>Samen doen in plaats van ‘wij doen het voor u…’</a:t>
            </a:r>
          </a:p>
          <a:p>
            <a:endParaRPr lang="nl-NL" sz="1800" dirty="0" smtClean="0">
              <a:solidFill>
                <a:schemeClr val="tx2"/>
              </a:solidFill>
            </a:endParaRPr>
          </a:p>
          <a:p>
            <a:endParaRPr lang="nl-NL" sz="1800" dirty="0">
              <a:solidFill>
                <a:schemeClr val="tx2"/>
              </a:solidFill>
            </a:endParaRPr>
          </a:p>
          <a:p>
            <a:r>
              <a:rPr lang="nl-NL" sz="1800" dirty="0" smtClean="0">
                <a:solidFill>
                  <a:schemeClr val="tx2"/>
                </a:solidFill>
              </a:rPr>
              <a:t>‘</a:t>
            </a:r>
            <a:r>
              <a:rPr lang="nl-NL" sz="1800" dirty="0" err="1" smtClean="0">
                <a:solidFill>
                  <a:schemeClr val="tx2"/>
                </a:solidFill>
              </a:rPr>
              <a:t>One</a:t>
            </a:r>
            <a:r>
              <a:rPr lang="nl-NL" sz="1800" dirty="0" smtClean="0">
                <a:solidFill>
                  <a:schemeClr val="tx2"/>
                </a:solidFill>
              </a:rPr>
              <a:t> man, </a:t>
            </a:r>
            <a:r>
              <a:rPr lang="nl-NL" sz="1800" dirty="0" err="1" smtClean="0">
                <a:solidFill>
                  <a:schemeClr val="tx2"/>
                </a:solidFill>
              </a:rPr>
              <a:t>one</a:t>
            </a:r>
            <a:r>
              <a:rPr lang="nl-NL" sz="1800" dirty="0" smtClean="0">
                <a:solidFill>
                  <a:schemeClr val="tx2"/>
                </a:solidFill>
              </a:rPr>
              <a:t> </a:t>
            </a:r>
            <a:r>
              <a:rPr lang="nl-NL" sz="1800" dirty="0" err="1" smtClean="0">
                <a:solidFill>
                  <a:schemeClr val="tx2"/>
                </a:solidFill>
              </a:rPr>
              <a:t>vote</a:t>
            </a:r>
            <a:r>
              <a:rPr lang="nl-NL" sz="1800" dirty="0" smtClean="0">
                <a:solidFill>
                  <a:schemeClr val="tx2"/>
                </a:solidFill>
              </a:rPr>
              <a:t>’, voorzitterschap, financieringssystematiek, locatie</a:t>
            </a:r>
          </a:p>
        </p:txBody>
      </p:sp>
    </p:spTree>
    <p:extLst>
      <p:ext uri="{BB962C8B-B14F-4D97-AF65-F5344CB8AC3E}">
        <p14:creationId xmlns:p14="http://schemas.microsoft.com/office/powerpoint/2010/main" val="71352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instra Van de Laar">
  <a:themeElements>
    <a:clrScheme name="Seinstra Van de Laar">
      <a:dk1>
        <a:sysClr val="windowText" lastClr="000000"/>
      </a:dk1>
      <a:lt1>
        <a:sysClr val="window" lastClr="FFFFFF"/>
      </a:lt1>
      <a:dk2>
        <a:srgbClr val="0094D6"/>
      </a:dk2>
      <a:lt2>
        <a:srgbClr val="FFFFFF"/>
      </a:lt2>
      <a:accent1>
        <a:srgbClr val="0094D6"/>
      </a:accent1>
      <a:accent2>
        <a:srgbClr val="4EAE35"/>
      </a:accent2>
      <a:accent3>
        <a:srgbClr val="E7412C"/>
      </a:accent3>
      <a:accent4>
        <a:srgbClr val="F29100"/>
      </a:accent4>
      <a:accent5>
        <a:srgbClr val="EAF5FB"/>
      </a:accent5>
      <a:accent6>
        <a:srgbClr val="BBDFF3"/>
      </a:accent6>
      <a:hlink>
        <a:srgbClr val="000000"/>
      </a:hlink>
      <a:folHlink>
        <a:srgbClr val="000000"/>
      </a:folHlink>
    </a:clrScheme>
    <a:fontScheme name="Seinstra Van de Laa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8B825291-A01C-4F55-9964-41D81BB8AA26}" vid="{81A62556-1220-4D54-85B3-23CB0457EC08}"/>
    </a:ext>
  </a:extLst>
</a:theme>
</file>

<file path=ppt/theme/theme2.xml><?xml version="1.0" encoding="utf-8"?>
<a:theme xmlns:a="http://schemas.openxmlformats.org/drawingml/2006/main" name="Met watermerk">
  <a:themeElements>
    <a:clrScheme name="Seinstra Van de Laar">
      <a:dk1>
        <a:sysClr val="windowText" lastClr="000000"/>
      </a:dk1>
      <a:lt1>
        <a:sysClr val="window" lastClr="FFFFFF"/>
      </a:lt1>
      <a:dk2>
        <a:srgbClr val="0094D6"/>
      </a:dk2>
      <a:lt2>
        <a:srgbClr val="FFFFFF"/>
      </a:lt2>
      <a:accent1>
        <a:srgbClr val="0094D6"/>
      </a:accent1>
      <a:accent2>
        <a:srgbClr val="4EAE35"/>
      </a:accent2>
      <a:accent3>
        <a:srgbClr val="E7412C"/>
      </a:accent3>
      <a:accent4>
        <a:srgbClr val="F29100"/>
      </a:accent4>
      <a:accent5>
        <a:srgbClr val="EAF5FB"/>
      </a:accent5>
      <a:accent6>
        <a:srgbClr val="BBDFF3"/>
      </a:accent6>
      <a:hlink>
        <a:srgbClr val="000000"/>
      </a:hlink>
      <a:folHlink>
        <a:srgbClr val="000000"/>
      </a:folHlink>
    </a:clrScheme>
    <a:fontScheme name="Seinstra Van de Laa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8B825291-A01C-4F55-9964-41D81BB8AA26}" vid="{64A7A8D1-5915-4402-9164-E07A98912C2E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9FE92749FE9D42A8104B44DB7791CF" ma:contentTypeVersion="1" ma:contentTypeDescription="Een nieuw document maken." ma:contentTypeScope="" ma:versionID="874d91599ccbb33e254f987a35daf8cc">
  <xsd:schema xmlns:xsd="http://www.w3.org/2001/XMLSchema" xmlns:xs="http://www.w3.org/2001/XMLSchema" xmlns:p="http://schemas.microsoft.com/office/2006/metadata/properties" xmlns:ns2="04518c92-fbae-43ae-84a2-7e29ac7ed7e7" targetNamespace="http://schemas.microsoft.com/office/2006/metadata/properties" ma:root="true" ma:fieldsID="ef9b130d775ceb544ef0c0f8017ce820" ns2:_="">
    <xsd:import namespace="04518c92-fbae-43ae-84a2-7e29ac7ed7e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518c92-fbae-43ae-84a2-7e29ac7ed7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85BE0-A29F-4254-8B72-1AD0D95B34F6}">
  <ds:schemaRefs>
    <ds:schemaRef ds:uri="http://schemas.microsoft.com/office/2006/documentManagement/types"/>
    <ds:schemaRef ds:uri="http://purl.org/dc/elements/1.1/"/>
    <ds:schemaRef ds:uri="http://purl.org/dc/dcmitype/"/>
    <ds:schemaRef ds:uri="04518c92-fbae-43ae-84a2-7e29ac7ed7e7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EB7729E-B95E-4DFC-869C-691FCAF85E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518c92-fbae-43ae-84a2-7e29ac7ed7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3BA7C7-78FA-4ADC-A334-8C46C54FC2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1643</TotalTime>
  <Words>445</Words>
  <Application>Microsoft Office PowerPoint</Application>
  <PresentationFormat>Diavoorstelling (4:3)</PresentationFormat>
  <Paragraphs>133</Paragraphs>
  <Slides>10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Seinstra Van de Laar</vt:lpstr>
      <vt:lpstr>Met watermerk</vt:lpstr>
      <vt:lpstr>Samen Sterker vanuit ‘gezamenlijkheid’  De rol van ‘middelgroot’ bij  regionale samenwerking</vt:lpstr>
      <vt:lpstr>Even voorstellen..</vt:lpstr>
      <vt:lpstr>Samenwerken is niet makkelijk…</vt:lpstr>
      <vt:lpstr>Samenwerken was nuttig, is noodzakelijk…</vt:lpstr>
      <vt:lpstr>…leidt tot verschuivende regionale verhoudingen</vt:lpstr>
      <vt:lpstr>Van ‘gelegenheidscoalities’…</vt:lpstr>
      <vt:lpstr>…naar ‘congruentie’ in partners</vt:lpstr>
      <vt:lpstr>Is de middelgrote gemeente anno 2014 de ‘kleine’ gemeente van 2020?</vt:lpstr>
      <vt:lpstr>Gezamenlijkheid; inhoud, relatie, proces en techniek</vt:lpstr>
      <vt:lpstr>Samen Sterker vanuit ‘gezamenlijkheid’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BUCH; Samen Sterker!</dc:title>
  <dc:creator>Marlieke van Gulick</dc:creator>
  <dc:description>Template by Orange Pepper
Design by Robert &amp; Rademaker
2014</dc:description>
  <cp:lastModifiedBy>Stan van de Laar</cp:lastModifiedBy>
  <cp:revision>109</cp:revision>
  <cp:lastPrinted>2014-04-17T10:32:46Z</cp:lastPrinted>
  <dcterms:created xsi:type="dcterms:W3CDTF">2014-04-15T11:40:21Z</dcterms:created>
  <dcterms:modified xsi:type="dcterms:W3CDTF">2014-05-16T06:00:56Z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0x010100FA9FE92749FE9D42A8104B44DB7791CF</vt:lpwstr>
  </property>
</Properties>
</file>