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62" r:id="rId5"/>
    <p:sldId id="261" r:id="rId6"/>
    <p:sldId id="264" r:id="rId7"/>
    <p:sldId id="265" r:id="rId8"/>
    <p:sldId id="266" r:id="rId9"/>
    <p:sldId id="267" r:id="rId10"/>
    <p:sldId id="268" r:id="rId11"/>
    <p:sldId id="263" r:id="rId1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33A75-6BE1-40C2-AC00-96F1AECA1AF9}" type="datetimeFigureOut">
              <a:rPr lang="nl-NL" smtClean="0"/>
              <a:t>25-6-2015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A1DB0-DE1E-4334-BE14-C09778E8B2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41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A1DB0-DE1E-4334-BE14-C09778E8B2E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76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12E7-0B48-4A7B-89EA-E81768DE8E0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958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822A-8E2E-4F74-A331-46571859DE5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2534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3210F-9728-4130-962A-DEB3DA3CB69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8577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0BAD9-4028-45C5-A0C9-A7465041FBE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358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1CB2-D427-4B98-AF9D-71F42409681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0020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7CDD4-9447-4F31-8606-7FCF5FFB5B9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948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A178C-E0F6-4584-8C22-AD0FD543843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9822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33468-D804-4EF8-8FB8-5DB2A61B272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1620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F7BC5-AA31-4FFA-95B3-5287E7CD2B8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9031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F42DD-E1D3-4AD8-8789-312BEFD72B3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7281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D117F-223F-4214-A7E4-B2997896228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8931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6F88C8-7ED6-4B5C-8953-58EE0538F2EC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CAcQjRw&amp;url=http://www.deindruk.nl/portfolio/algemeen/winkelstad-veenendaal&amp;ei=9NdQVbn7KMm4Ua6XgfAI&amp;bvm=bv.92885102,d.d24&amp;psig=AFQjCNH31XXCydfXm7Od_EHqFHe6gUHD6A&amp;ust=143144791323519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 altLang="nl-NL" sz="3600" b="1" dirty="0" smtClean="0">
                <a:solidFill>
                  <a:schemeClr val="bg1"/>
                </a:solidFill>
              </a:rPr>
              <a:t>Openbare ruimte als trekker</a:t>
            </a:r>
            <a:endParaRPr lang="nl-NL" altLang="nl-NL" sz="36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T:\Teaming\Coördinatie Centrum\Poort verlicht ro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56" y="3344989"/>
            <a:ext cx="5266944" cy="351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429000"/>
            <a:ext cx="7016750" cy="2209800"/>
          </a:xfrm>
        </p:spPr>
        <p:txBody>
          <a:bodyPr/>
          <a:lstStyle/>
          <a:p>
            <a:pPr algn="l"/>
            <a:r>
              <a:rPr lang="nl-NL" altLang="nl-NL" sz="2000" dirty="0" smtClean="0"/>
              <a:t>Pitch werkbijeenkomst “Retail in middelgrote Gemeenten” </a:t>
            </a:r>
          </a:p>
          <a:p>
            <a:pPr algn="l"/>
            <a:r>
              <a:rPr lang="nl-NL" altLang="nl-NL" sz="2000" dirty="0" smtClean="0"/>
              <a:t>26 juni 2015</a:t>
            </a:r>
            <a:endParaRPr lang="nl-NL" alt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r>
              <a:rPr lang="nl-NL" altLang="nl-NL" sz="2400" b="1" dirty="0" smtClean="0">
                <a:solidFill>
                  <a:srgbClr val="00A6EB"/>
                </a:solidFill>
              </a:rPr>
              <a:t>Openbare ruimte als trekker</a:t>
            </a:r>
            <a:endParaRPr lang="nl-NL" altLang="nl-NL" sz="2400" b="1" dirty="0">
              <a:solidFill>
                <a:srgbClr val="00A6EB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 sz="2400" dirty="0" smtClean="0"/>
              <a:t>Effect op bezoeker: positieve ervaring! Met als gevolg:</a:t>
            </a:r>
          </a:p>
          <a:p>
            <a:r>
              <a:rPr lang="nl-NL" altLang="nl-NL" sz="2400" dirty="0" smtClean="0"/>
              <a:t>Bezoeker blijft langer (= geeft meer uit)</a:t>
            </a:r>
          </a:p>
          <a:p>
            <a:r>
              <a:rPr lang="nl-NL" altLang="nl-NL" sz="2400" dirty="0" smtClean="0"/>
              <a:t>Bezoeker komt terug</a:t>
            </a:r>
          </a:p>
          <a:p>
            <a:r>
              <a:rPr lang="nl-NL" altLang="nl-NL" sz="2400" dirty="0" smtClean="0"/>
              <a:t>Bezoeker beveelt binnenstad aan bij bekenden/collega’s/familie </a:t>
            </a:r>
          </a:p>
          <a:p>
            <a:pPr marL="0" indent="0">
              <a:buNone/>
            </a:pPr>
            <a:endParaRPr lang="nl-NL" altLang="nl-NL" sz="2400" dirty="0" smtClean="0"/>
          </a:p>
          <a:p>
            <a:pPr marL="0" indent="0">
              <a:buNone/>
            </a:pPr>
            <a:r>
              <a:rPr lang="nl-NL" altLang="nl-NL" sz="2400" dirty="0" smtClean="0"/>
              <a:t>Kortom, zet de openbare ruimte in om meer bezoekers naar de binnenstad te krijgen!</a:t>
            </a:r>
            <a:endParaRPr lang="nl-NL" altLang="nl-NL" sz="2400" dirty="0"/>
          </a:p>
        </p:txBody>
      </p:sp>
    </p:spTree>
    <p:extLst>
      <p:ext uri="{BB962C8B-B14F-4D97-AF65-F5344CB8AC3E}">
        <p14:creationId xmlns:p14="http://schemas.microsoft.com/office/powerpoint/2010/main" val="18981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r>
              <a:rPr lang="nl-NL" altLang="nl-NL" sz="2400" b="1" dirty="0" smtClean="0">
                <a:solidFill>
                  <a:srgbClr val="00A6EB"/>
                </a:solidFill>
              </a:rPr>
              <a:t>Openbare ruimte als trekker</a:t>
            </a:r>
            <a:endParaRPr lang="nl-NL" altLang="nl-NL" sz="2400" b="1" dirty="0">
              <a:solidFill>
                <a:srgbClr val="00A6EB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altLang="nl-NL" sz="2800" dirty="0" smtClean="0"/>
              <a:t>Stelling</a:t>
            </a:r>
          </a:p>
          <a:p>
            <a:pPr marL="0" indent="0" algn="ctr">
              <a:buNone/>
            </a:pPr>
            <a:endParaRPr lang="nl-NL" altLang="nl-NL" sz="2400" dirty="0" smtClean="0"/>
          </a:p>
          <a:p>
            <a:pPr marL="0" indent="0" algn="ctr">
              <a:buNone/>
            </a:pPr>
            <a:endParaRPr lang="nl-NL" altLang="nl-NL" sz="2400" dirty="0" smtClean="0"/>
          </a:p>
          <a:p>
            <a:pPr marL="0" indent="0" algn="ctr">
              <a:buNone/>
            </a:pPr>
            <a:r>
              <a:rPr lang="nl-NL" altLang="nl-NL" sz="2800" dirty="0" smtClean="0"/>
              <a:t>De gemeente moet veel meer investeren in sfeerbepalende aspecten in de openbare ruimte</a:t>
            </a:r>
          </a:p>
        </p:txBody>
      </p:sp>
    </p:spTree>
    <p:extLst>
      <p:ext uri="{BB962C8B-B14F-4D97-AF65-F5344CB8AC3E}">
        <p14:creationId xmlns:p14="http://schemas.microsoft.com/office/powerpoint/2010/main" val="5149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r>
              <a:rPr lang="nl-NL" altLang="nl-NL" sz="2400" b="1" dirty="0" smtClean="0">
                <a:solidFill>
                  <a:srgbClr val="00A6EB"/>
                </a:solidFill>
              </a:rPr>
              <a:t>Openbare ruimte als trekker</a:t>
            </a:r>
            <a:endParaRPr lang="nl-NL" altLang="nl-NL" sz="2400" b="1" dirty="0">
              <a:solidFill>
                <a:srgbClr val="00A6EB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sz="2400" dirty="0" smtClean="0"/>
              <a:t>Openbare ruimte één van de facetten van een beste binnenstad</a:t>
            </a:r>
          </a:p>
          <a:p>
            <a:r>
              <a:rPr lang="nl-NL" altLang="nl-NL" sz="2400" dirty="0" smtClean="0"/>
              <a:t>Veel binnensteden zien er keurig uit (schoon, heel en veilig)</a:t>
            </a:r>
          </a:p>
          <a:p>
            <a:pPr marL="0" indent="0">
              <a:buNone/>
            </a:pPr>
            <a:endParaRPr lang="nl-NL" altLang="nl-NL" sz="2400" dirty="0"/>
          </a:p>
          <a:p>
            <a:pPr marL="0" indent="0">
              <a:buNone/>
            </a:pPr>
            <a:r>
              <a:rPr lang="nl-NL" altLang="nl-NL" sz="1600" dirty="0" smtClean="0"/>
              <a:t>Winkelstraat voor reconstructie                            Winkelstraat na reconstructie</a:t>
            </a:r>
            <a:endParaRPr lang="nl-NL" altLang="nl-NL" sz="1600" dirty="0"/>
          </a:p>
        </p:txBody>
      </p:sp>
      <p:pic>
        <p:nvPicPr>
          <p:cNvPr id="6" name="Picture 2" descr="IMG_20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92906"/>
            <a:ext cx="3953459" cy="296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T:\Teaming\Beeldbank\programma's\Programma Economie\3. Beste Binnenstad\WE en Van Kreel voor Arianne BBeurs 24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88223"/>
            <a:ext cx="3936553" cy="295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r>
              <a:rPr lang="nl-NL" altLang="nl-NL" sz="2400" b="1" dirty="0" smtClean="0">
                <a:solidFill>
                  <a:srgbClr val="00A6EB"/>
                </a:solidFill>
              </a:rPr>
              <a:t>Openbare ruimte als trekker</a:t>
            </a:r>
            <a:endParaRPr lang="nl-NL" altLang="nl-NL" sz="2400" b="1" dirty="0">
              <a:solidFill>
                <a:srgbClr val="00A6EB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sz="2400" dirty="0" smtClean="0"/>
              <a:t>Recent onderzoek Q&amp;A: bezoekers beoordelen een winkelstad op Bereikbaarheid, Winkelaanbod, Sfeer &amp; Beleving en Horeca</a:t>
            </a:r>
          </a:p>
          <a:p>
            <a:endParaRPr lang="nl-NL" altLang="nl-NL" sz="2400" dirty="0" smtClean="0"/>
          </a:p>
          <a:p>
            <a:r>
              <a:rPr lang="nl-NL" altLang="nl-NL" sz="2400" dirty="0" smtClean="0"/>
              <a:t>Binnen de categorie Sfeer &amp; Beleving vinden bezoekers Gezellig en Levendig (32%) veel belangrijker dan bijv. Evenementen (2%), Moderne uitstraling (4%) en Aanwezigheid van natuur (4%)</a:t>
            </a:r>
          </a:p>
          <a:p>
            <a:pPr marL="0" indent="0">
              <a:buNone/>
            </a:pPr>
            <a:endParaRPr lang="nl-NL" altLang="nl-NL" sz="2400" dirty="0" smtClean="0"/>
          </a:p>
          <a:p>
            <a:r>
              <a:rPr lang="nl-NL" altLang="nl-NL" sz="2400" dirty="0" smtClean="0"/>
              <a:t>Winkelsteden “winnen” het van internet op Sfeer &amp; Beleving in de winkel maar ook in de openbare ruimte!</a:t>
            </a:r>
          </a:p>
          <a:p>
            <a:endParaRPr lang="nl-NL" altLang="nl-NL" sz="2400" dirty="0"/>
          </a:p>
          <a:p>
            <a:endParaRPr lang="nl-NL" altLang="nl-NL" sz="2400" dirty="0"/>
          </a:p>
        </p:txBody>
      </p:sp>
    </p:spTree>
    <p:extLst>
      <p:ext uri="{BB962C8B-B14F-4D97-AF65-F5344CB8AC3E}">
        <p14:creationId xmlns:p14="http://schemas.microsoft.com/office/powerpoint/2010/main" val="28541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r>
              <a:rPr lang="nl-NL" altLang="nl-NL" sz="2400" b="1" dirty="0" smtClean="0">
                <a:solidFill>
                  <a:srgbClr val="00A6EB"/>
                </a:solidFill>
              </a:rPr>
              <a:t>Openbare ruimte als trekker</a:t>
            </a:r>
            <a:endParaRPr lang="nl-NL" altLang="nl-NL" sz="2400" b="1" dirty="0">
              <a:solidFill>
                <a:srgbClr val="00A6EB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 sz="2400" dirty="0" smtClean="0"/>
              <a:t>Bernard van </a:t>
            </a:r>
            <a:r>
              <a:rPr lang="nl-NL" altLang="nl-NL" sz="2400" dirty="0" err="1" smtClean="0"/>
              <a:t>Kreelpoort</a:t>
            </a:r>
            <a:endParaRPr lang="nl-NL" altLang="nl-NL" sz="2400" dirty="0" smtClean="0"/>
          </a:p>
          <a:p>
            <a:pPr marL="0" indent="0">
              <a:buNone/>
            </a:pPr>
            <a:r>
              <a:rPr lang="nl-NL" altLang="nl-NL" sz="2400" dirty="0" smtClean="0"/>
              <a:t>Veenendaal</a:t>
            </a:r>
            <a:endParaRPr lang="nl-NL" altLang="nl-NL" sz="2400" dirty="0"/>
          </a:p>
          <a:p>
            <a:endParaRPr lang="nl-NL" altLang="nl-NL" sz="2400" dirty="0"/>
          </a:p>
        </p:txBody>
      </p:sp>
      <p:pic>
        <p:nvPicPr>
          <p:cNvPr id="6146" name="Picture 2" descr="T:\Teaming\Coördinatie Centrum\11. Presentaties - foto's\BvK poort by 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73" y="1124742"/>
            <a:ext cx="4267200" cy="318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T:\Teaming\Coördinatie Centrum\11. Presentaties - foto's\fotostudio7_MG_26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" y="3279934"/>
            <a:ext cx="5364480" cy="35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r>
              <a:rPr lang="nl-NL" altLang="nl-NL" sz="2400" b="1" dirty="0" smtClean="0">
                <a:solidFill>
                  <a:srgbClr val="00A6EB"/>
                </a:solidFill>
              </a:rPr>
              <a:t>Openbare ruimte als trekker</a:t>
            </a:r>
            <a:endParaRPr lang="nl-NL" altLang="nl-NL" sz="2400" b="1" dirty="0">
              <a:solidFill>
                <a:srgbClr val="00A6EB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 sz="2400" dirty="0" smtClean="0"/>
              <a:t>Stadsstrand</a:t>
            </a:r>
          </a:p>
          <a:p>
            <a:pPr marL="0" indent="0">
              <a:buNone/>
            </a:pPr>
            <a:r>
              <a:rPr lang="nl-NL" altLang="nl-NL" sz="2400" dirty="0" smtClean="0"/>
              <a:t>Veenendaal</a:t>
            </a:r>
            <a:endParaRPr lang="nl-NL" altLang="nl-NL" sz="2400" dirty="0"/>
          </a:p>
        </p:txBody>
      </p:sp>
      <p:pic>
        <p:nvPicPr>
          <p:cNvPr id="7173" name="Picture 5" descr="T:\Teaming\Coördinatie Centrum\11. Presentaties - foto's\Stand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75" y="1412776"/>
            <a:ext cx="5803392" cy="43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:\Teaming\Coördinatie Centrum\11. Presentaties - foto's\Openbare ruimte - blok 5 beeldkwaliteit I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72"/>
            <a:ext cx="4279392" cy="28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r>
              <a:rPr lang="nl-NL" altLang="nl-NL" sz="2400" b="1" dirty="0" smtClean="0">
                <a:solidFill>
                  <a:srgbClr val="00A6EB"/>
                </a:solidFill>
              </a:rPr>
              <a:t>Openbare ruimte als trekker</a:t>
            </a:r>
            <a:endParaRPr lang="nl-NL" altLang="nl-NL" sz="2400" b="1" dirty="0">
              <a:solidFill>
                <a:srgbClr val="00A6EB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 sz="2400" dirty="0" smtClean="0"/>
              <a:t>Bruggen verlicht</a:t>
            </a:r>
            <a:endParaRPr lang="nl-NL" altLang="nl-NL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63691"/>
            <a:ext cx="2848183" cy="276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2" y="2436374"/>
            <a:ext cx="4871315" cy="390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28590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r>
              <a:rPr lang="nl-NL" altLang="nl-NL" sz="2400" b="1" dirty="0" smtClean="0">
                <a:solidFill>
                  <a:srgbClr val="00A6EB"/>
                </a:solidFill>
              </a:rPr>
              <a:t>Openbare ruimte als trekker</a:t>
            </a:r>
            <a:endParaRPr lang="nl-NL" altLang="nl-NL" sz="2400" b="1" dirty="0">
              <a:solidFill>
                <a:srgbClr val="00A6EB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 sz="2400" dirty="0" smtClean="0"/>
              <a:t>Water &amp; Licht</a:t>
            </a:r>
            <a:endParaRPr lang="nl-NL" altLang="nl-NL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05756"/>
            <a:ext cx="2933700" cy="195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0"/>
            <a:ext cx="5334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23" y="1040207"/>
            <a:ext cx="5523577" cy="368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9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r>
              <a:rPr lang="nl-NL" altLang="nl-NL" sz="2400" b="1" dirty="0" smtClean="0">
                <a:solidFill>
                  <a:srgbClr val="00A6EB"/>
                </a:solidFill>
              </a:rPr>
              <a:t>Openbare ruimte als trekker</a:t>
            </a:r>
            <a:endParaRPr lang="nl-NL" altLang="nl-NL" sz="2400" b="1" dirty="0">
              <a:solidFill>
                <a:srgbClr val="00A6EB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 sz="2400" dirty="0" smtClean="0"/>
              <a:t>Bloemen</a:t>
            </a:r>
            <a:endParaRPr lang="nl-NL" altLang="nl-NL" sz="2400" dirty="0"/>
          </a:p>
        </p:txBody>
      </p:sp>
      <p:pic>
        <p:nvPicPr>
          <p:cNvPr id="11266" name="Picture 2" descr="T:\Teaming\Coördinatie Centrum\11. Presentaties - foto's\Bloe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52" y="1268760"/>
            <a:ext cx="4105910" cy="288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T:\Teaming\Coördinatie Centrum\11. Presentaties - foto's\Bloem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" y="2996952"/>
            <a:ext cx="4936808" cy="370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3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r>
              <a:rPr lang="nl-NL" altLang="nl-NL" sz="2400" b="1" dirty="0" smtClean="0">
                <a:solidFill>
                  <a:srgbClr val="00A6EB"/>
                </a:solidFill>
              </a:rPr>
              <a:t>Openbare ruimte als trekker</a:t>
            </a:r>
            <a:endParaRPr lang="nl-NL" altLang="nl-NL" sz="2400" b="1" dirty="0">
              <a:solidFill>
                <a:srgbClr val="00A6EB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altLang="nl-NL" sz="2400" dirty="0"/>
          </a:p>
        </p:txBody>
      </p:sp>
      <p:pic>
        <p:nvPicPr>
          <p:cNvPr id="6" name="Picture 2" descr="http://www.deindruk.nl/media/images/spot%2526shop_banners_mock%2Bup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860" y="0"/>
            <a:ext cx="12203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th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536</TotalTime>
  <Words>229</Words>
  <Application>Microsoft Office PowerPoint</Application>
  <PresentationFormat>Diavoorstelling (4:3)</PresentationFormat>
  <Paragraphs>40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Arial</vt:lpstr>
      <vt:lpstr>blank</vt:lpstr>
      <vt:lpstr>Openbare ruimte als trekker</vt:lpstr>
      <vt:lpstr>Openbare ruimte als trekker</vt:lpstr>
      <vt:lpstr>Openbare ruimte als trekker</vt:lpstr>
      <vt:lpstr>Openbare ruimte als trekker</vt:lpstr>
      <vt:lpstr>Openbare ruimte als trekker</vt:lpstr>
      <vt:lpstr>Openbare ruimte als trekker</vt:lpstr>
      <vt:lpstr>Openbare ruimte als trekker</vt:lpstr>
      <vt:lpstr>Openbare ruimte als trekker</vt:lpstr>
      <vt:lpstr>Openbare ruimte als trekker</vt:lpstr>
      <vt:lpstr>Openbare ruimte als trekker</vt:lpstr>
      <vt:lpstr>Openbare ruimte als trekker</vt:lpstr>
    </vt:vector>
  </TitlesOfParts>
  <Company>Gemeente Veenendaal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Openbare ruimte als trekker</dc:title>
  <dc:creator>M.A.J. Aarnoudse</dc:creator>
  <cp:lastModifiedBy>M.A.J. Aarnoudse</cp:lastModifiedBy>
  <cp:revision>18</cp:revision>
  <dcterms:created xsi:type="dcterms:W3CDTF">2015-06-25T12:01:50Z</dcterms:created>
  <dcterms:modified xsi:type="dcterms:W3CDTF">2015-06-25T20:57:56Z</dcterms:modified>
</cp:coreProperties>
</file>