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70" r:id="rId3"/>
    <p:sldId id="272" r:id="rId4"/>
    <p:sldId id="275" r:id="rId5"/>
    <p:sldId id="273" r:id="rId6"/>
    <p:sldId id="277" r:id="rId7"/>
    <p:sldId id="276" r:id="rId8"/>
    <p:sldId id="269" r:id="rId9"/>
    <p:sldId id="274" r:id="rId10"/>
  </p:sldIdLst>
  <p:sldSz cx="9144000" cy="6858000" type="screen4x3"/>
  <p:notesSz cx="10020300" cy="6888163"/>
  <p:defaultTextStyle>
    <a:defPPr>
      <a:defRPr lang="nl-NL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C50"/>
    <a:srgbClr val="DCC2D6"/>
    <a:srgbClr val="B3FFFF"/>
    <a:srgbClr val="99FFFF"/>
    <a:srgbClr val="0099CC"/>
    <a:srgbClr val="FFFF33"/>
    <a:srgbClr val="0033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5" autoAdjust="0"/>
    <p:restoredTop sz="55684" autoAdjust="0"/>
  </p:normalViewPr>
  <p:slideViewPr>
    <p:cSldViewPr>
      <p:cViewPr>
        <p:scale>
          <a:sx n="65" d="100"/>
          <a:sy n="65" d="100"/>
        </p:scale>
        <p:origin x="-25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8170" y="0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3755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8170" y="6543755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ED495B3-5588-475B-9100-38F8F362FD8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5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8170" y="0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7713" y="515938"/>
            <a:ext cx="3444875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6040" y="3271878"/>
            <a:ext cx="7348221" cy="309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3755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8170" y="6543755"/>
            <a:ext cx="4342131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B260F7C-555F-4446-8C05-237A2AF1F2A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5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Uitleg  over NHN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Samenwerking gestart in 2009</a:t>
            </a:r>
          </a:p>
          <a:p>
            <a:r>
              <a:rPr lang="nl-NL" dirty="0" smtClean="0"/>
              <a:t>Gesloten</a:t>
            </a:r>
            <a:r>
              <a:rPr lang="nl-NL" baseline="0" dirty="0" smtClean="0"/>
              <a:t> beurs</a:t>
            </a:r>
          </a:p>
          <a:p>
            <a:r>
              <a:rPr lang="nl-NL" baseline="0" dirty="0" smtClean="0"/>
              <a:t>Geen formele overeenkomsten/ wel zorgen voor </a:t>
            </a:r>
            <a:r>
              <a:rPr lang="nl-NL" baseline="0" dirty="0" err="1" smtClean="0"/>
              <a:t>commitment</a:t>
            </a:r>
            <a:r>
              <a:rPr lang="nl-NL" baseline="0" dirty="0" smtClean="0"/>
              <a:t>/ draagvlak.</a:t>
            </a:r>
          </a:p>
          <a:p>
            <a:r>
              <a:rPr lang="nl-NL" baseline="0" dirty="0" smtClean="0"/>
              <a:t>Iedere groep </a:t>
            </a:r>
            <a:r>
              <a:rPr lang="nl-NL" baseline="0" dirty="0" err="1" smtClean="0"/>
              <a:t>GR</a:t>
            </a:r>
            <a:r>
              <a:rPr lang="nl-NL" baseline="0" dirty="0" smtClean="0"/>
              <a:t>- zorgt voor informatiedeling met niet direct betrokkenen</a:t>
            </a:r>
          </a:p>
          <a:p>
            <a:endParaRPr lang="nl-NL" baseline="0" dirty="0" smtClean="0"/>
          </a:p>
          <a:p>
            <a:pPr defTabSz="966155">
              <a:defRPr/>
            </a:pPr>
            <a:r>
              <a:rPr lang="nl-NL" sz="1300" dirty="0" smtClean="0"/>
              <a:t>Projectgroep infovoorziening:</a:t>
            </a:r>
          </a:p>
          <a:p>
            <a:pPr defTabSz="966155">
              <a:defRPr/>
            </a:pPr>
            <a:r>
              <a:rPr lang="nl-NL" sz="1300" dirty="0" smtClean="0"/>
              <a:t>Tijdig gewenste en noodzakelijke informatie voor raden beschikbaar over zaken waar gemeenten regionaal samenwerken zodat raden lokaal hun kaderstellende en controlerende rol kunnen spelen (sturing en grip)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Overzicht projecten waar op dit moment aan wordt gewerkt.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Informatie-uitwisseling:</a:t>
            </a:r>
          </a:p>
          <a:p>
            <a:r>
              <a:rPr lang="nl-NL" dirty="0" smtClean="0"/>
              <a:t>Op ambtelijk niveau – korte</a:t>
            </a:r>
            <a:r>
              <a:rPr lang="nl-NL" baseline="0" dirty="0" smtClean="0"/>
              <a:t> lijnen, in beeld wie op welke regeling/ makkelijk contact. Ook met gemeenschappelijke regelingen</a:t>
            </a:r>
          </a:p>
          <a:p>
            <a:r>
              <a:rPr lang="nl-NL" baseline="0" dirty="0" smtClean="0"/>
              <a:t>Op ambtelijk niveau ook klankbordgroepen voor een aantal GR waarin stukken op ambtelijk niveau worden </a:t>
            </a:r>
            <a:r>
              <a:rPr lang="nl-NL" baseline="0" dirty="0" err="1" smtClean="0"/>
              <a:t>voorbesproken</a:t>
            </a:r>
            <a:r>
              <a:rPr lang="nl-NL" baseline="0" dirty="0" smtClean="0"/>
              <a:t> en angels er eerder worden uitgetrokken (zachte landing) </a:t>
            </a:r>
          </a:p>
          <a:p>
            <a:r>
              <a:rPr lang="nl-NL" baseline="0" dirty="0" smtClean="0"/>
              <a:t>Op bestuurlijk niveau voor het opstellen van de begrotingen door de </a:t>
            </a:r>
            <a:r>
              <a:rPr lang="nl-NL" baseline="0" dirty="0" err="1" smtClean="0"/>
              <a:t>GR-en</a:t>
            </a:r>
            <a:r>
              <a:rPr lang="nl-NL" baseline="0" dirty="0" smtClean="0"/>
              <a:t> afspraken over wel of geen bezuinigingsopgave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Informatiebijeenkomsten georganiseerd op alle </a:t>
            </a:r>
            <a:r>
              <a:rPr lang="nl-NL" baseline="0" dirty="0" err="1" smtClean="0"/>
              <a:t>niveau’s</a:t>
            </a:r>
            <a:r>
              <a:rPr lang="nl-NL" baseline="0" dirty="0" smtClean="0"/>
              <a:t>, zoals</a:t>
            </a:r>
          </a:p>
          <a:p>
            <a:r>
              <a:rPr lang="nl-NL" baseline="0" dirty="0" smtClean="0"/>
              <a:t>Regio raadsinfo avonden (mei 2015 en april/ juni 2016)</a:t>
            </a:r>
          </a:p>
          <a:p>
            <a:endParaRPr lang="nl-NL" baseline="0" dirty="0" smtClean="0"/>
          </a:p>
          <a:p>
            <a:r>
              <a:rPr lang="nl-NL" baseline="0" dirty="0" smtClean="0"/>
              <a:t>Daarnaast informatie-uitwisseling in</a:t>
            </a:r>
          </a:p>
          <a:p>
            <a:r>
              <a:rPr lang="nl-NL" baseline="0" dirty="0" smtClean="0"/>
              <a:t>- </a:t>
            </a:r>
            <a:r>
              <a:rPr lang="nl-NL" baseline="0" dirty="0" err="1" smtClean="0"/>
              <a:t>Griffierskring</a:t>
            </a:r>
            <a:endParaRPr lang="nl-NL" baseline="0" dirty="0" smtClean="0"/>
          </a:p>
          <a:p>
            <a:pPr>
              <a:buFontTx/>
              <a:buChar char="-"/>
            </a:pPr>
            <a:r>
              <a:rPr lang="nl-NL" baseline="0" dirty="0" smtClean="0"/>
              <a:t>Kring van gemeentesecretarissen</a:t>
            </a:r>
          </a:p>
          <a:p>
            <a:endParaRPr lang="nl-NL" baseline="0" dirty="0" smtClean="0"/>
          </a:p>
          <a:p>
            <a:r>
              <a:rPr lang="nl-NL" baseline="0" dirty="0" smtClean="0"/>
              <a:t>Adoptiemodel:</a:t>
            </a:r>
          </a:p>
          <a:p>
            <a:r>
              <a:rPr lang="nl-NL" baseline="0" dirty="0" smtClean="0"/>
              <a:t>Voor de begroting en jaarstukken – één of twee gemeente bereiden zienswijze zowel beleidsmatig als financieel voor en delen de uitkomsten met de overige deelnemende gemeenten.</a:t>
            </a:r>
          </a:p>
          <a:p>
            <a:r>
              <a:rPr lang="nl-NL" baseline="0" dirty="0" smtClean="0"/>
              <a:t>Ruimte voor couleur locale</a:t>
            </a:r>
          </a:p>
          <a:p>
            <a:r>
              <a:rPr lang="nl-NL" baseline="0" dirty="0" smtClean="0"/>
              <a:t>Bezig om dit ook voor AB stukken in te voeren</a:t>
            </a:r>
          </a:p>
          <a:p>
            <a:pPr>
              <a:buFontTx/>
              <a:buChar char="-"/>
            </a:pPr>
            <a:endParaRPr lang="nl-NL" baseline="0" dirty="0" smtClean="0"/>
          </a:p>
          <a:p>
            <a:pPr>
              <a:buFontTx/>
              <a:buNone/>
            </a:pPr>
            <a:r>
              <a:rPr lang="nl-NL" baseline="0" dirty="0" smtClean="0"/>
              <a:t>Uitgangspunten gemeenschappelijke regelingen</a:t>
            </a:r>
          </a:p>
          <a:p>
            <a:pPr>
              <a:buFontTx/>
              <a:buChar char="-"/>
            </a:pPr>
            <a:r>
              <a:rPr lang="nl-NL" baseline="0" dirty="0" smtClean="0"/>
              <a:t>Vastgesteld door alle gemeenteraden en AB vergaderingen</a:t>
            </a:r>
          </a:p>
          <a:p>
            <a:pPr>
              <a:buFontTx/>
              <a:buChar char="-"/>
            </a:pPr>
            <a:r>
              <a:rPr lang="nl-NL" baseline="0" dirty="0" smtClean="0"/>
              <a:t> In samenspraak opgesteld tussen gemeenten en </a:t>
            </a:r>
            <a:r>
              <a:rPr lang="nl-NL" baseline="0" dirty="0" err="1" smtClean="0"/>
              <a:t>GR-en</a:t>
            </a:r>
            <a:endParaRPr lang="nl-NL" baseline="0" dirty="0" smtClean="0"/>
          </a:p>
          <a:p>
            <a:pPr>
              <a:buFontTx/>
              <a:buChar char="-"/>
            </a:pPr>
            <a:r>
              <a:rPr lang="nl-NL" baseline="0" dirty="0" smtClean="0"/>
              <a:t>Afspraken over wijze van indexeren, opleggen van bezuinigingen, omvang van het weerstandsvermogen, nieuw beleid, </a:t>
            </a:r>
            <a:r>
              <a:rPr lang="nl-NL" baseline="0" dirty="0" err="1" smtClean="0"/>
              <a:t>aanlevertermijnen</a:t>
            </a:r>
            <a:endParaRPr lang="nl-NL" baseline="0" dirty="0" smtClean="0"/>
          </a:p>
          <a:p>
            <a:pPr>
              <a:buFontTx/>
              <a:buChar char="-"/>
            </a:pPr>
            <a:r>
              <a:rPr lang="nl-NL" baseline="0" dirty="0" smtClean="0"/>
              <a:t>Toetsingsformulier</a:t>
            </a:r>
          </a:p>
          <a:p>
            <a:pPr>
              <a:buFontTx/>
              <a:buChar char="-"/>
            </a:pPr>
            <a:endParaRPr lang="nl-NL" baseline="0" dirty="0" smtClean="0"/>
          </a:p>
          <a:p>
            <a:pPr>
              <a:buFontTx/>
              <a:buNone/>
            </a:pPr>
            <a:r>
              <a:rPr lang="nl-NL" baseline="0" dirty="0" smtClean="0"/>
              <a:t>Financieel kader bij </a:t>
            </a:r>
            <a:r>
              <a:rPr lang="nl-NL" baseline="0" dirty="0" err="1" smtClean="0"/>
              <a:t>samenwerkingen</a:t>
            </a:r>
            <a:endParaRPr lang="nl-NL" baseline="0" dirty="0" smtClean="0"/>
          </a:p>
          <a:p>
            <a:pPr>
              <a:buFontTx/>
              <a:buNone/>
            </a:pPr>
            <a:r>
              <a:rPr lang="nl-NL" baseline="0" dirty="0" smtClean="0"/>
              <a:t>Ontstaan vanuit vragen die opkomen vanuit financiën bij samenwerking.</a:t>
            </a:r>
          </a:p>
          <a:p>
            <a:pPr>
              <a:buFontTx/>
              <a:buNone/>
            </a:pPr>
            <a:r>
              <a:rPr lang="nl-NL" baseline="0" dirty="0" smtClean="0"/>
              <a:t>Definitiekwestie (overhead, tarieven, desintegratie- en frictiekosten </a:t>
            </a:r>
            <a:r>
              <a:rPr lang="nl-NL" baseline="0" dirty="0" err="1" smtClean="0"/>
              <a:t>etc</a:t>
            </a:r>
            <a:r>
              <a:rPr lang="nl-NL" baseline="0" dirty="0" smtClean="0"/>
              <a:t>)</a:t>
            </a:r>
          </a:p>
          <a:p>
            <a:pPr>
              <a:buFontTx/>
              <a:buNone/>
            </a:pPr>
            <a:r>
              <a:rPr lang="nl-NL" baseline="0" dirty="0" smtClean="0"/>
              <a:t>Doel inzichtelijk maken van financiële consequenties bij samenwerking/ transparant maken van de effecten en de bestuurlijke keuzes.</a:t>
            </a:r>
          </a:p>
          <a:p>
            <a:pPr>
              <a:buFontTx/>
              <a:buNone/>
            </a:pPr>
            <a:r>
              <a:rPr lang="nl-NL" baseline="0" dirty="0" smtClean="0"/>
              <a:t>Nota bevat procesaanpak en definities.</a:t>
            </a:r>
          </a:p>
          <a:p>
            <a:pPr>
              <a:buFontTx/>
              <a:buNone/>
            </a:pPr>
            <a:endParaRPr lang="nl-NL" baseline="0" dirty="0" smtClean="0"/>
          </a:p>
          <a:p>
            <a:pPr>
              <a:buFontTx/>
              <a:buNone/>
            </a:pPr>
            <a:endParaRPr lang="nl-NL" baseline="0" dirty="0" smtClean="0"/>
          </a:p>
          <a:p>
            <a:pPr>
              <a:buFontTx/>
              <a:buNone/>
            </a:pPr>
            <a:r>
              <a:rPr lang="nl-NL" baseline="0" dirty="0" smtClean="0"/>
              <a:t>Stukken staan op de site van de VNG onder praktijkvoorbeelden</a:t>
            </a:r>
          </a:p>
          <a:p>
            <a:pPr>
              <a:buFontTx/>
              <a:buChar char="-"/>
            </a:pPr>
            <a:r>
              <a:rPr lang="nl-NL" baseline="0" dirty="0" smtClean="0"/>
              <a:t>Regionaal risicoprofiel:</a:t>
            </a:r>
          </a:p>
          <a:p>
            <a:pPr>
              <a:buFontTx/>
              <a:buChar char="-"/>
            </a:pPr>
            <a:r>
              <a:rPr lang="nl-NL" baseline="0" dirty="0" smtClean="0"/>
              <a:t> voor alle deelnemende gemeenten gelijk</a:t>
            </a:r>
          </a:p>
          <a:p>
            <a:pPr>
              <a:buFontTx/>
              <a:buChar char="-"/>
            </a:pPr>
            <a:r>
              <a:rPr lang="nl-NL" dirty="0" smtClean="0"/>
              <a:t>Gebruiken voor bepalen van</a:t>
            </a:r>
            <a:r>
              <a:rPr lang="nl-NL" baseline="0" dirty="0" smtClean="0"/>
              <a:t> het </a:t>
            </a:r>
            <a:r>
              <a:rPr lang="nl-NL" dirty="0" err="1" smtClean="0"/>
              <a:t>toezichtsregime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Onderdeel van paragraaf verbonden partijen van begroting en jaarstukken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WGR</a:t>
            </a:r>
          </a:p>
          <a:p>
            <a:r>
              <a:rPr lang="nl-NL" dirty="0" smtClean="0"/>
              <a:t>Uitgangspunten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60F7C-555F-4446-8C05-237A2AF1F2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CC899-E058-4FE1-9CF4-532431D4AF7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79D81-5E95-4F9C-977C-3A66DECE822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34200" y="381000"/>
            <a:ext cx="1524000" cy="6019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362200" y="381000"/>
            <a:ext cx="4419600" cy="6019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7B3B9-9545-4D61-B900-D6B51471525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2362200" y="381000"/>
            <a:ext cx="6096000" cy="6019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D21E4B-A958-43E2-A8A7-B31903CF998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096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2362200" y="1752600"/>
            <a:ext cx="2971800" cy="464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5486400" y="1752600"/>
            <a:ext cx="2971800" cy="2247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5486400" y="4152900"/>
            <a:ext cx="2971800" cy="2247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797714-602F-4E36-9190-80182B75AF3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08483-1D45-4C55-8CF4-D5CAD1D4906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B3CB1-4F71-472F-B38B-9C1D407A3DF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362200" y="1752600"/>
            <a:ext cx="2971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86400" y="1752600"/>
            <a:ext cx="2971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D2F95-FF71-4DD7-A40B-B73BF2FE674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498BF-C8F4-46E7-A293-18E0194447E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825B0-AB6E-4B25-B553-03DFB8F1CC8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F9820-BED7-449B-9FA2-BE44121D430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CDE77-946F-4FF0-A22C-E6FF38483A7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9D511-988D-4DDD-B236-C280A9B8DBE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3810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2200" y="1752600"/>
            <a:ext cx="6096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43F9C2-6634-47CD-972A-AA00E56682F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88B67"/>
        </a:buClr>
        <a:buFont typeface="Times" charset="0"/>
        <a:buChar char="•"/>
        <a:defRPr>
          <a:solidFill>
            <a:srgbClr val="0033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rgbClr val="0033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99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.harmsen@heerhugowaard.n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347865" y="838200"/>
            <a:ext cx="556753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charset="0"/>
              </a:rPr>
              <a:t>Grip op </a:t>
            </a:r>
            <a:r>
              <a:rPr lang="en-US" sz="2800" b="1" dirty="0" err="1" smtClean="0">
                <a:solidFill>
                  <a:schemeClr val="bg1"/>
                </a:solidFill>
                <a:latin typeface="Arial" charset="0"/>
              </a:rPr>
              <a:t>gemeenschappelijke</a:t>
            </a:r>
            <a:r>
              <a:rPr lang="en-US" sz="2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charset="0"/>
              </a:rPr>
              <a:t>regelingen</a:t>
            </a:r>
            <a:endParaRPr lang="en-US" sz="28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PMG 13 </a:t>
            </a:r>
            <a:r>
              <a:rPr lang="en-US" sz="2000" b="1" dirty="0" err="1" smtClean="0">
                <a:solidFill>
                  <a:schemeClr val="bg1"/>
                </a:solidFill>
                <a:latin typeface="Arial" charset="0"/>
              </a:rPr>
              <a:t>april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 2016</a:t>
            </a: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Drs. </a:t>
            </a:r>
            <a:r>
              <a:rPr lang="en-US" sz="2000" b="1" dirty="0" err="1" smtClean="0">
                <a:solidFill>
                  <a:schemeClr val="bg1"/>
                </a:solidFill>
                <a:latin typeface="Arial" charset="0"/>
              </a:rPr>
              <a:t>Inge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charset="0"/>
              </a:rPr>
              <a:t>Harmsen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Arial" charset="0"/>
              </a:rPr>
              <a:t>strategisch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charset="0"/>
              </a:rPr>
              <a:t>adviseur</a:t>
            </a:r>
            <a:endParaRPr lang="en-US" sz="2000" b="1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260648"/>
            <a:ext cx="6480720" cy="648072"/>
          </a:xfrm>
        </p:spPr>
        <p:txBody>
          <a:bodyPr/>
          <a:lstStyle/>
          <a:p>
            <a:r>
              <a:rPr lang="en-US" sz="2800" dirty="0" err="1" smtClean="0"/>
              <a:t>Introductie</a:t>
            </a:r>
            <a:endParaRPr lang="en-US" sz="2800" dirty="0"/>
          </a:p>
        </p:txBody>
      </p:sp>
      <p:pic>
        <p:nvPicPr>
          <p:cNvPr id="6" name="Afbeelding 5" descr="noordholland.jpg"/>
          <p:cNvPicPr>
            <a:picLocks noChangeAspect="1"/>
          </p:cNvPicPr>
          <p:nvPr/>
        </p:nvPicPr>
        <p:blipFill>
          <a:blip r:embed="rId3" cstate="print"/>
          <a:srcRect b="33050"/>
          <a:stretch>
            <a:fillRect/>
          </a:stretch>
        </p:blipFill>
        <p:spPr>
          <a:xfrm>
            <a:off x="2699792" y="1052736"/>
            <a:ext cx="4464496" cy="5257231"/>
          </a:xfrm>
          <a:prstGeom prst="rect">
            <a:avLst/>
          </a:prstGeom>
        </p:spPr>
      </p:pic>
      <p:pic>
        <p:nvPicPr>
          <p:cNvPr id="13" name="Afbeelding 12" descr="geldza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92482" y="116632"/>
            <a:ext cx="2851517" cy="2592288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6516216" y="285293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20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Ca. </a:t>
            </a:r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€ 90.000.000</a:t>
            </a:r>
            <a:endParaRPr lang="nl-NL" sz="20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" name="Afbeelding 14" descr="personen_huishouden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6296" y="4365104"/>
            <a:ext cx="1296144" cy="1296144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6588224" y="5877272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20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Ca. </a:t>
            </a:r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648.000 inwoners</a:t>
            </a:r>
            <a:endParaRPr lang="nl-NL" sz="20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11560" y="3284984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17 gemeenten</a:t>
            </a:r>
          </a:p>
          <a:p>
            <a:pPr algn="l" eaLnBrk="1" hangingPunct="1"/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3 regio’s</a:t>
            </a:r>
          </a:p>
          <a:p>
            <a:pPr algn="l" eaLnBrk="1" hangingPunct="1"/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Ca. 18 </a:t>
            </a:r>
            <a:r>
              <a:rPr lang="nl-NL" sz="2000" b="1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GR-en</a:t>
            </a:r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 waarvan 3 gemeenschappelijk</a:t>
            </a:r>
            <a:endParaRPr lang="nl-NL" sz="20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188640"/>
            <a:ext cx="6096000" cy="815752"/>
          </a:xfrm>
        </p:spPr>
        <p:txBody>
          <a:bodyPr/>
          <a:lstStyle/>
          <a:p>
            <a:r>
              <a:rPr lang="en-US" sz="2800" dirty="0" err="1" smtClean="0"/>
              <a:t>Samenwerking</a:t>
            </a:r>
            <a:endParaRPr lang="en-US" sz="2800" dirty="0"/>
          </a:p>
        </p:txBody>
      </p:sp>
      <p:pic>
        <p:nvPicPr>
          <p:cNvPr id="5" name="Afbeelding 4" descr="loesj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060848"/>
            <a:ext cx="2232248" cy="2952328"/>
          </a:xfrm>
          <a:prstGeom prst="rect">
            <a:avLst/>
          </a:prstGeom>
        </p:spPr>
      </p:pic>
      <p:sp>
        <p:nvSpPr>
          <p:cNvPr id="6" name="Ovaal 5"/>
          <p:cNvSpPr/>
          <p:nvPr/>
        </p:nvSpPr>
        <p:spPr bwMode="auto">
          <a:xfrm>
            <a:off x="3059832" y="764704"/>
            <a:ext cx="3384376" cy="3240360"/>
          </a:xfrm>
          <a:prstGeom prst="ellipse">
            <a:avLst/>
          </a:prstGeom>
          <a:solidFill>
            <a:srgbClr val="DCC2D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Ovaal 6"/>
          <p:cNvSpPr/>
          <p:nvPr/>
        </p:nvSpPr>
        <p:spPr bwMode="auto">
          <a:xfrm>
            <a:off x="5940152" y="2348880"/>
            <a:ext cx="2880320" cy="2736304"/>
          </a:xfrm>
          <a:prstGeom prst="ellipse">
            <a:avLst/>
          </a:prstGeom>
          <a:solidFill>
            <a:srgbClr val="D9DC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Adviesgroep </a:t>
            </a:r>
            <a:r>
              <a:rPr lang="nl-NL" sz="2000" b="1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GR</a:t>
            </a:r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:</a:t>
            </a:r>
            <a:endParaRPr lang="nl-NL" sz="20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Adviseurs</a:t>
            </a:r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/ </a:t>
            </a:r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controllers </a:t>
            </a:r>
            <a:b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</a:br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(2 per regio)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Controllers GR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Ovaal 7"/>
          <p:cNvSpPr/>
          <p:nvPr/>
        </p:nvSpPr>
        <p:spPr bwMode="auto">
          <a:xfrm>
            <a:off x="3275856" y="3140968"/>
            <a:ext cx="3168352" cy="28083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20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Projectgroep infovoorziening:</a:t>
            </a:r>
            <a:endParaRPr lang="nl-NL" sz="20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Griffiers</a:t>
            </a: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Adviseurs</a:t>
            </a:r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/ </a:t>
            </a:r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controllers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275856" y="1628800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20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Proces- en regiegroep:</a:t>
            </a:r>
          </a:p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Griffiers</a:t>
            </a:r>
          </a:p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Gemeensecretarissen</a:t>
            </a: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Adviseurs/ controllers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Directeuren GR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804248" y="5517232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Opdrachtgever: kring van </a:t>
            </a:r>
            <a:r>
              <a:rPr lang="nl-NL" sz="1600" b="1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gemeente-secretarissen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6444208" y="332656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Opdrachtgever: </a:t>
            </a:r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Presidia/ Colleges B&amp;W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123728" y="5445224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nl-NL" sz="1600" b="1" dirty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Opdrachtgever: </a:t>
            </a:r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Presidia</a:t>
            </a: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Klankbord:</a:t>
            </a:r>
          </a:p>
          <a:p>
            <a:pPr algn="l" eaLnBrk="1" hangingPunct="1"/>
            <a:r>
              <a:rPr lang="nl-NL" sz="1600" b="1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GR-en</a:t>
            </a:r>
            <a:endParaRPr lang="nl-NL" sz="1600" b="1" dirty="0" smtClean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nl-NL" sz="1600" b="1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gemeenteraden</a:t>
            </a:r>
            <a:endParaRPr lang="nl-NL" sz="1600" b="1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PIJL-OMLAAG 13"/>
          <p:cNvSpPr/>
          <p:nvPr/>
        </p:nvSpPr>
        <p:spPr bwMode="auto">
          <a:xfrm rot="3046556">
            <a:off x="5937729" y="487849"/>
            <a:ext cx="256178" cy="6424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" name="PIJL-OMLAAG 14"/>
          <p:cNvSpPr/>
          <p:nvPr/>
        </p:nvSpPr>
        <p:spPr bwMode="auto">
          <a:xfrm rot="8611572">
            <a:off x="8122251" y="4954390"/>
            <a:ext cx="256178" cy="6424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6" name="PIJL-OMLAAG 15"/>
          <p:cNvSpPr/>
          <p:nvPr/>
        </p:nvSpPr>
        <p:spPr bwMode="auto">
          <a:xfrm rot="14002820">
            <a:off x="3626021" y="5706441"/>
            <a:ext cx="256178" cy="6424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algn="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 Landschap in beeld</a:t>
            </a:r>
            <a:endParaRPr lang="nl-NL" dirty="0"/>
          </a:p>
        </p:txBody>
      </p:sp>
      <p:pic>
        <p:nvPicPr>
          <p:cNvPr id="4" name="Tijdelijke aanduiding voor inhoud 3" descr="imagesHB9I3ZW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21295203">
            <a:off x="204351" y="362455"/>
            <a:ext cx="4030969" cy="2366302"/>
          </a:xfr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395537" y="1484787"/>
          <a:ext cx="8136904" cy="5051055"/>
        </p:xfrm>
        <a:graphic>
          <a:graphicData uri="http://schemas.openxmlformats.org/drawingml/2006/table">
            <a:tbl>
              <a:tblPr/>
              <a:tblGrid>
                <a:gridCol w="4534066"/>
                <a:gridCol w="1067060"/>
                <a:gridCol w="1190460"/>
                <a:gridCol w="1345318"/>
              </a:tblGrid>
              <a:tr h="342267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Aanpak Noord Holland Noord</a:t>
                      </a:r>
                    </a:p>
                  </a:txBody>
                  <a:tcPr marL="5392" marR="5392" marT="53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924125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Proces- en regiegroep samenwer-kingen NHN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Adviesgroep </a:t>
                      </a:r>
                      <a:r>
                        <a:rPr lang="nl-NL" sz="1400" b="1" i="0" u="none" strike="noStrike" smtClean="0">
                          <a:solidFill>
                            <a:srgbClr val="000000"/>
                          </a:solidFill>
                          <a:latin typeface="Georgia"/>
                        </a:rPr>
                        <a:t>gemeen-schappelijke</a:t>
                      </a:r>
                      <a:r>
                        <a:rPr lang="nl-NL" sz="1400" b="1" i="0" u="none" strike="noStrike" dirty="0" smtClean="0">
                          <a:solidFill>
                            <a:srgbClr val="000000"/>
                          </a:solidFill>
                          <a:latin typeface="Georgia"/>
                        </a:rPr>
                        <a:t> </a:t>
                      </a: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regelingen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Projectgroep informatie-voorziening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6206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Inzicht in totaalbeeld ontwikkelingen/initiatieven in kader van grip op verbonden partijen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206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Adequate informatie van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GR-en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 aan gemeenteraden (ca. 10 producten)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Uniformering van sturing en beheersing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06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Verbeteren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governance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 - eigenaar en opdrachtgever - de rol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vd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 gemeentesecretaris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i.k.v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. eigenaarschap en opdrachtgever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Positionering - meer begrip voor samenwerkingsverband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Inzicht in kosten en risico's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06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Voorstel voor de dialoog (inhoud/middelen) tussen gemeenteraden en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GR-en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 over de begroting  2018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e.v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.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Brief indexatie gemeentelijke bijdrage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06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Inzicht in wettelijke en niet-wettelijke taken, maatschappelijke effecten en bijbehorende doelen </a:t>
                      </a:r>
                      <a:r>
                        <a:rPr lang="nl-NL" sz="1400" b="0" i="0" u="none" strike="noStrike" dirty="0" err="1">
                          <a:solidFill>
                            <a:srgbClr val="000000"/>
                          </a:solidFill>
                          <a:latin typeface="Georgia"/>
                        </a:rPr>
                        <a:t>GR-en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latin typeface="Georgia"/>
                      </a:endParaRP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X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9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latin typeface="Georgia"/>
                        </a:rPr>
                        <a:t> </a:t>
                      </a:r>
                    </a:p>
                  </a:txBody>
                  <a:tcPr marL="5392" marR="5392" marT="5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resultat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116632"/>
            <a:ext cx="2627784" cy="1751856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Bereikte resultaten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2339752" y="1412776"/>
            <a:ext cx="6096000" cy="4916760"/>
          </a:xfrm>
        </p:spPr>
        <p:txBody>
          <a:bodyPr/>
          <a:lstStyle/>
          <a:p>
            <a:r>
              <a:rPr lang="nl-NL" dirty="0" smtClean="0"/>
              <a:t>Procesmatig</a:t>
            </a:r>
          </a:p>
          <a:p>
            <a:pPr lvl="1"/>
            <a:r>
              <a:rPr lang="nl-NL" dirty="0" smtClean="0"/>
              <a:t>Afstemming tussen gemeenten (ambtelijk, bestuurlijk) - Informatie-uitwisseling verbeterd</a:t>
            </a:r>
          </a:p>
          <a:p>
            <a:pPr lvl="1"/>
            <a:r>
              <a:rPr lang="nl-NL" dirty="0" smtClean="0"/>
              <a:t>Adoptiemodel </a:t>
            </a:r>
            <a:r>
              <a:rPr lang="nl-NL" dirty="0" err="1" smtClean="0"/>
              <a:t>GR-en</a:t>
            </a:r>
            <a:endParaRPr lang="nl-NL" dirty="0" smtClean="0"/>
          </a:p>
          <a:p>
            <a:r>
              <a:rPr lang="nl-NL" dirty="0" smtClean="0"/>
              <a:t>Inhoudelijk</a:t>
            </a:r>
          </a:p>
          <a:p>
            <a:pPr lvl="1"/>
            <a:r>
              <a:rPr lang="nl-NL" dirty="0" smtClean="0"/>
              <a:t>Uitgangspunten gemeenschappelijke regelingen (2012);</a:t>
            </a:r>
          </a:p>
          <a:p>
            <a:pPr lvl="1"/>
            <a:r>
              <a:rPr lang="nl-NL" dirty="0" smtClean="0"/>
              <a:t>Financieel beleidskader bij </a:t>
            </a:r>
            <a:r>
              <a:rPr lang="nl-NL" dirty="0" err="1" smtClean="0"/>
              <a:t>samenwerkingen</a:t>
            </a:r>
            <a:r>
              <a:rPr lang="nl-NL" dirty="0" smtClean="0"/>
              <a:t> (2013)</a:t>
            </a:r>
          </a:p>
          <a:p>
            <a:pPr lvl="1"/>
            <a:r>
              <a:rPr lang="nl-NL" dirty="0" smtClean="0"/>
              <a:t>Artikel BNG magazine (juli/ augustus 2014)</a:t>
            </a:r>
          </a:p>
          <a:p>
            <a:pPr lvl="1"/>
            <a:r>
              <a:rPr lang="nl-NL" dirty="0" smtClean="0"/>
              <a:t>Procesvoorstel en format kadernota (2016)</a:t>
            </a:r>
          </a:p>
          <a:p>
            <a:pPr lvl="1"/>
            <a:r>
              <a:rPr lang="nl-NL" dirty="0" smtClean="0"/>
              <a:t>Regionaal risicoprofiel per GR (2016)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ndachtspu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4653136"/>
            <a:ext cx="2295525" cy="19907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096000" cy="1143000"/>
          </a:xfrm>
        </p:spPr>
        <p:txBody>
          <a:bodyPr/>
          <a:lstStyle/>
          <a:p>
            <a:r>
              <a:rPr lang="nl-NL" dirty="0" smtClean="0"/>
              <a:t>Aandachtspunten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39752" y="1124744"/>
            <a:ext cx="6120680" cy="4968552"/>
          </a:xfrm>
        </p:spPr>
        <p:txBody>
          <a:bodyPr/>
          <a:lstStyle/>
          <a:p>
            <a:r>
              <a:rPr lang="nl-NL" dirty="0"/>
              <a:t>Kennisniveau griffiers, colleges en raadsleden, organisaties en gemeenschappelijke regelingen op </a:t>
            </a:r>
            <a:r>
              <a:rPr lang="nl-NL" dirty="0" smtClean="0"/>
              <a:t>peil</a:t>
            </a:r>
            <a:br>
              <a:rPr lang="nl-NL" dirty="0" smtClean="0"/>
            </a:br>
            <a:endParaRPr lang="nl-NL" dirty="0"/>
          </a:p>
          <a:p>
            <a:r>
              <a:rPr lang="nl-NL" dirty="0"/>
              <a:t>Initiatieven vanuit individuele gemeenten en </a:t>
            </a:r>
            <a:r>
              <a:rPr lang="nl-NL" dirty="0" smtClean="0"/>
              <a:t>gemeenschappelijke </a:t>
            </a:r>
            <a:r>
              <a:rPr lang="nl-NL" dirty="0"/>
              <a:t>regelingen regionaal </a:t>
            </a:r>
            <a:r>
              <a:rPr lang="nl-NL" dirty="0" smtClean="0"/>
              <a:t>oppakken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Communicatie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 descr="vragen.jpg"/>
          <p:cNvPicPr>
            <a:picLocks noGrp="1" noChangeAspect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2362200" y="1104900"/>
            <a:ext cx="6096000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informatie?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2411760" y="1628800"/>
            <a:ext cx="6096000" cy="4648200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Inge </a:t>
            </a:r>
            <a:r>
              <a:rPr lang="nl-NL" dirty="0" err="1" smtClean="0"/>
              <a:t>Harmsen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Strategisch adviseur</a:t>
            </a:r>
          </a:p>
          <a:p>
            <a:pPr>
              <a:buNone/>
            </a:pPr>
            <a:r>
              <a:rPr lang="nl-NL" dirty="0" err="1" smtClean="0">
                <a:hlinkClick r:id="rId3"/>
              </a:rPr>
              <a:t>i.harmsen</a:t>
            </a:r>
            <a:r>
              <a:rPr lang="nl-NL" dirty="0" smtClean="0">
                <a:hlinkClick r:id="rId3"/>
              </a:rPr>
              <a:t>@</a:t>
            </a:r>
            <a:r>
              <a:rPr lang="nl-NL" dirty="0" err="1" smtClean="0">
                <a:hlinkClick r:id="rId3"/>
              </a:rPr>
              <a:t>heerhugowaard.nl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06-10394062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886200" y="1004888"/>
            <a:ext cx="5081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chemeClr val="bg1"/>
                </a:solidFill>
                <a:latin typeface="Arial" charset="0"/>
              </a:rPr>
              <a:t>Bedankt voor uw aandacht</a:t>
            </a:r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HHW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h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PowerPointHHW</Template>
  <TotalTime>219</TotalTime>
  <Words>610</Words>
  <Application>Microsoft Office PowerPoint</Application>
  <PresentationFormat>Diavoorstelling (4:3)</PresentationFormat>
  <Paragraphs>165</Paragraphs>
  <Slides>9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PowerPointHHW</vt:lpstr>
      <vt:lpstr>PowerPoint-presentatie</vt:lpstr>
      <vt:lpstr>Introductie</vt:lpstr>
      <vt:lpstr>Samenwerking</vt:lpstr>
      <vt:lpstr>  Landschap in beeld</vt:lpstr>
      <vt:lpstr>Bereikte resultaten</vt:lpstr>
      <vt:lpstr>Aandachtspunten</vt:lpstr>
      <vt:lpstr>PowerPoint-presentatie</vt:lpstr>
      <vt:lpstr>Meer informatie?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harmi1</dc:creator>
  <cp:lastModifiedBy>Eric van Loon</cp:lastModifiedBy>
  <cp:revision>23</cp:revision>
  <dcterms:created xsi:type="dcterms:W3CDTF">2016-04-10T09:11:41Z</dcterms:created>
  <dcterms:modified xsi:type="dcterms:W3CDTF">2016-04-13T07:29:07Z</dcterms:modified>
</cp:coreProperties>
</file>