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712" r:id="rId5"/>
  </p:sldMasterIdLst>
  <p:notesMasterIdLst>
    <p:notesMasterId r:id="rId27"/>
  </p:notesMasterIdLst>
  <p:handoutMasterIdLst>
    <p:handoutMasterId r:id="rId28"/>
  </p:handoutMasterIdLst>
  <p:sldIdLst>
    <p:sldId id="256" r:id="rId6"/>
    <p:sldId id="301" r:id="rId7"/>
    <p:sldId id="302" r:id="rId8"/>
    <p:sldId id="285" r:id="rId9"/>
    <p:sldId id="287" r:id="rId10"/>
    <p:sldId id="286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8" r:id="rId19"/>
    <p:sldId id="326" r:id="rId20"/>
    <p:sldId id="327" r:id="rId21"/>
    <p:sldId id="329" r:id="rId22"/>
    <p:sldId id="310" r:id="rId23"/>
    <p:sldId id="303" r:id="rId24"/>
    <p:sldId id="314" r:id="rId25"/>
    <p:sldId id="317" r:id="rId26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010"/>
    <a:srgbClr val="009EE0"/>
    <a:srgbClr val="D6EDFA"/>
    <a:srgbClr val="E1F2FB"/>
    <a:srgbClr val="BFCDD9"/>
    <a:srgbClr val="003768"/>
    <a:srgbClr val="EFF8FD"/>
    <a:srgbClr val="DCEF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700" autoAdjust="0"/>
  </p:normalViewPr>
  <p:slideViewPr>
    <p:cSldViewPr>
      <p:cViewPr>
        <p:scale>
          <a:sx n="62" d="100"/>
          <a:sy n="62" d="100"/>
        </p:scale>
        <p:origin x="-2382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BF4D1C-FF9D-433E-995D-672950576C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61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DE27FC-1B23-4E47-836D-74CC7865D8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318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D90F4-C080-44D9-889C-AC8C40EA0A25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2130425"/>
            <a:ext cx="6629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629400" cy="17526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1219200"/>
            <a:ext cx="1828800" cy="54403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71600" y="1219200"/>
            <a:ext cx="5334000" cy="54403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f tussen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51520" y="0"/>
            <a:ext cx="1512168" cy="9807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276475"/>
            <a:ext cx="7702550" cy="1872605"/>
          </a:xfrm>
        </p:spPr>
        <p:txBody>
          <a:bodyPr/>
          <a:lstStyle>
            <a:lvl1pPr>
              <a:defRPr lang="nl-NL" sz="2800" b="1" noProof="0" dirty="0" smtClean="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err="1" smtClean="0"/>
              <a:t>Titelstijl</a:t>
            </a:r>
            <a:r>
              <a:rPr lang="en-US" noProof="0" dirty="0" smtClean="0"/>
              <a:t> van model </a:t>
            </a:r>
            <a:r>
              <a:rPr lang="en-US" noProof="0" dirty="0" err="1" smtClean="0"/>
              <a:t>bewerken</a:t>
            </a:r>
            <a:endParaRPr lang="nl-NL" noProof="0" dirty="0" smtClean="0"/>
          </a:p>
        </p:txBody>
      </p:sp>
      <p:pic>
        <p:nvPicPr>
          <p:cNvPr id="4" name="Afbeelding 1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923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63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nl-NL" sz="2800" b="1" dirty="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F3B4-85BC-9142-8E9C-C95E855FE0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087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gina met 2 v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nl-NL" sz="2800" b="1" dirty="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1" y="1440000"/>
            <a:ext cx="3744000" cy="460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0000" y="1440000"/>
            <a:ext cx="3744000" cy="460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FC03-4169-EB43-9F60-15972319A3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61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463999"/>
            <a:ext cx="7704000" cy="1440000"/>
          </a:xfrm>
        </p:spPr>
        <p:txBody>
          <a:bodyPr anchor="t"/>
          <a:lstStyle>
            <a:lvl1pPr algn="l">
              <a:defRPr lang="en-US" sz="2800" b="1" smtClean="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2880000"/>
            <a:ext cx="7704000" cy="1584000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3A08-FA8E-AF49-94F9-E15CC1BBA2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30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0" y="620776"/>
            <a:ext cx="6624000" cy="792000"/>
          </a:xfrm>
        </p:spPr>
        <p:txBody>
          <a:bodyPr/>
          <a:lstStyle>
            <a:lvl1pPr>
              <a:defRPr lang="en-US" sz="2800" b="1" smtClean="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641589"/>
            <a:ext cx="3744000" cy="684000"/>
          </a:xfrm>
        </p:spPr>
        <p:txBody>
          <a:bodyPr anchor="b"/>
          <a:lstStyle>
            <a:lvl1pPr marL="0" indent="0">
              <a:buNone/>
              <a:defRPr lang="en-US" sz="2000" b="1" dirty="0" smtClean="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000" y="2457312"/>
            <a:ext cx="3744000" cy="37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80000" y="1641589"/>
            <a:ext cx="3744000" cy="684000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000" b="1" smtClean="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80000" y="2442437"/>
            <a:ext cx="3744000" cy="37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9D847-A072-F54E-BF36-14C0CDF388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21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ind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276475"/>
            <a:ext cx="7702550" cy="1470025"/>
          </a:xfrm>
        </p:spPr>
        <p:txBody>
          <a:bodyPr/>
          <a:lstStyle>
            <a:lvl1pPr>
              <a:defRPr lang="en-US" sz="2800" b="1" noProof="0" smtClean="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err="1" smtClean="0"/>
              <a:t>Titelstijl</a:t>
            </a:r>
            <a:r>
              <a:rPr lang="en-US" noProof="0" dirty="0" smtClean="0"/>
              <a:t> van model </a:t>
            </a:r>
            <a:r>
              <a:rPr lang="en-US" noProof="0" dirty="0" err="1" smtClean="0"/>
              <a:t>bewerken</a:t>
            </a:r>
            <a:endParaRPr lang="nl-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9751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800" b="1" dirty="0" err="1" smtClean="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9E6C-5490-694A-9B48-71BE5FDE74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17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8586-BC1D-A94C-AA1C-860E43DB19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67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5"/>
          <p:cNvSpPr>
            <a:spLocks noChangeArrowheads="1"/>
          </p:cNvSpPr>
          <p:nvPr/>
        </p:nvSpPr>
        <p:spPr bwMode="auto">
          <a:xfrm>
            <a:off x="0" y="5445125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sz="240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CE2A-C18D-0A4E-BC3D-BDCA5497EE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592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260000"/>
            <a:ext cx="2952000" cy="11520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000" y="273051"/>
            <a:ext cx="4644000" cy="56042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20000" y="2412000"/>
            <a:ext cx="2952000" cy="346527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70BD5-9900-9D43-95B7-08906B7E9A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90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680000"/>
            <a:ext cx="7704000" cy="484710"/>
          </a:xfrm>
        </p:spPr>
        <p:txBody>
          <a:bodyPr wrap="none"/>
          <a:lstStyle>
            <a:lvl1pPr algn="ctr">
              <a:defRPr sz="3200" b="1"/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00000" y="324000"/>
            <a:ext cx="6624000" cy="4284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20000" y="5151314"/>
            <a:ext cx="7704000" cy="72595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AAA6-E1E7-DB4F-AC96-753CD204BC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117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9F00-B0A0-6444-83CE-FF4A6C1A90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355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28424" y="945312"/>
            <a:ext cx="1260000" cy="5292000"/>
          </a:xfrm>
        </p:spPr>
        <p:txBody>
          <a:bodyPr vert="eaVert"/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0000" y="945312"/>
            <a:ext cx="6300272" cy="5292000"/>
          </a:xfrm>
        </p:spPr>
        <p:txBody>
          <a:bodyPr vert="eaVert"/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BCE9B-8869-424E-8AE6-0883FB7EB6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413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5"/>
          <p:cNvSpPr>
            <a:spLocks noChangeArrowheads="1"/>
          </p:cNvSpPr>
          <p:nvPr/>
        </p:nvSpPr>
        <p:spPr bwMode="auto">
          <a:xfrm>
            <a:off x="0" y="5445125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sz="240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D7E9-8288-EB41-A207-E8960FC9D8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136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484438" y="476250"/>
            <a:ext cx="3527425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" name="Afbeelding 8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29527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0425"/>
            <a:ext cx="6629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629400" cy="17526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577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389" y="2006222"/>
            <a:ext cx="7745412" cy="379407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Verdana"/>
                <a:cs typeface="Verdana"/>
              </a:defRPr>
            </a:lvl1pPr>
            <a:lvl2pPr algn="l">
              <a:defRPr>
                <a:latin typeface="Verdana"/>
                <a:cs typeface="Verdana"/>
              </a:defRPr>
            </a:lvl2pPr>
            <a:lvl3pPr algn="l">
              <a:defRPr>
                <a:latin typeface="Verdana"/>
                <a:cs typeface="Verdana"/>
              </a:defRPr>
            </a:lvl3pPr>
            <a:lvl4pPr algn="l">
              <a:defRPr>
                <a:latin typeface="Verdana"/>
                <a:cs typeface="Verdana"/>
              </a:defRPr>
            </a:lvl4pPr>
            <a:lvl5pPr algn="l"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5697" y="1173706"/>
            <a:ext cx="7963461" cy="832515"/>
          </a:xfrm>
          <a:prstGeom prst="rect">
            <a:avLst/>
          </a:prstGeom>
        </p:spPr>
        <p:txBody>
          <a:bodyPr/>
          <a:lstStyle>
            <a:lvl1pPr algn="l">
              <a:defRPr b="1" i="1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0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71600" y="2514600"/>
            <a:ext cx="3581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05400" y="2514600"/>
            <a:ext cx="3581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219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hier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514600"/>
            <a:ext cx="7315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91440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9EE0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514600" y="639763"/>
            <a:ext cx="3105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200" b="1">
                <a:solidFill>
                  <a:srgbClr val="BFCDD9"/>
                </a:solidFill>
              </a:rPr>
              <a:t>Vereniging van Nederlandse Gemeenten</a:t>
            </a:r>
          </a:p>
        </p:txBody>
      </p:sp>
      <p:pic>
        <p:nvPicPr>
          <p:cNvPr id="1030" name="Afbeelding 6" descr="vng logo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8888" y="549275"/>
            <a:ext cx="133191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400" b="1">
          <a:solidFill>
            <a:srgbClr val="0037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–"/>
        <a:defRPr sz="2400" b="1">
          <a:solidFill>
            <a:srgbClr val="0037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•"/>
        <a:defRPr sz="2400" b="1">
          <a:solidFill>
            <a:srgbClr val="0037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–"/>
        <a:defRPr sz="2400" b="1">
          <a:solidFill>
            <a:srgbClr val="0037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»"/>
        <a:defRPr sz="2400" b="1">
          <a:solidFill>
            <a:srgbClr val="0037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»"/>
        <a:defRPr sz="2400" b="1">
          <a:solidFill>
            <a:srgbClr val="0037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»"/>
        <a:defRPr sz="2400" b="1">
          <a:solidFill>
            <a:srgbClr val="0037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»"/>
        <a:defRPr sz="2400" b="1">
          <a:solidFill>
            <a:srgbClr val="0037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buChar char="»"/>
        <a:defRPr sz="2400" b="1">
          <a:solidFill>
            <a:srgbClr val="003768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908645"/>
            <a:ext cx="77025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16708"/>
            <a:ext cx="77025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7900" y="6235700"/>
            <a:ext cx="3960813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237288"/>
            <a:ext cx="647700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D0E8F8"/>
                </a:solidFill>
                <a:latin typeface="Verdana" charset="0"/>
                <a:cs typeface="Arial" charset="0"/>
              </a:defRPr>
            </a:lvl1pPr>
          </a:lstStyle>
          <a:p>
            <a:pPr>
              <a:defRPr/>
            </a:pPr>
            <a:fld id="{221BE7DB-73A5-4443-8CAD-92AD5DFF0C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2" name="Afbeelding 1" descr="logo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923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Afbeelding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985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sz="2800" b="1" dirty="0">
          <a:solidFill>
            <a:srgbClr val="009EE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E3722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E3722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E3722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E3722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arstaatjegemeente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arstaatjegemeente.nl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waarstaatjegemeente.nl" TargetMode="External"/><Relationship Id="rId2" Type="http://schemas.openxmlformats.org/officeDocument/2006/relationships/hyperlink" Target="mailto:Aisia.Okma@kinggemeenten.n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waarstaatjegemeente.nl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 bwMode="auto">
          <a:xfrm>
            <a:off x="611188" y="4262859"/>
            <a:ext cx="7702550" cy="103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nl-NL" sz="2000" i="1" dirty="0" smtClean="0">
                <a:solidFill>
                  <a:srgbClr val="D84010"/>
                </a:solidFill>
              </a:rPr>
              <a:t>Voor welke uitdagingen staan uw gemeenten volgens de informatie op </a:t>
            </a:r>
            <a:r>
              <a:rPr lang="nl-NL" sz="2000" i="1" dirty="0" smtClean="0">
                <a:solidFill>
                  <a:srgbClr val="D84010"/>
                </a:solidFill>
                <a:hlinkClick r:id="rId3"/>
              </a:rPr>
              <a:t>www.waarstaatjegemeente.nl</a:t>
            </a:r>
            <a:r>
              <a:rPr lang="nl-NL" sz="2000" i="1" dirty="0" smtClean="0">
                <a:solidFill>
                  <a:srgbClr val="D84010"/>
                </a:solidFill>
              </a:rPr>
              <a:t>?</a:t>
            </a:r>
            <a:endParaRPr lang="nl-NL" sz="2000" i="1" dirty="0">
              <a:solidFill>
                <a:srgbClr val="D8401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nl-NL" sz="2000" i="1" dirty="0" smtClean="0">
              <a:solidFill>
                <a:schemeClr val="tx2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nl-NL" sz="1400" dirty="0" smtClean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rPr>
              <a:t>Aisia Okma ( VNG/KING)</a:t>
            </a:r>
            <a:endParaRPr lang="nl-NL" sz="2000" dirty="0">
              <a:solidFill>
                <a:schemeClr val="tx2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000" dirty="0"/>
              <a:t>Wat is er bekend over de lokale economie </a:t>
            </a:r>
            <a:r>
              <a:rPr lang="nl-NL" sz="2000" dirty="0" smtClean="0"/>
              <a:t>van… </a:t>
            </a:r>
            <a:r>
              <a:rPr lang="nl-NL" sz="2000" dirty="0"/>
              <a:t>Zeist, Winterswijk, </a:t>
            </a:r>
            <a:r>
              <a:rPr lang="nl-NL" sz="2000" dirty="0" err="1"/>
              <a:t>Pijnacker-nootdorp</a:t>
            </a:r>
            <a:r>
              <a:rPr lang="nl-NL" sz="2000" dirty="0"/>
              <a:t>, Nieuwegein, </a:t>
            </a:r>
            <a:r>
              <a:rPr lang="nl-NL" sz="2000" dirty="0" smtClean="0"/>
              <a:t>Waalwijk, Woerden, Tiel, Soest </a:t>
            </a:r>
            <a:r>
              <a:rPr lang="nl-NL" sz="2000" dirty="0"/>
              <a:t>en Veenendaal</a:t>
            </a:r>
            <a:br>
              <a:rPr lang="nl-NL" sz="2000" dirty="0"/>
            </a:br>
            <a:endParaRPr lang="nl-NL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Ook Soest heeft een overschot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47134"/>
            <a:ext cx="7702550" cy="43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 vestigingen in Soest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47134"/>
            <a:ext cx="7702550" cy="43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6535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werkgelegenheid in Tiel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47134"/>
            <a:ext cx="7702550" cy="43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41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 geldt ook voor Woerden</a:t>
            </a:r>
            <a:endParaRPr lang="nl-NL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47134"/>
            <a:ext cx="7702550" cy="43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02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Pijnacker-Nootdorp typische forensendorp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47134"/>
            <a:ext cx="7702550" cy="43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84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bedrijvigheid in Winterswijk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47134"/>
            <a:ext cx="7702550" cy="43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83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bedrijvigheid, weinig winkels in Zeist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416824" cy="41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506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info op Planbureau leefomgeving</a:t>
            </a:r>
            <a:endParaRPr lang="nl-NL" dirty="0"/>
          </a:p>
        </p:txBody>
      </p:sp>
      <p:pic>
        <p:nvPicPr>
          <p:cNvPr id="4" name="Tijdelijke aanduiding voor inhoud 3" descr="Aandeel Leegstand winkelvloeroppervlakte per gemeente, 201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2002631"/>
            <a:ext cx="4867275" cy="421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22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Sturingsinformatie lokale economie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Objectieve data over banen, vestigingen, arbeidsparticipatie, aantal winkels per km²,</a:t>
            </a:r>
          </a:p>
          <a:p>
            <a:r>
              <a:rPr lang="nl-NL" dirty="0" smtClean="0"/>
              <a:t>Leegstand kantoren, bereikbaarheid, opleidingsniveau beroepsbevolking</a:t>
            </a:r>
          </a:p>
        </p:txBody>
      </p:sp>
    </p:spTree>
    <p:extLst>
      <p:ext uri="{BB962C8B-B14F-4D97-AF65-F5344CB8AC3E}">
        <p14:creationId xmlns:p14="http://schemas.microsoft.com/office/powerpoint/2010/main" val="2929698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Meetinstrumenten Dienstverlening ondernemers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ondernemerspeiling: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  <a:r>
              <a:rPr lang="nl-NL" sz="1600" dirty="0" smtClean="0"/>
              <a:t>Breed, goedkoop eenvoudig en betrouwbaar onderzoek naar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   (digitale) dienstverlening</a:t>
            </a:r>
          </a:p>
          <a:p>
            <a:pPr marL="0" indent="0">
              <a:buNone/>
            </a:pPr>
            <a:r>
              <a:rPr lang="nl-NL" dirty="0" smtClean="0"/>
              <a:t>   Lasten- en regeldruk</a:t>
            </a:r>
          </a:p>
          <a:p>
            <a:pPr marL="0" indent="0">
              <a:buNone/>
            </a:pPr>
            <a:r>
              <a:rPr lang="nl-NL" dirty="0" smtClean="0"/>
              <a:t>   Relatie ondernemer-gemeente</a:t>
            </a:r>
          </a:p>
          <a:p>
            <a:pPr marL="0" indent="0">
              <a:buNone/>
            </a:pPr>
            <a:r>
              <a:rPr lang="nl-NL" dirty="0" smtClean="0"/>
              <a:t>   Bereikbaarheid</a:t>
            </a:r>
          </a:p>
          <a:p>
            <a:pPr marL="0" indent="0">
              <a:buNone/>
            </a:pPr>
            <a:r>
              <a:rPr lang="nl-NL" dirty="0" smtClean="0"/>
              <a:t>   Vestigingsklimaat</a:t>
            </a:r>
          </a:p>
          <a:p>
            <a:pPr marL="0" indent="0">
              <a:buNone/>
            </a:pPr>
            <a:r>
              <a:rPr lang="nl-NL" sz="1800" dirty="0" smtClean="0"/>
              <a:t>Resultaten komen ook in het dashboard terecht</a:t>
            </a:r>
          </a:p>
          <a:p>
            <a:pPr marL="0" indent="0">
              <a:buNone/>
            </a:pPr>
            <a:r>
              <a:rPr lang="nl-NL" sz="1800" dirty="0" smtClean="0"/>
              <a:t>‘Waardering ondernemersklimaat’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840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gaat mijn verhaal over?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 dat gemeenten hechten aan de economie</a:t>
            </a:r>
          </a:p>
          <a:p>
            <a:r>
              <a:rPr lang="nl-NL" dirty="0"/>
              <a:t>H</a:t>
            </a:r>
            <a:r>
              <a:rPr lang="nl-NL" dirty="0" smtClean="0"/>
              <a:t>et fenomeen waarstaatjegemeente van VNG-KING</a:t>
            </a:r>
          </a:p>
          <a:p>
            <a:r>
              <a:rPr lang="nl-NL" dirty="0" smtClean="0"/>
              <a:t>Het thema bedrijvigheid en lokale economie op waarstaatjegemeente.nl</a:t>
            </a:r>
          </a:p>
          <a:p>
            <a:r>
              <a:rPr lang="nl-NL" dirty="0"/>
              <a:t>Bewustwording: hoe staat mijn gemeente ervoor ten opzichte van anderen? </a:t>
            </a:r>
          </a:p>
          <a:p>
            <a:r>
              <a:rPr lang="nl-NL" dirty="0" smtClean="0"/>
              <a:t>Vragen van gemeenten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3240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Open vraag aan deelnemers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Heeft u vragen over </a:t>
            </a:r>
            <a:r>
              <a:rPr lang="nl-NL" dirty="0" smtClean="0">
                <a:hlinkClick r:id="rId2"/>
              </a:rPr>
              <a:t>www.waarstaatjegemeente.nl</a:t>
            </a:r>
            <a:r>
              <a:rPr lang="nl-NL" dirty="0" smtClean="0"/>
              <a:t>?</a:t>
            </a:r>
          </a:p>
          <a:p>
            <a:r>
              <a:rPr lang="nl-NL" dirty="0" smtClean="0"/>
              <a:t>Hoe kunnen we de sturingsinformatie nog meer laten aansluiten op uw behoefte?</a:t>
            </a:r>
          </a:p>
          <a:p>
            <a:r>
              <a:rPr lang="nl-NL" dirty="0" smtClean="0"/>
              <a:t>Welke data mist u op www.wsjg.nl?</a:t>
            </a:r>
          </a:p>
          <a:p>
            <a:r>
              <a:rPr lang="nl-NL" dirty="0" smtClean="0"/>
              <a:t>Wat wilt u VNG-KING meegeven?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4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&amp; Antwoord	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Aisia.Okma@kinggemeenten.nl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info@waarstaatjegemeente.nl</a:t>
            </a:r>
            <a:endParaRPr lang="nl-NL" dirty="0" smtClean="0"/>
          </a:p>
          <a:p>
            <a:r>
              <a:rPr lang="nl-NL" dirty="0" smtClean="0"/>
              <a:t>070 3738008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1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Ondernemers doelgroep bereiken</a:t>
            </a:r>
            <a:endParaRPr lang="nl-NL" dirty="0"/>
          </a:p>
        </p:txBody>
      </p:sp>
      <p:pic>
        <p:nvPicPr>
          <p:cNvPr id="4" name="Picture 2" descr="http://www.delft.nl/dsresource?objectid=default:96562&amp;type=web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3129542"/>
            <a:ext cx="7702550" cy="1965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059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Ondernemers zijn een kernthema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20725" y="1772816"/>
            <a:ext cx="7702550" cy="4392612"/>
          </a:xfrm>
        </p:spPr>
        <p:txBody>
          <a:bodyPr/>
          <a:lstStyle/>
          <a:p>
            <a:r>
              <a:rPr lang="nl-NL" sz="2000" dirty="0" smtClean="0"/>
              <a:t>Dienstverlening aan ondernemers is een </a:t>
            </a:r>
            <a:r>
              <a:rPr lang="nl-NL" sz="2000" dirty="0"/>
              <a:t>stevig gefundeerd kernthema in de collegeprogramma's van </a:t>
            </a:r>
            <a:r>
              <a:rPr lang="nl-NL" sz="2000" dirty="0" smtClean="0"/>
              <a:t>bijna alle gemeenten</a:t>
            </a:r>
            <a:endParaRPr lang="nl-NL" sz="2000" dirty="0"/>
          </a:p>
          <a:p>
            <a:r>
              <a:rPr lang="nl-NL" sz="2000" dirty="0"/>
              <a:t>Een aantrekkelijk </a:t>
            </a:r>
            <a:r>
              <a:rPr lang="nl-NL" sz="2000" dirty="0" smtClean="0"/>
              <a:t>vestigingsklimaat </a:t>
            </a:r>
            <a:r>
              <a:rPr lang="nl-NL" sz="2000" dirty="0"/>
              <a:t>zorgt voor behoud en groei van ondernemingen, en dus </a:t>
            </a:r>
            <a:r>
              <a:rPr lang="nl-NL" sz="2000" dirty="0" smtClean="0"/>
              <a:t>voor werkgelegenheid</a:t>
            </a:r>
            <a:endParaRPr lang="nl-NL" sz="2000" dirty="0"/>
          </a:p>
          <a:p>
            <a:r>
              <a:rPr lang="nl-NL" sz="2000" dirty="0"/>
              <a:t>Een goede lokale/regionale economie zorgt voor versterking van het sociaal </a:t>
            </a:r>
            <a:r>
              <a:rPr lang="nl-NL" sz="2000" dirty="0" smtClean="0"/>
              <a:t>beleid</a:t>
            </a:r>
          </a:p>
          <a:p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58136" r="8527" b="19047"/>
          <a:stretch/>
        </p:blipFill>
        <p:spPr bwMode="auto">
          <a:xfrm>
            <a:off x="-14514" y="4696116"/>
            <a:ext cx="8186914" cy="120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70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collegeakkoorden lezen we…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20725" y="1772816"/>
            <a:ext cx="7702550" cy="4392612"/>
          </a:xfrm>
        </p:spPr>
        <p:txBody>
          <a:bodyPr/>
          <a:lstStyle/>
          <a:p>
            <a:r>
              <a:rPr lang="nl-NL" sz="2000" dirty="0"/>
              <a:t>Gemeenten willen de lokale economie stimuleren door samenwerking met het bedrijfsleven en ondernemers in de regio</a:t>
            </a:r>
          </a:p>
          <a:p>
            <a:r>
              <a:rPr lang="nl-NL" sz="2000" dirty="0"/>
              <a:t>Behouden en creëren van werkgelegenheid staat in bijna alle collegeakkoorden</a:t>
            </a:r>
          </a:p>
          <a:p>
            <a:r>
              <a:rPr lang="nl-NL" sz="2000" dirty="0"/>
              <a:t>Gemeenten willen bedrijven en ondernemers faciliteren met deregulering en klantgerichte dienstverlening</a:t>
            </a:r>
          </a:p>
          <a:p>
            <a:r>
              <a:rPr lang="nl-NL" sz="2000" dirty="0"/>
              <a:t>Ze willen nieuwe bedrijvigheid aantrekken en behouden met een 'gunstig vestigingsklimaat'</a:t>
            </a:r>
          </a:p>
          <a:p>
            <a:r>
              <a:rPr lang="nl-NL" sz="2000" dirty="0" smtClean="0"/>
              <a:t>Faciliteren </a:t>
            </a:r>
            <a:r>
              <a:rPr lang="nl-NL" sz="2000" dirty="0"/>
              <a:t>van aansluiting tussen bedrijfsleven en onderwijs is een belangrijk </a:t>
            </a:r>
            <a:r>
              <a:rPr lang="nl-NL" sz="2000" dirty="0" smtClean="0"/>
              <a:t>thema</a:t>
            </a:r>
          </a:p>
          <a:p>
            <a:r>
              <a:rPr lang="nl-NL" sz="2000" dirty="0" smtClean="0"/>
              <a:t>Integrale aanpak binnen het gemeentehuis is van belang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06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KING biedt ondersteuning (portfolio)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20724" y="1772816"/>
            <a:ext cx="7811715" cy="4392612"/>
          </a:xfrm>
        </p:spPr>
        <p:txBody>
          <a:bodyPr/>
          <a:lstStyle/>
          <a:p>
            <a:r>
              <a:rPr lang="en-US" sz="2000" dirty="0" err="1" smtClean="0"/>
              <a:t>Impactanalyses</a:t>
            </a:r>
            <a:endParaRPr lang="en-US" sz="2000" dirty="0" smtClean="0"/>
          </a:p>
          <a:p>
            <a:r>
              <a:rPr lang="en-US" sz="2000" dirty="0" err="1" smtClean="0"/>
              <a:t>kickstartsessie</a:t>
            </a:r>
            <a:r>
              <a:rPr lang="en-US" sz="2000" dirty="0" smtClean="0"/>
              <a:t> </a:t>
            </a:r>
            <a:r>
              <a:rPr lang="en-US" sz="2000" dirty="0" err="1" smtClean="0"/>
              <a:t>svoor</a:t>
            </a:r>
            <a:r>
              <a:rPr lang="en-US" sz="2000" dirty="0" smtClean="0"/>
              <a:t> </a:t>
            </a:r>
            <a:r>
              <a:rPr lang="en-US" sz="2000" dirty="0" err="1" smtClean="0"/>
              <a:t>ondersteuning</a:t>
            </a:r>
            <a:r>
              <a:rPr lang="en-US" sz="2000" dirty="0" smtClean="0"/>
              <a:t> van </a:t>
            </a:r>
            <a:r>
              <a:rPr lang="en-US" sz="2000" dirty="0" err="1" smtClean="0"/>
              <a:t>gemeenten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de </a:t>
            </a:r>
            <a:r>
              <a:rPr lang="en-US" sz="2000" dirty="0" err="1" smtClean="0"/>
              <a:t>aansluiting</a:t>
            </a:r>
            <a:r>
              <a:rPr lang="en-US" sz="2000" dirty="0" smtClean="0"/>
              <a:t> op </a:t>
            </a:r>
            <a:r>
              <a:rPr lang="en-US" sz="2000" dirty="0" err="1" smtClean="0"/>
              <a:t>digitale</a:t>
            </a:r>
            <a:r>
              <a:rPr lang="en-US" sz="2000" dirty="0" smtClean="0"/>
              <a:t> </a:t>
            </a:r>
            <a:r>
              <a:rPr lang="en-US" sz="2000" dirty="0" err="1" smtClean="0"/>
              <a:t>voorzieningen</a:t>
            </a:r>
            <a:endParaRPr lang="en-US" sz="2000" dirty="0" smtClean="0"/>
          </a:p>
          <a:p>
            <a:r>
              <a:rPr lang="en-US" sz="2000" dirty="0" err="1" smtClean="0"/>
              <a:t>Sturingsinformatie</a:t>
            </a:r>
            <a:r>
              <a:rPr lang="en-US" sz="2000" dirty="0" smtClean="0"/>
              <a:t> op waarstaatjegemeente</a:t>
            </a:r>
            <a:endParaRPr lang="en-US" sz="2000" dirty="0"/>
          </a:p>
          <a:p>
            <a:r>
              <a:rPr lang="en-US" sz="2000" dirty="0" err="1"/>
              <a:t>Meetinstrumenten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gemeenten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dirty="0" err="1" smtClean="0"/>
              <a:t>Vanuit</a:t>
            </a:r>
            <a:r>
              <a:rPr lang="en-US" sz="2000" dirty="0" smtClean="0"/>
              <a:t> </a:t>
            </a:r>
            <a:r>
              <a:rPr lang="en-US" sz="2000" dirty="0" err="1" smtClean="0"/>
              <a:t>Kenniscentrum</a:t>
            </a:r>
            <a:r>
              <a:rPr lang="en-US" sz="2000" dirty="0" smtClean="0"/>
              <a:t> </a:t>
            </a:r>
            <a:r>
              <a:rPr lang="en-US" sz="2000" dirty="0" err="1"/>
              <a:t>D</a:t>
            </a:r>
            <a:r>
              <a:rPr lang="en-US" sz="2000" dirty="0" err="1" smtClean="0"/>
              <a:t>ienstverlening</a:t>
            </a:r>
            <a:r>
              <a:rPr lang="en-US" sz="2000" dirty="0" smtClean="0"/>
              <a:t> workshops op </a:t>
            </a:r>
            <a:r>
              <a:rPr lang="en-US" sz="2000" dirty="0" err="1" smtClean="0"/>
              <a:t>praktijkmiddagen</a:t>
            </a:r>
            <a:endParaRPr lang="en-US" sz="2000" dirty="0" smtClean="0"/>
          </a:p>
          <a:p>
            <a:r>
              <a:rPr lang="en-US" sz="2000" dirty="0" smtClean="0"/>
              <a:t>Op de </a:t>
            </a:r>
            <a:r>
              <a:rPr lang="en-US" sz="2000" dirty="0" err="1" smtClean="0"/>
              <a:t>koffiesessies</a:t>
            </a:r>
            <a:r>
              <a:rPr lang="en-US" sz="2000" dirty="0" smtClean="0"/>
              <a:t> over </a:t>
            </a:r>
            <a:r>
              <a:rPr lang="en-US" sz="2000" dirty="0" err="1" smtClean="0"/>
              <a:t>verbeteren</a:t>
            </a:r>
            <a:r>
              <a:rPr lang="en-US" sz="2000" dirty="0" smtClean="0"/>
              <a:t> </a:t>
            </a:r>
            <a:r>
              <a:rPr lang="en-US" sz="2000" dirty="0" err="1" smtClean="0"/>
              <a:t>dienstverlening</a:t>
            </a:r>
            <a:r>
              <a:rPr lang="en-US" sz="2000" dirty="0" smtClean="0"/>
              <a:t> ism </a:t>
            </a:r>
            <a:r>
              <a:rPr lang="en-US" sz="2000" dirty="0" err="1" smtClean="0"/>
              <a:t>gemeenten</a:t>
            </a:r>
            <a:r>
              <a:rPr lang="en-US" sz="2000" dirty="0" smtClean="0"/>
              <a:t> in de </a:t>
            </a:r>
            <a:r>
              <a:rPr lang="en-US" sz="2000" dirty="0" err="1" smtClean="0"/>
              <a:t>regio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>
                <a:hlinkClick r:id="rId2"/>
              </a:rPr>
              <a:t>www.waarstaatjegemeente.nl</a:t>
            </a:r>
            <a:r>
              <a:rPr lang="nl-NL" sz="2400" dirty="0" smtClean="0"/>
              <a:t> is vernieuwd</a:t>
            </a:r>
            <a:endParaRPr lang="nl-NL" sz="2400" dirty="0"/>
          </a:p>
        </p:txBody>
      </p:sp>
      <p:pic>
        <p:nvPicPr>
          <p:cNvPr id="4" name="Tijdelijke aanduiding voor inhoud 3" descr="WSJG screenshot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41682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374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Dashboard Veenendaal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47134"/>
            <a:ext cx="7702550" cy="43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6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winkeloppervlak in Veenendaal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47134"/>
            <a:ext cx="7702550" cy="43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648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g">
  <a:themeElements>
    <a:clrScheme name="VNG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G presentat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NG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ing PowerPointsjabloon versie 26 juli 2013">
  <a:themeElements>
    <a:clrScheme name="King">
      <a:dk1>
        <a:srgbClr val="003258"/>
      </a:dk1>
      <a:lt1>
        <a:srgbClr val="FFFFFF"/>
      </a:lt1>
      <a:dk2>
        <a:srgbClr val="003359"/>
      </a:dk2>
      <a:lt2>
        <a:srgbClr val="FFFFFF"/>
      </a:lt2>
      <a:accent1>
        <a:srgbClr val="D84010"/>
      </a:accent1>
      <a:accent2>
        <a:srgbClr val="0078C8"/>
      </a:accent2>
      <a:accent3>
        <a:srgbClr val="003258"/>
      </a:accent3>
      <a:accent4>
        <a:srgbClr val="E3AB82"/>
      </a:accent4>
      <a:accent5>
        <a:srgbClr val="D0E8F8"/>
      </a:accent5>
      <a:accent6>
        <a:srgbClr val="707070"/>
      </a:accent6>
      <a:hlink>
        <a:srgbClr val="D84010"/>
      </a:hlink>
      <a:folHlink>
        <a:srgbClr val="800080"/>
      </a:folHlink>
    </a:clrScheme>
    <a:fontScheme name="K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84010"/>
        </a:solidFill>
        <a:ln w="9525" cap="flat" cmpd="sng" algn="ctr">
          <a:solidFill>
            <a:srgbClr val="003258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King PowerPointsjabloon oranje 50% 130703.potx" id="{C388499A-9F65-41E0-8B86-8801C7A10313}" vid="{F203966B-1F90-4699-AC86-606ED79D6457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Volgorde xmlns="379e1e69-86f5-4304-a74e-1d44a287d788">3</Volgord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559B831E796211479A2CD1349D3222C6" ma:contentTypeVersion="3" ma:contentTypeDescription="Een nieuw Word-document maken." ma:contentTypeScope="" ma:versionID="1b5aa2a2119f2b929fa69e5f26f2a4f5">
  <xsd:schema xmlns:xsd="http://www.w3.org/2001/XMLSchema" xmlns:p="http://schemas.microsoft.com/office/2006/metadata/properties" xmlns:ns2="379e1e69-86f5-4304-a74e-1d44a287d788" targetNamespace="http://schemas.microsoft.com/office/2006/metadata/properties" ma:root="true" ma:fieldsID="3447af15c37db7d47eb0a3ac75b57ae5" ns2:_="">
    <xsd:import namespace="379e1e69-86f5-4304-a74e-1d44a287d788"/>
    <xsd:element name="properties">
      <xsd:complexType>
        <xsd:sequence>
          <xsd:element name="documentManagement">
            <xsd:complexType>
              <xsd:all>
                <xsd:element ref="ns2:Volgord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79e1e69-86f5-4304-a74e-1d44a287d788" elementFormDefault="qualified">
    <xsd:import namespace="http://schemas.microsoft.com/office/2006/documentManagement/types"/>
    <xsd:element name="Volgorde" ma:index="8" nillable="true" ma:displayName="Volgorde" ma:internalName="Volgord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D940F50-7619-4E67-8427-97141EFE2668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379e1e69-86f5-4304-a74e-1d44a287d78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D54250D-D829-4BEA-A0C2-AA16B9EE49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F330C-8F3E-4E7B-8118-EB2BA2B7B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9e1e69-86f5-4304-a74e-1d44a287d78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TotalTime>9573</TotalTime>
  <Words>404</Words>
  <Application>Microsoft Office PowerPoint</Application>
  <PresentationFormat>Diavoorstelling (4:3)</PresentationFormat>
  <Paragraphs>63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3" baseType="lpstr">
      <vt:lpstr>vng</vt:lpstr>
      <vt:lpstr>King PowerPointsjabloon versie 26 juli 2013</vt:lpstr>
      <vt:lpstr>Wat is er bekend over de lokale economie van… Zeist, Winterswijk, Pijnacker-nootdorp, Nieuwegein, Waalwijk, Woerden, Tiel, Soest en Veenendaal </vt:lpstr>
      <vt:lpstr>Waar gaat mijn verhaal over?</vt:lpstr>
      <vt:lpstr>Ondernemers doelgroep bereiken</vt:lpstr>
      <vt:lpstr>Ondernemers zijn een kernthema</vt:lpstr>
      <vt:lpstr>In collegeakkoorden lezen we…</vt:lpstr>
      <vt:lpstr>KING biedt ondersteuning (portfolio)</vt:lpstr>
      <vt:lpstr>www.waarstaatjegemeente.nl is vernieuwd</vt:lpstr>
      <vt:lpstr>Dashboard Veenendaal</vt:lpstr>
      <vt:lpstr>Meer winkeloppervlak in Veenendaal</vt:lpstr>
      <vt:lpstr>Ook Soest heeft een overschot</vt:lpstr>
      <vt:lpstr>Aantal vestigingen in Soest</vt:lpstr>
      <vt:lpstr>Veel werkgelegenheid in Tiel</vt:lpstr>
      <vt:lpstr>Dat geldt ook voor Woerden</vt:lpstr>
      <vt:lpstr>Pijnacker-Nootdorp typische forensendorp</vt:lpstr>
      <vt:lpstr>Veel bedrijvigheid in Winterswijk</vt:lpstr>
      <vt:lpstr>Veel bedrijvigheid, weinig winkels in Zeist</vt:lpstr>
      <vt:lpstr>Meer info op Planbureau leefomgeving</vt:lpstr>
      <vt:lpstr>Sturingsinformatie lokale economie</vt:lpstr>
      <vt:lpstr>Meetinstrumenten Dienstverlening ondernemers</vt:lpstr>
      <vt:lpstr>Open vraag aan deelnemers</vt:lpstr>
      <vt:lpstr>Vraag &amp; Antwoord </vt:lpstr>
    </vt:vector>
  </TitlesOfParts>
  <Company>Vereniging van Nederlandse Gemeenten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presentatie VNG 2013</dc:title>
  <dc:creator>bart.geerdink@kinggemeenten.nl</dc:creator>
  <cp:lastModifiedBy>M. Kaijen</cp:lastModifiedBy>
  <cp:revision>290</cp:revision>
  <dcterms:created xsi:type="dcterms:W3CDTF">2013-01-28T09:29:06Z</dcterms:created>
  <dcterms:modified xsi:type="dcterms:W3CDTF">2015-06-25T14:06:15Z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0x010100559B831E796211479A2CD1349D3222C6</vt:lpwstr>
  </property>
</Properties>
</file>