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7" r:id="rId2"/>
    <p:sldId id="282" r:id="rId3"/>
    <p:sldId id="259" r:id="rId4"/>
    <p:sldId id="261" r:id="rId5"/>
    <p:sldId id="263" r:id="rId6"/>
    <p:sldId id="265" r:id="rId7"/>
    <p:sldId id="270" r:id="rId8"/>
    <p:sldId id="273" r:id="rId9"/>
    <p:sldId id="275" r:id="rId10"/>
    <p:sldId id="276" r:id="rId11"/>
    <p:sldId id="278" r:id="rId12"/>
    <p:sldId id="280" r:id="rId13"/>
    <p:sldId id="285" r:id="rId14"/>
    <p:sldId id="286" r:id="rId15"/>
    <p:sldId id="290" r:id="rId16"/>
    <p:sldId id="288" r:id="rId17"/>
    <p:sldId id="287" r:id="rId18"/>
    <p:sldId id="291" r:id="rId19"/>
    <p:sldId id="289" r:id="rId20"/>
    <p:sldId id="281" r:id="rId2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06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CEAEE9-8243-4F8F-B25B-7B954153E54D}" type="datetimeFigureOut">
              <a:rPr lang="nl-NL" smtClean="0"/>
              <a:t>22-9-2015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5E61FB-C11E-4195-85DB-F4E3BC238856}" type="slidenum">
              <a:rPr lang="nl-NL" smtClean="0"/>
              <a:t>‹nr.›</a:t>
            </a:fld>
            <a:endParaRPr lang="nl-NL"/>
          </a:p>
        </p:txBody>
      </p:sp>
    </p:spTree>
    <p:extLst>
      <p:ext uri="{BB962C8B-B14F-4D97-AF65-F5344CB8AC3E}">
        <p14:creationId xmlns:p14="http://schemas.microsoft.com/office/powerpoint/2010/main" val="2534661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baseline="0" dirty="0" smtClean="0">
                <a:solidFill>
                  <a:schemeClr val="tx1"/>
                </a:solidFill>
                <a:latin typeface="+mn-lt"/>
                <a:ea typeface="+mn-ea"/>
                <a:cs typeface="+mn-cs"/>
              </a:rPr>
              <a:t>- Binnenkort (pas op 1 juli en dus vanaf de tweede regiodag) verschijnt er een brochure wijzigingen BBV waarin een voorproefje wordt gegeven van de verschillende wijzigingen in het BBV.</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baseline="0" dirty="0" smtClean="0">
                <a:solidFill>
                  <a:schemeClr val="tx1"/>
                </a:solidFill>
                <a:latin typeface="+mn-lt"/>
                <a:ea typeface="+mn-ea"/>
                <a:cs typeface="+mn-cs"/>
              </a:rPr>
              <a:t>Wel melden dat de inhoud van de brochure nog kan wijzigen.</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baseline="0" dirty="0" smtClean="0">
              <a:solidFill>
                <a:schemeClr val="tx1"/>
              </a:solidFill>
              <a:latin typeface="+mn-lt"/>
              <a:ea typeface="+mn-ea"/>
              <a:cs typeface="+mn-cs"/>
            </a:endParaRPr>
          </a:p>
          <a:p>
            <a:r>
              <a:rPr lang="nl-NL" dirty="0" smtClean="0"/>
              <a:t>- Mocht</a:t>
            </a:r>
            <a:r>
              <a:rPr lang="nl-NL" baseline="0" dirty="0" smtClean="0"/>
              <a:t> de vraag gesteld worden of </a:t>
            </a:r>
            <a:r>
              <a:rPr lang="nl-NL" baseline="0" dirty="0" err="1" smtClean="0"/>
              <a:t>eea</a:t>
            </a:r>
            <a:r>
              <a:rPr lang="nl-NL" baseline="0" dirty="0" smtClean="0"/>
              <a:t> ook voor provincies gaat gelden: </a:t>
            </a:r>
            <a:r>
              <a:rPr lang="nl-NL" sz="1200" kern="1200" dirty="0" smtClean="0">
                <a:solidFill>
                  <a:schemeClr val="tx1"/>
                </a:solidFill>
                <a:latin typeface="+mn-lt"/>
                <a:ea typeface="+mn-ea"/>
                <a:cs typeface="+mn-cs"/>
              </a:rPr>
              <a:t>De adviescommissie heeft zich in zijn adviezen primair gericht op gemeenten, gelet op het bijzondere belang dat gemeenten hebben bij de vernieuwing. Er moet worden nagegaan, in hoeverre de adviezen ook van toepassing zijn op provincies. Dat proces loopt. </a:t>
            </a:r>
            <a:endParaRPr lang="nl-NL"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buFontTx/>
              <a:buChar char="-"/>
            </a:pPr>
            <a:endParaRPr lang="en-US"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 Hierna sheet over system to system data!!</a:t>
            </a:r>
            <a:endParaRPr lang="en-US" dirty="0" smtClean="0"/>
          </a:p>
          <a:p>
            <a:endParaRPr lang="en-US"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85000" lnSpcReduction="10000"/>
          </a:bodyPr>
          <a:lstStyle/>
          <a:p>
            <a:pPr>
              <a:buFontTx/>
              <a:buChar char="-"/>
            </a:pPr>
            <a:r>
              <a:rPr lang="nl-NL" sz="1200" kern="1200" dirty="0" smtClean="0">
                <a:solidFill>
                  <a:schemeClr val="tx1"/>
                </a:solidFill>
                <a:latin typeface="+mn-lt"/>
                <a:ea typeface="+mn-ea"/>
                <a:cs typeface="+mn-cs"/>
              </a:rPr>
              <a:t>Het wordt steeds belangrijker voor gemeenten om te kunnen sturen op basis van meetbare prestaties. Gemeenten moeten bij de besteding van de beschikbare middelen goed onderbouwde keuzes kunnen maken om te kunnen bijsturen als de ontwikkelingen daartoe aanleiding geven. </a:t>
            </a:r>
            <a:r>
              <a:rPr lang="en-US" sz="1200" kern="1200" dirty="0" err="1" smtClean="0">
                <a:solidFill>
                  <a:schemeClr val="tx1"/>
                </a:solidFill>
                <a:latin typeface="+mn-lt"/>
                <a:ea typeface="+mn-ea"/>
                <a:cs typeface="+mn-cs"/>
              </a:rPr>
              <a:t>Daarom</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wordt</a:t>
            </a:r>
            <a:r>
              <a:rPr lang="en-US" sz="1200" kern="1200" dirty="0" smtClean="0">
                <a:solidFill>
                  <a:schemeClr val="tx1"/>
                </a:solidFill>
                <a:latin typeface="+mn-lt"/>
                <a:ea typeface="+mn-ea"/>
                <a:cs typeface="+mn-cs"/>
              </a:rPr>
              <a:t> </a:t>
            </a:r>
            <a:r>
              <a:rPr lang="nl-NL" sz="1200" kern="1200" dirty="0" smtClean="0">
                <a:solidFill>
                  <a:schemeClr val="tx1"/>
                </a:solidFill>
                <a:latin typeface="+mn-lt"/>
                <a:ea typeface="+mn-ea"/>
                <a:cs typeface="+mn-cs"/>
              </a:rPr>
              <a:t>naast de uniforme taakvelden, wordt in het herziene BBV voorgeschreven dat gemeenten een basisset van beleidsindicatoren hanteren voor de begroting en de verantwoordingsstukken. Zij kunnen er zelf voor kiezen om daar eigen indicatoren, toegesneden op de eigen situatie, aan toe te voegen. De indicatoren worden opgenomen in de beleidsbegroting bij de programma’s en zijn relevant voor een nadere onderbouwing van het beleid.</a:t>
            </a:r>
          </a:p>
          <a:p>
            <a:pPr marL="0" marR="0" indent="0" algn="l" defTabSz="914400" rtl="0" eaLnBrk="1" fontAlgn="auto" latinLnBrk="0" hangingPunct="1">
              <a:lnSpc>
                <a:spcPct val="100000"/>
              </a:lnSpc>
              <a:spcBef>
                <a:spcPts val="0"/>
              </a:spcBef>
              <a:spcAft>
                <a:spcPts val="0"/>
              </a:spcAft>
              <a:buClrTx/>
              <a:buSzTx/>
              <a:buFontTx/>
              <a:buChar char="-"/>
              <a:tabLst/>
              <a:defRPr/>
            </a:pPr>
            <a:endParaRPr lang="nl-NL" sz="1200" kern="1200" dirty="0" smtClean="0">
              <a:solidFill>
                <a:schemeClr val="tx1"/>
              </a:solidFill>
              <a:latin typeface="+mn-lt"/>
              <a:ea typeface="+mn-ea"/>
              <a:cs typeface="+mn-cs"/>
            </a:endParaRPr>
          </a:p>
          <a:p>
            <a:r>
              <a:rPr lang="nl-NL" sz="1200" kern="1200" dirty="0" smtClean="0">
                <a:solidFill>
                  <a:schemeClr val="tx1"/>
                </a:solidFill>
                <a:latin typeface="+mn-lt"/>
                <a:ea typeface="+mn-ea"/>
                <a:cs typeface="+mn-cs"/>
              </a:rPr>
              <a:t>- Het is de bedoeling de indicatoren zo in te richten dat zij de beleidsruimte van gemeenten niet beperken. De nadruk zal komen te liggen op </a:t>
            </a:r>
            <a:r>
              <a:rPr lang="nl-NL" sz="1200" kern="1200" dirty="0" err="1" smtClean="0">
                <a:solidFill>
                  <a:schemeClr val="tx1"/>
                </a:solidFill>
                <a:latin typeface="+mn-lt"/>
                <a:ea typeface="+mn-ea"/>
                <a:cs typeface="+mn-cs"/>
              </a:rPr>
              <a:t>outcome</a:t>
            </a:r>
            <a:r>
              <a:rPr lang="nl-NL" sz="1200" kern="1200" dirty="0" smtClean="0">
                <a:solidFill>
                  <a:schemeClr val="tx1"/>
                </a:solidFill>
                <a:latin typeface="+mn-lt"/>
                <a:ea typeface="+mn-ea"/>
                <a:cs typeface="+mn-cs"/>
              </a:rPr>
              <a:t> indicatoren, waarmee raadsleden kunnen sturen op maatschappelijke effecten. De mogelijkheden voor uniformering van de zogenaamde output indicatoren zijn beperkt want de beleidsinzet en de instrumenten die gemeenten hiervoor gebruiken, kunnen sterk uiteenlopen. Het gedetailleerd voorschrijven van output indicatoren staat dan ook op gespannen voet met beleidsvrijheid en zou een rem zetten op de nodige beleidsinnovatie.  De indicatoren zullen openbaar zijn en gebruikersvriendelijk ontsloten worden. Zij zullen voor alle  gemeenten van toepassing zijn en gebaseerd zijn op landelijke beschikbare bronnen. Het gaat om indicatoren die actueel zijn en een verandering kunnen laten zien. </a:t>
            </a:r>
            <a:endParaRPr lang="en-US" sz="1200" kern="1200" dirty="0" smtClean="0">
              <a:solidFill>
                <a:schemeClr val="tx1"/>
              </a:solidFill>
              <a:latin typeface="+mn-lt"/>
              <a:ea typeface="+mn-ea"/>
              <a:cs typeface="+mn-cs"/>
            </a:endParaRPr>
          </a:p>
          <a:p>
            <a:endParaRPr lang="en-US" sz="1200" kern="1200" dirty="0">
              <a:solidFill>
                <a:schemeClr val="tx1"/>
              </a:solidFill>
              <a:latin typeface="+mn-lt"/>
              <a:ea typeface="+mn-ea"/>
              <a:cs typeface="+mn-cs"/>
            </a:endParaRPr>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20000"/>
          </a:bodyPr>
          <a:lstStyle/>
          <a:p>
            <a:endParaRPr lang="en-US"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Deze presentatie geeft de voornemens tot verwerking van de adviezen en de consequenties voor het BBV van dit moment weer. De uitwerking van de adviezen over rechtmatigheid en de accountantscontrole wordt medio juli uitgebracht en kan daarom nog niet in deze presentatie worden opgenomen. </a:t>
            </a:r>
          </a:p>
          <a:p>
            <a:endParaRPr lang="nl-NL" sz="1200" b="1" kern="1200" dirty="0" smtClean="0">
              <a:solidFill>
                <a:schemeClr val="tx1"/>
              </a:solidFill>
              <a:latin typeface="+mn-lt"/>
              <a:ea typeface="+mn-ea"/>
              <a:cs typeface="+mn-cs"/>
            </a:endParaRPr>
          </a:p>
          <a:p>
            <a:r>
              <a:rPr lang="nl-NL" sz="1200" b="0" kern="1200" dirty="0" smtClean="0">
                <a:solidFill>
                  <a:schemeClr val="tx1"/>
                </a:solidFill>
                <a:latin typeface="+mn-lt"/>
                <a:ea typeface="+mn-ea"/>
                <a:cs typeface="+mn-cs"/>
              </a:rPr>
              <a:t>Wel kan er </a:t>
            </a:r>
            <a:r>
              <a:rPr lang="nl-NL" sz="1200" b="1" kern="1200" dirty="0" smtClean="0">
                <a:solidFill>
                  <a:schemeClr val="tx1"/>
                </a:solidFill>
                <a:latin typeface="+mn-lt"/>
                <a:ea typeface="+mn-ea"/>
                <a:cs typeface="+mn-cs"/>
              </a:rPr>
              <a:t>OP</a:t>
            </a:r>
            <a:r>
              <a:rPr lang="nl-NL" sz="1200" b="1" kern="1200" baseline="0" dirty="0" smtClean="0">
                <a:solidFill>
                  <a:schemeClr val="tx1"/>
                </a:solidFill>
                <a:latin typeface="+mn-lt"/>
                <a:ea typeface="+mn-ea"/>
                <a:cs typeface="+mn-cs"/>
              </a:rPr>
              <a:t> HOOFDLIJNEN </a:t>
            </a:r>
            <a:r>
              <a:rPr lang="nl-NL" sz="1200" b="0" kern="1200" baseline="0" dirty="0" smtClean="0">
                <a:solidFill>
                  <a:schemeClr val="tx1"/>
                </a:solidFill>
                <a:latin typeface="+mn-lt"/>
                <a:ea typeface="+mn-ea"/>
                <a:cs typeface="+mn-cs"/>
              </a:rPr>
              <a:t>wat worden verteld over de uitgangspunten van de werkgroep: </a:t>
            </a:r>
            <a:endParaRPr lang="nl-NL" sz="1200" b="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nl-NL" sz="1200" i="0" kern="1200" dirty="0" smtClean="0">
                <a:solidFill>
                  <a:schemeClr val="tx1"/>
                </a:solidFill>
                <a:latin typeface="+mn-lt"/>
                <a:ea typeface="+mn-ea"/>
                <a:cs typeface="+mn-cs"/>
              </a:rPr>
              <a:t> Meer aandacht voor de kwaliteit van het opdrachtgeverschap van de raad. </a:t>
            </a:r>
          </a:p>
          <a:p>
            <a:pPr marL="0" marR="0" indent="0" algn="l" defTabSz="914400" rtl="0" eaLnBrk="1" fontAlgn="auto" latinLnBrk="0" hangingPunct="1">
              <a:lnSpc>
                <a:spcPct val="100000"/>
              </a:lnSpc>
              <a:spcBef>
                <a:spcPts val="0"/>
              </a:spcBef>
              <a:spcAft>
                <a:spcPts val="0"/>
              </a:spcAft>
              <a:buClrTx/>
              <a:buSzTx/>
              <a:buFontTx/>
              <a:buChar char="-"/>
              <a:tabLst/>
              <a:defRPr/>
            </a:pPr>
            <a:r>
              <a:rPr lang="nl-NL" sz="1200" i="0" kern="1200" dirty="0" smtClean="0">
                <a:solidFill>
                  <a:schemeClr val="tx1"/>
                </a:solidFill>
                <a:latin typeface="+mn-lt"/>
                <a:ea typeface="+mn-ea"/>
                <a:cs typeface="+mn-cs"/>
              </a:rPr>
              <a:t> Vergroten kennis bij de</a:t>
            </a:r>
            <a:r>
              <a:rPr lang="nl-NL" sz="1200" i="0" kern="1200" baseline="0" dirty="0" smtClean="0">
                <a:solidFill>
                  <a:schemeClr val="tx1"/>
                </a:solidFill>
                <a:latin typeface="+mn-lt"/>
                <a:ea typeface="+mn-ea"/>
                <a:cs typeface="+mn-cs"/>
              </a:rPr>
              <a:t> accountants.</a:t>
            </a:r>
          </a:p>
          <a:p>
            <a:pPr marL="0" marR="0" indent="0" algn="l" defTabSz="914400" rtl="0" eaLnBrk="1" fontAlgn="auto" latinLnBrk="0" hangingPunct="1">
              <a:lnSpc>
                <a:spcPct val="100000"/>
              </a:lnSpc>
              <a:spcBef>
                <a:spcPts val="0"/>
              </a:spcBef>
              <a:spcAft>
                <a:spcPts val="0"/>
              </a:spcAft>
              <a:buClrTx/>
              <a:buSzTx/>
              <a:buFontTx/>
              <a:buChar char="-"/>
              <a:tabLst/>
              <a:defRPr/>
            </a:pPr>
            <a:r>
              <a:rPr lang="nl-NL" sz="1200" i="0" kern="1200" baseline="0" dirty="0" smtClean="0">
                <a:solidFill>
                  <a:schemeClr val="tx1"/>
                </a:solidFill>
                <a:latin typeface="+mn-lt"/>
                <a:ea typeface="+mn-ea"/>
                <a:cs typeface="+mn-cs"/>
              </a:rPr>
              <a:t> Meer aandacht voor keuzen tussen accountants.</a:t>
            </a:r>
          </a:p>
          <a:p>
            <a:pPr marL="0" marR="0" indent="0" algn="l" defTabSz="914400" rtl="0" eaLnBrk="1" fontAlgn="auto" latinLnBrk="0" hangingPunct="1">
              <a:lnSpc>
                <a:spcPct val="100000"/>
              </a:lnSpc>
              <a:spcBef>
                <a:spcPts val="0"/>
              </a:spcBef>
              <a:spcAft>
                <a:spcPts val="0"/>
              </a:spcAft>
              <a:buClrTx/>
              <a:buSzTx/>
              <a:buFontTx/>
              <a:buChar char="-"/>
              <a:tabLst/>
              <a:defRPr/>
            </a:pPr>
            <a:r>
              <a:rPr lang="nl-NL" sz="1200" i="0" kern="1200" dirty="0" smtClean="0">
                <a:solidFill>
                  <a:schemeClr val="tx1"/>
                </a:solidFill>
                <a:latin typeface="+mn-lt"/>
                <a:ea typeface="+mn-ea"/>
                <a:cs typeface="+mn-cs"/>
              </a:rPr>
              <a:t> De verantwoordelijkheid voor de rechtmatigheid op de goede plek leggen.</a:t>
            </a:r>
          </a:p>
          <a:p>
            <a:pPr marL="0" marR="0" indent="0" algn="l" defTabSz="914400" rtl="0" eaLnBrk="1" fontAlgn="auto" latinLnBrk="0" hangingPunct="1">
              <a:lnSpc>
                <a:spcPct val="100000"/>
              </a:lnSpc>
              <a:spcBef>
                <a:spcPts val="0"/>
              </a:spcBef>
              <a:spcAft>
                <a:spcPts val="0"/>
              </a:spcAft>
              <a:buClrTx/>
              <a:buSzTx/>
              <a:buFontTx/>
              <a:buChar char="-"/>
              <a:tabLst/>
              <a:defRPr/>
            </a:pPr>
            <a:r>
              <a:rPr lang="nl-NL" sz="1200" i="0" kern="1200" dirty="0" smtClean="0">
                <a:solidFill>
                  <a:schemeClr val="tx1"/>
                </a:solidFill>
                <a:latin typeface="+mn-lt"/>
                <a:ea typeface="+mn-ea"/>
                <a:cs typeface="+mn-cs"/>
              </a:rPr>
              <a:t> Meer aandacht voor de</a:t>
            </a:r>
            <a:r>
              <a:rPr lang="nl-NL" sz="1200" i="0" kern="1200" baseline="0" dirty="0" smtClean="0">
                <a:solidFill>
                  <a:schemeClr val="tx1"/>
                </a:solidFill>
                <a:latin typeface="+mn-lt"/>
                <a:ea typeface="+mn-ea"/>
                <a:cs typeface="+mn-cs"/>
              </a:rPr>
              <a:t> eigenheid van gemeenten</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i="0" kern="1200" dirty="0" smtClean="0">
              <a:solidFill>
                <a:schemeClr val="tx1"/>
              </a:solidFill>
              <a:latin typeface="+mn-lt"/>
              <a:ea typeface="+mn-ea"/>
              <a:cs typeface="+mn-cs"/>
            </a:endParaRPr>
          </a:p>
          <a:p>
            <a:endParaRPr lang="nl-NL" sz="1200" kern="1200" dirty="0" smtClean="0">
              <a:solidFill>
                <a:schemeClr val="tx1"/>
              </a:solidFill>
              <a:latin typeface="+mn-lt"/>
              <a:ea typeface="+mn-ea"/>
              <a:cs typeface="+mn-cs"/>
            </a:endParaRPr>
          </a:p>
          <a:p>
            <a:endParaRPr lang="nl-NL" sz="1200" kern="1200" dirty="0" smtClean="0">
              <a:solidFill>
                <a:schemeClr val="tx1"/>
              </a:solidFill>
              <a:latin typeface="+mn-lt"/>
              <a:ea typeface="+mn-ea"/>
              <a:cs typeface="+mn-cs"/>
            </a:endParaRPr>
          </a:p>
          <a:p>
            <a:endParaRPr lang="en-US"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 De inwerkingtreding van de vijf financiële kengetallen loopt voor op de overige aanbevelingen van de Adviescommissie vernieuwing BBV. Ook de overige aanbevelingen zijn nagenoeg uitgewerkt en worden de komende periode door het Ministerie van BZK in concrete wijzigingsvoorstellen gegoten. Rekening houdend met de reguliere procedures die daarvoor gelden, zal inwerkingtreding naar verwachting in 2017 plaatsvinden.</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 </a:t>
            </a:r>
            <a:r>
              <a:rPr lang="nl-NL" sz="1200" kern="1200" dirty="0" smtClean="0">
                <a:solidFill>
                  <a:schemeClr val="tx1"/>
                </a:solidFill>
                <a:latin typeface="+mn-lt"/>
                <a:ea typeface="+mn-ea"/>
                <a:cs typeface="+mn-cs"/>
              </a:rPr>
              <a:t>Naar verwachting zal in het najaar van 2015 een concept wijzigingsbesluit van het BBV ter consultatie worden aangeboden.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 Gemeenten worden </a:t>
            </a:r>
            <a:r>
              <a:rPr lang="nl-NL" sz="1200" kern="1200" dirty="0" err="1" smtClean="0">
                <a:solidFill>
                  <a:schemeClr val="tx1"/>
                </a:solidFill>
                <a:latin typeface="+mn-lt"/>
                <a:ea typeface="+mn-ea"/>
                <a:cs typeface="+mn-cs"/>
              </a:rPr>
              <a:t>zsm</a:t>
            </a:r>
            <a:r>
              <a:rPr lang="nl-NL" sz="1200" kern="1200" dirty="0" smtClean="0">
                <a:solidFill>
                  <a:schemeClr val="tx1"/>
                </a:solidFill>
                <a:latin typeface="+mn-lt"/>
                <a:ea typeface="+mn-ea"/>
                <a:cs typeface="+mn-cs"/>
              </a:rPr>
              <a:t> (bijvoorbeeld in volgende</a:t>
            </a:r>
            <a:r>
              <a:rPr lang="nl-NL" sz="1200" kern="1200" baseline="0" dirty="0" smtClean="0">
                <a:solidFill>
                  <a:schemeClr val="tx1"/>
                </a:solidFill>
                <a:latin typeface="+mn-lt"/>
                <a:ea typeface="+mn-ea"/>
                <a:cs typeface="+mn-cs"/>
              </a:rPr>
              <a:t> circulaires) op de hoogte gesteld zullen worden zodat zij voldoende tijd hebben om de wijzigingen in het BBV in hun administratie te verwerken.</a:t>
            </a: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 D</a:t>
            </a:r>
            <a:r>
              <a:rPr lang="nl-NL" sz="1200" kern="1200" baseline="0" dirty="0" smtClean="0">
                <a:solidFill>
                  <a:schemeClr val="tx1"/>
                </a:solidFill>
                <a:latin typeface="+mn-lt"/>
                <a:ea typeface="+mn-ea"/>
                <a:cs typeface="+mn-cs"/>
              </a:rPr>
              <a:t>e uitwerking van het advies over rechtmatigheid, toezicht en controle heeft mogelijk ook gevolgen hebben voor de GW, BADO en BBV. Deze adviezen </a:t>
            </a:r>
            <a:r>
              <a:rPr lang="nl-NL" sz="1200" kern="1200" dirty="0" smtClean="0">
                <a:solidFill>
                  <a:schemeClr val="tx1"/>
                </a:solidFill>
                <a:latin typeface="+mn-lt"/>
                <a:ea typeface="+mn-ea"/>
                <a:cs typeface="+mn-cs"/>
              </a:rPr>
              <a:t>zullen naar verwachting pas in 2018 inwerkingtreden.</a:t>
            </a:r>
            <a:endParaRPr lang="en-US" sz="1200" kern="1200" dirty="0" smtClean="0">
              <a:solidFill>
                <a:schemeClr val="tx1"/>
              </a:solidFill>
              <a:latin typeface="+mn-lt"/>
              <a:ea typeface="+mn-ea"/>
              <a:cs typeface="+mn-cs"/>
            </a:endParaRPr>
          </a:p>
          <a:p>
            <a:endParaRPr lang="en-US" dirty="0"/>
          </a:p>
        </p:txBody>
      </p:sp>
      <p:sp>
        <p:nvSpPr>
          <p:cNvPr id="4" name="Tijdelijke aanduiding voor dianummer 3"/>
          <p:cNvSpPr>
            <a:spLocks noGrp="1"/>
          </p:cNvSpPr>
          <p:nvPr>
            <p:ph type="sldNum" sz="quarter" idx="10"/>
          </p:nvPr>
        </p:nvSpPr>
        <p:spPr/>
        <p:txBody>
          <a:bodyPr/>
          <a:lstStyle/>
          <a:p>
            <a:fld id="{7643B5D1-A247-4959-9775-633A26F00519}"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de ondertitelstijl van het model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7C3D960A-F37F-4C54-B9E9-8431B5BCC97F}" type="datetimeFigureOut">
              <a:rPr lang="nl-NL" smtClean="0"/>
              <a:t>22-9-2015</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0B192DD8-714F-4E32-8286-76A8EFFC7975}"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C3D960A-F37F-4C54-B9E9-8431B5BCC97F}" type="datetimeFigureOut">
              <a:rPr lang="nl-NL" smtClean="0"/>
              <a:t>22-9-2015</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B192DD8-714F-4E32-8286-76A8EFFC7975}"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C3D960A-F37F-4C54-B9E9-8431B5BCC97F}" type="datetimeFigureOut">
              <a:rPr lang="nl-NL" smtClean="0"/>
              <a:t>22-9-2015</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B192DD8-714F-4E32-8286-76A8EFFC7975}"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C3D960A-F37F-4C54-B9E9-8431B5BCC97F}" type="datetimeFigureOut">
              <a:rPr lang="nl-NL" smtClean="0"/>
              <a:t>22-9-2015</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B192DD8-714F-4E32-8286-76A8EFFC7975}" type="slidenum">
              <a:rPr lang="nl-NL" smtClean="0"/>
              <a:t>‹nr.›</a:t>
            </a:fld>
            <a:endParaRPr lang="nl-NL"/>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7C3D960A-F37F-4C54-B9E9-8431B5BCC97F}" type="datetimeFigureOut">
              <a:rPr lang="nl-NL" smtClean="0"/>
              <a:t>22-9-2015</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B192DD8-714F-4E32-8286-76A8EFFC7975}" type="slidenum">
              <a:rPr lang="nl-NL" smtClean="0"/>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7C3D960A-F37F-4C54-B9E9-8431B5BCC97F}" type="datetimeFigureOut">
              <a:rPr lang="nl-NL" smtClean="0"/>
              <a:t>22-9-2015</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B192DD8-714F-4E32-8286-76A8EFFC7975}" type="slidenum">
              <a:rPr lang="nl-NL" smtClean="0"/>
              <a:t>‹nr.›</a:t>
            </a:fld>
            <a:endParaRPr lang="nl-NL"/>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7C3D960A-F37F-4C54-B9E9-8431B5BCC97F}" type="datetimeFigureOut">
              <a:rPr lang="nl-NL" smtClean="0"/>
              <a:t>22-9-2015</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9" name="Tijdelijke aanduiding voor dianummer 8"/>
          <p:cNvSpPr>
            <a:spLocks noGrp="1"/>
          </p:cNvSpPr>
          <p:nvPr>
            <p:ph type="sldNum" sz="quarter" idx="12"/>
          </p:nvPr>
        </p:nvSpPr>
        <p:spPr/>
        <p:txBody>
          <a:bodyPr/>
          <a:lstStyle>
            <a:extLst/>
          </a:lstStyle>
          <a:p>
            <a:fld id="{0B192DD8-714F-4E32-8286-76A8EFFC7975}"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7C3D960A-F37F-4C54-B9E9-8431B5BCC97F}" type="datetimeFigureOut">
              <a:rPr lang="nl-NL" smtClean="0"/>
              <a:t>22-9-2015</a:t>
            </a:fld>
            <a:endParaRPr lang="nl-NL"/>
          </a:p>
        </p:txBody>
      </p:sp>
      <p:sp>
        <p:nvSpPr>
          <p:cNvPr id="4" name="Tijdelijke aanduiding voor voettekst 3"/>
          <p:cNvSpPr>
            <a:spLocks noGrp="1"/>
          </p:cNvSpPr>
          <p:nvPr>
            <p:ph type="ftr" sz="quarter" idx="11"/>
          </p:nvPr>
        </p:nvSpPr>
        <p:spPr/>
        <p:txBody>
          <a:bodyPr/>
          <a:lstStyle>
            <a:extLst/>
          </a:lstStyle>
          <a:p>
            <a:endParaRPr lang="nl-NL"/>
          </a:p>
        </p:txBody>
      </p:sp>
      <p:sp>
        <p:nvSpPr>
          <p:cNvPr id="5" name="Tijdelijke aanduiding voor dianummer 4"/>
          <p:cNvSpPr>
            <a:spLocks noGrp="1"/>
          </p:cNvSpPr>
          <p:nvPr>
            <p:ph type="sldNum" sz="quarter" idx="12"/>
          </p:nvPr>
        </p:nvSpPr>
        <p:spPr/>
        <p:txBody>
          <a:bodyPr/>
          <a:lstStyle>
            <a:extLst/>
          </a:lstStyle>
          <a:p>
            <a:fld id="{0B192DD8-714F-4E32-8286-76A8EFFC7975}" type="slidenum">
              <a:rPr lang="nl-NL" smtClean="0"/>
              <a:t>‹nr.›</a:t>
            </a:fld>
            <a:endParaRPr lang="nl-NL"/>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7C3D960A-F37F-4C54-B9E9-8431B5BCC97F}" type="datetimeFigureOut">
              <a:rPr lang="nl-NL" smtClean="0"/>
              <a:t>22-9-2015</a:t>
            </a:fld>
            <a:endParaRPr lang="nl-NL"/>
          </a:p>
        </p:txBody>
      </p:sp>
      <p:sp>
        <p:nvSpPr>
          <p:cNvPr id="3" name="Tijdelijke aanduiding voor voettekst 2"/>
          <p:cNvSpPr>
            <a:spLocks noGrp="1"/>
          </p:cNvSpPr>
          <p:nvPr>
            <p:ph type="ftr" sz="quarter" idx="11"/>
          </p:nvPr>
        </p:nvSpPr>
        <p:spPr/>
        <p:txBody>
          <a:bodyPr/>
          <a:lstStyle>
            <a:extLst/>
          </a:lstStyle>
          <a:p>
            <a:endParaRPr lang="nl-NL"/>
          </a:p>
        </p:txBody>
      </p:sp>
      <p:sp>
        <p:nvSpPr>
          <p:cNvPr id="4" name="Tijdelijke aanduiding voor dianummer 3"/>
          <p:cNvSpPr>
            <a:spLocks noGrp="1"/>
          </p:cNvSpPr>
          <p:nvPr>
            <p:ph type="sldNum" sz="quarter" idx="12"/>
          </p:nvPr>
        </p:nvSpPr>
        <p:spPr/>
        <p:txBody>
          <a:bodyPr/>
          <a:lstStyle>
            <a:extLst/>
          </a:lstStyle>
          <a:p>
            <a:fld id="{0B192DD8-714F-4E32-8286-76A8EFFC7975}"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7C3D960A-F37F-4C54-B9E9-8431B5BCC97F}" type="datetimeFigureOut">
              <a:rPr lang="nl-NL" smtClean="0"/>
              <a:t>22-9-2015</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B192DD8-714F-4E32-8286-76A8EFFC7975}"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7C3D960A-F37F-4C54-B9E9-8431B5BCC97F}" type="datetimeFigureOut">
              <a:rPr lang="nl-NL" smtClean="0"/>
              <a:t>22-9-2015</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0B192DD8-714F-4E32-8286-76A8EFFC7975}" type="slidenum">
              <a:rPr lang="nl-NL" smtClean="0"/>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C3D960A-F37F-4C54-B9E9-8431B5BCC97F}" type="datetimeFigureOut">
              <a:rPr lang="nl-NL" smtClean="0"/>
              <a:t>22-9-2015</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192DD8-714F-4E32-8286-76A8EFFC7975}"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4800" dirty="0" smtClean="0"/>
              <a:t>Aangekondigde wijzigingen van het BBV</a:t>
            </a:r>
            <a:endParaRPr lang="nl-NL" sz="4800" dirty="0"/>
          </a:p>
        </p:txBody>
      </p:sp>
      <p:sp>
        <p:nvSpPr>
          <p:cNvPr id="3" name="Ondertitel 2"/>
          <p:cNvSpPr>
            <a:spLocks noGrp="1"/>
          </p:cNvSpPr>
          <p:nvPr>
            <p:ph type="subTitle" idx="1"/>
          </p:nvPr>
        </p:nvSpPr>
        <p:spPr/>
        <p:txBody>
          <a:bodyPr>
            <a:normAutofit/>
          </a:bodyPr>
          <a:lstStyle/>
          <a:p>
            <a:pPr>
              <a:buNone/>
            </a:pPr>
            <a:endParaRPr lang="nl-NL" dirty="0" smtClean="0"/>
          </a:p>
          <a:p>
            <a:pPr>
              <a:buNone/>
            </a:pPr>
            <a:r>
              <a:rPr lang="nl-NL" sz="1100" dirty="0" smtClean="0"/>
              <a:t>Platform  Middelgrote Gemeenten</a:t>
            </a:r>
          </a:p>
          <a:p>
            <a:pPr>
              <a:buNone/>
            </a:pPr>
            <a:endParaRPr lang="nl-NL" sz="1100" dirty="0" smtClean="0"/>
          </a:p>
          <a:p>
            <a:pPr>
              <a:buNone/>
            </a:pPr>
            <a:endParaRPr lang="nl-NL" sz="1100" dirty="0"/>
          </a:p>
        </p:txBody>
      </p:sp>
    </p:spTree>
    <p:extLst>
      <p:ext uri="{BB962C8B-B14F-4D97-AF65-F5344CB8AC3E}">
        <p14:creationId xmlns:p14="http://schemas.microsoft.com/office/powerpoint/2010/main" val="3702496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2425" y="1268761"/>
            <a:ext cx="8229600" cy="4946302"/>
          </a:xfrm>
        </p:spPr>
        <p:txBody>
          <a:bodyPr>
            <a:normAutofit/>
          </a:bodyPr>
          <a:lstStyle/>
          <a:p>
            <a:r>
              <a:rPr lang="nl-NL" sz="1900" dirty="0" smtClean="0"/>
              <a:t>Alle gemeenten nemen de </a:t>
            </a:r>
            <a:r>
              <a:rPr lang="nl-NL" sz="1900" u="sng" dirty="0" smtClean="0"/>
              <a:t>algemene</a:t>
            </a:r>
            <a:r>
              <a:rPr lang="nl-NL" sz="1900" dirty="0" smtClean="0"/>
              <a:t> overhead op in een apart programma/ overzicht. </a:t>
            </a:r>
          </a:p>
          <a:p>
            <a:r>
              <a:rPr lang="nl-NL" sz="1900" dirty="0" smtClean="0"/>
              <a:t>Paragraaf bedrijfsvoering niet langer verplicht. </a:t>
            </a:r>
            <a:endParaRPr lang="nl-NL" sz="1900" i="1" dirty="0" smtClean="0"/>
          </a:p>
          <a:p>
            <a:pPr>
              <a:buNone/>
            </a:pPr>
            <a:endParaRPr lang="nl-NL" sz="1900" i="1" dirty="0" smtClean="0"/>
          </a:p>
          <a:p>
            <a:pPr lvl="1"/>
            <a:r>
              <a:rPr lang="nl-NL" sz="1800" dirty="0" smtClean="0"/>
              <a:t>Algemene overhead centraal </a:t>
            </a:r>
            <a:r>
              <a:rPr lang="nl-NL" sz="1800" dirty="0"/>
              <a:t>begroten en verantwoorden in een apart overzicht in het programmaplan </a:t>
            </a:r>
          </a:p>
          <a:p>
            <a:pPr lvl="1"/>
            <a:r>
              <a:rPr lang="nl-NL" sz="1800" dirty="0"/>
              <a:t>Definitie overhead conform Vensters voor Bedrijfsvoering (zoveel mogelijk direct toerekenen) </a:t>
            </a:r>
          </a:p>
          <a:p>
            <a:pPr lvl="1"/>
            <a:r>
              <a:rPr lang="nl-NL" sz="1800" dirty="0"/>
              <a:t>Overhead wel toerekenen aan </a:t>
            </a:r>
            <a:r>
              <a:rPr lang="nl-NL" sz="1800" dirty="0" err="1"/>
              <a:t>grex</a:t>
            </a:r>
            <a:r>
              <a:rPr lang="nl-NL" sz="1800" dirty="0"/>
              <a:t>, investeringen e.a. projecten (negatieve lasten) </a:t>
            </a:r>
          </a:p>
          <a:p>
            <a:pPr lvl="1"/>
            <a:r>
              <a:rPr lang="nl-NL" sz="1800" dirty="0" smtClean="0"/>
              <a:t>Opbouw </a:t>
            </a:r>
            <a:r>
              <a:rPr lang="nl-NL" sz="1800" dirty="0"/>
              <a:t>tarieven lokale heffingen: directe lasten op product + overhead + rente + BTW. Verplichte toelichting </a:t>
            </a:r>
            <a:r>
              <a:rPr lang="nl-NL" sz="1800" dirty="0" err="1"/>
              <a:t>kostendekkendheid</a:t>
            </a:r>
            <a:r>
              <a:rPr lang="nl-NL" sz="1800" dirty="0"/>
              <a:t> in paragraaf lokale heffingen.</a:t>
            </a:r>
          </a:p>
          <a:p>
            <a:pPr>
              <a:buNone/>
            </a:pPr>
            <a:endParaRPr lang="nl-NL" sz="1900" dirty="0" smtClean="0"/>
          </a:p>
          <a:p>
            <a:endParaRPr lang="nl-NL" sz="1900" dirty="0"/>
          </a:p>
        </p:txBody>
      </p:sp>
      <p:sp>
        <p:nvSpPr>
          <p:cNvPr id="2" name="Titel 1"/>
          <p:cNvSpPr>
            <a:spLocks noGrp="1"/>
          </p:cNvSpPr>
          <p:nvPr>
            <p:ph type="title"/>
          </p:nvPr>
        </p:nvSpPr>
        <p:spPr/>
        <p:txBody>
          <a:bodyPr/>
          <a:lstStyle/>
          <a:p>
            <a:r>
              <a:rPr lang="nl-NL" sz="3600" dirty="0" smtClean="0"/>
              <a:t>6. Inzicht in overhead en kosten</a:t>
            </a:r>
            <a:endParaRPr lang="nl-NL" sz="3600" dirty="0"/>
          </a:p>
        </p:txBody>
      </p:sp>
    </p:spTree>
    <p:extLst>
      <p:ext uri="{BB962C8B-B14F-4D97-AF65-F5344CB8AC3E}">
        <p14:creationId xmlns:p14="http://schemas.microsoft.com/office/powerpoint/2010/main" val="3336238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2425" y="1916831"/>
            <a:ext cx="8229600" cy="4298231"/>
          </a:xfrm>
        </p:spPr>
        <p:txBody>
          <a:bodyPr>
            <a:normAutofit lnSpcReduction="10000"/>
          </a:bodyPr>
          <a:lstStyle/>
          <a:p>
            <a:r>
              <a:rPr lang="nl-NL" dirty="0" smtClean="0"/>
              <a:t>Investeringen met alleen maatschappelijk nut worden voortaan geactiveerd en over de levensduur afgeschreven;  </a:t>
            </a:r>
          </a:p>
          <a:p>
            <a:pPr lvl="1"/>
            <a:r>
              <a:rPr lang="nl-NL" dirty="0"/>
              <a:t>Plotselinge begrotingsruimte goed toelichten </a:t>
            </a:r>
          </a:p>
          <a:p>
            <a:pPr lvl="1"/>
            <a:r>
              <a:rPr lang="nl-NL" dirty="0"/>
              <a:t>Historie ongewijzigd laten d.w.z. langzaam ingroeien. (Vergelijkbaarheid wordt geleidelijk verbeterd) </a:t>
            </a:r>
          </a:p>
          <a:p>
            <a:endParaRPr lang="nl-NL" dirty="0" smtClean="0"/>
          </a:p>
          <a:p>
            <a:r>
              <a:rPr lang="nl-NL" dirty="0"/>
              <a:t>Gemeenten worden verplicht een geprognosticeerde 	balans op te nemen met een aansluiting naar het EMU-saldo. </a:t>
            </a:r>
          </a:p>
          <a:p>
            <a:endParaRPr lang="nl-NL" dirty="0" smtClean="0"/>
          </a:p>
          <a:p>
            <a:pPr>
              <a:buNone/>
            </a:pPr>
            <a:endParaRPr lang="nl-NL" i="1" dirty="0" smtClean="0"/>
          </a:p>
          <a:p>
            <a:pPr>
              <a:buNone/>
            </a:pPr>
            <a:endParaRPr lang="nl-NL" dirty="0" smtClean="0"/>
          </a:p>
          <a:p>
            <a:endParaRPr lang="nl-NL" dirty="0"/>
          </a:p>
        </p:txBody>
      </p:sp>
      <p:sp>
        <p:nvSpPr>
          <p:cNvPr id="2" name="Titel 1"/>
          <p:cNvSpPr>
            <a:spLocks noGrp="1"/>
          </p:cNvSpPr>
          <p:nvPr>
            <p:ph type="title"/>
          </p:nvPr>
        </p:nvSpPr>
        <p:spPr/>
        <p:txBody>
          <a:bodyPr/>
          <a:lstStyle/>
          <a:p>
            <a:r>
              <a:rPr lang="nl-NL" sz="3600" dirty="0" smtClean="0"/>
              <a:t>7. Stelsel van baten en lasten</a:t>
            </a:r>
            <a:endParaRPr lang="nl-NL" sz="3600" dirty="0"/>
          </a:p>
        </p:txBody>
      </p:sp>
    </p:spTree>
    <p:extLst>
      <p:ext uri="{BB962C8B-B14F-4D97-AF65-F5344CB8AC3E}">
        <p14:creationId xmlns:p14="http://schemas.microsoft.com/office/powerpoint/2010/main" val="3984376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2425" y="2060847"/>
            <a:ext cx="8229600" cy="4154215"/>
          </a:xfrm>
        </p:spPr>
        <p:txBody>
          <a:bodyPr/>
          <a:lstStyle/>
          <a:p>
            <a:pPr>
              <a:buNone/>
            </a:pPr>
            <a:r>
              <a:rPr lang="nl-NL" sz="2000" i="1" dirty="0" smtClean="0"/>
              <a:t>Beoogde planning:</a:t>
            </a:r>
          </a:p>
          <a:p>
            <a:r>
              <a:rPr lang="nl-NL" sz="2000" u="sng" dirty="0" smtClean="0"/>
              <a:t>Uniforme Taakvelden</a:t>
            </a:r>
            <a:r>
              <a:rPr lang="nl-NL" sz="2000" dirty="0" smtClean="0"/>
              <a:t>: Gefaseerd, m.i.v. 2017 voor IV3 </a:t>
            </a:r>
          </a:p>
          <a:p>
            <a:pPr>
              <a:buNone/>
            </a:pPr>
            <a:r>
              <a:rPr lang="nl-NL" sz="2000" dirty="0" smtClean="0"/>
              <a:t>	en m.i.v. 2018 standaard productbegroting </a:t>
            </a:r>
          </a:p>
          <a:p>
            <a:r>
              <a:rPr lang="nl-NL" sz="2000" u="sng" dirty="0" smtClean="0"/>
              <a:t>Verplichte beleidsindicatoren</a:t>
            </a:r>
            <a:r>
              <a:rPr lang="nl-NL" sz="2000" dirty="0" smtClean="0"/>
              <a:t>: m.i.v. 2017</a:t>
            </a:r>
          </a:p>
          <a:p>
            <a:r>
              <a:rPr lang="nl-NL" sz="2000" u="sng" dirty="0" smtClean="0"/>
              <a:t>Financiële kengetallen</a:t>
            </a:r>
            <a:r>
              <a:rPr lang="nl-NL" sz="2000" dirty="0" smtClean="0"/>
              <a:t>: rekening 2015 en begroting 2016</a:t>
            </a:r>
          </a:p>
          <a:p>
            <a:r>
              <a:rPr lang="nl-NL" sz="2000" u="sng" dirty="0" smtClean="0"/>
              <a:t>Verbonden Partijen</a:t>
            </a:r>
            <a:r>
              <a:rPr lang="nl-NL" sz="2000" dirty="0" smtClean="0"/>
              <a:t>: m.i.v. 2017</a:t>
            </a:r>
          </a:p>
          <a:p>
            <a:r>
              <a:rPr lang="nl-NL" sz="2000" u="sng" dirty="0" smtClean="0"/>
              <a:t>Rechtmatigheid, Toezicht en Controle</a:t>
            </a:r>
            <a:r>
              <a:rPr lang="nl-NL" sz="2000" dirty="0" smtClean="0"/>
              <a:t>: m.i.v. 2018</a:t>
            </a:r>
          </a:p>
          <a:p>
            <a:r>
              <a:rPr lang="nl-NL" sz="2000" u="sng" dirty="0" smtClean="0"/>
              <a:t>Inzicht in overhead en kosten</a:t>
            </a:r>
            <a:r>
              <a:rPr lang="nl-NL" sz="2000" dirty="0" smtClean="0"/>
              <a:t>: m.i.v. 2017</a:t>
            </a:r>
          </a:p>
          <a:p>
            <a:r>
              <a:rPr lang="nl-NL" sz="2000" u="sng" dirty="0" smtClean="0"/>
              <a:t>Stelsel van baten en lasten</a:t>
            </a:r>
            <a:r>
              <a:rPr lang="nl-NL" sz="2000" dirty="0" smtClean="0"/>
              <a:t>: m.i.v. 2017</a:t>
            </a:r>
          </a:p>
          <a:p>
            <a:endParaRPr lang="nl-NL" sz="2000" dirty="0" smtClean="0"/>
          </a:p>
          <a:p>
            <a:endParaRPr lang="nl-NL" sz="2000" dirty="0" smtClean="0"/>
          </a:p>
        </p:txBody>
      </p:sp>
      <p:sp>
        <p:nvSpPr>
          <p:cNvPr id="2" name="Titel 1"/>
          <p:cNvSpPr>
            <a:spLocks noGrp="1"/>
          </p:cNvSpPr>
          <p:nvPr>
            <p:ph type="title"/>
          </p:nvPr>
        </p:nvSpPr>
        <p:spPr>
          <a:xfrm>
            <a:off x="352425" y="1263650"/>
            <a:ext cx="8540056" cy="571500"/>
          </a:xfrm>
        </p:spPr>
        <p:txBody>
          <a:bodyPr>
            <a:normAutofit fontScale="90000"/>
          </a:bodyPr>
          <a:lstStyle/>
          <a:p>
            <a:r>
              <a:rPr lang="nl-NL" sz="3600" dirty="0" smtClean="0"/>
              <a:t>Inwerkingtreding wijzigingen			</a:t>
            </a:r>
            <a:endParaRPr lang="nl-NL" sz="3600" dirty="0"/>
          </a:p>
        </p:txBody>
      </p:sp>
    </p:spTree>
    <p:extLst>
      <p:ext uri="{BB962C8B-B14F-4D97-AF65-F5344CB8AC3E}">
        <p14:creationId xmlns:p14="http://schemas.microsoft.com/office/powerpoint/2010/main" val="2626212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NL" dirty="0" smtClean="0"/>
              <a:t>Voorstel commissie BBV, in afstemming met een aantal gemeenten en de belastingdienst.</a:t>
            </a:r>
          </a:p>
          <a:p>
            <a:pPr marL="393192" lvl="1" indent="0">
              <a:buNone/>
            </a:pPr>
            <a:endParaRPr lang="nl-NL" dirty="0" smtClean="0"/>
          </a:p>
          <a:p>
            <a:pPr marL="393192" lvl="1" indent="0">
              <a:buNone/>
            </a:pPr>
            <a:r>
              <a:rPr lang="nl-NL" dirty="0" smtClean="0"/>
              <a:t>Aanleidingen:</a:t>
            </a:r>
          </a:p>
          <a:p>
            <a:pPr lvl="2"/>
            <a:r>
              <a:rPr lang="nl-NL" dirty="0" smtClean="0"/>
              <a:t>Forse afboekingen bij gemeenten de laatste jaren</a:t>
            </a:r>
          </a:p>
          <a:p>
            <a:pPr lvl="2"/>
            <a:r>
              <a:rPr lang="nl-NL" dirty="0" smtClean="0"/>
              <a:t>Advies van onder meer RFV</a:t>
            </a:r>
          </a:p>
          <a:p>
            <a:pPr lvl="2"/>
            <a:r>
              <a:rPr lang="nl-NL" dirty="0" smtClean="0"/>
              <a:t>Komst omgevingswet</a:t>
            </a:r>
          </a:p>
          <a:p>
            <a:pPr lvl="2"/>
            <a:r>
              <a:rPr lang="nl-NL" dirty="0" smtClean="0"/>
              <a:t>Komst VPB</a:t>
            </a:r>
          </a:p>
          <a:p>
            <a:pPr lvl="2"/>
            <a:endParaRPr lang="nl-NL" dirty="0"/>
          </a:p>
          <a:p>
            <a:r>
              <a:rPr lang="nl-NL" dirty="0" smtClean="0"/>
              <a:t>Wijzigingen BBV zelf: Categorie NIEGG gronden verdwijnt: 4 jaar de tijd in exploitatie brengen of eventueel verlies nemen</a:t>
            </a:r>
          </a:p>
          <a:p>
            <a:pPr marL="630936" lvl="2" indent="0">
              <a:buNone/>
            </a:pPr>
            <a:endParaRPr lang="nl-NL" dirty="0"/>
          </a:p>
        </p:txBody>
      </p:sp>
      <p:sp>
        <p:nvSpPr>
          <p:cNvPr id="3" name="Titel 2"/>
          <p:cNvSpPr>
            <a:spLocks noGrp="1"/>
          </p:cNvSpPr>
          <p:nvPr>
            <p:ph type="title"/>
          </p:nvPr>
        </p:nvSpPr>
        <p:spPr/>
        <p:txBody>
          <a:bodyPr>
            <a:normAutofit fontScale="90000"/>
          </a:bodyPr>
          <a:lstStyle/>
          <a:p>
            <a:r>
              <a:rPr lang="nl-NL" dirty="0" smtClean="0"/>
              <a:t>Herziening verslaggevingsregels grondexploitatie</a:t>
            </a:r>
            <a:endParaRPr lang="nl-NL" dirty="0"/>
          </a:p>
        </p:txBody>
      </p:sp>
    </p:spTree>
    <p:extLst>
      <p:ext uri="{BB962C8B-B14F-4D97-AF65-F5344CB8AC3E}">
        <p14:creationId xmlns:p14="http://schemas.microsoft.com/office/powerpoint/2010/main" val="910212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Kostentoerekening aansluiten bij </a:t>
            </a:r>
            <a:r>
              <a:rPr lang="nl-NL" dirty="0" err="1" smtClean="0"/>
              <a:t>Bro</a:t>
            </a:r>
            <a:r>
              <a:rPr lang="nl-NL" dirty="0" smtClean="0"/>
              <a:t>/</a:t>
            </a:r>
            <a:r>
              <a:rPr lang="nl-NL" dirty="0" err="1" smtClean="0"/>
              <a:t>Wro</a:t>
            </a:r>
            <a:endParaRPr lang="nl-NL" dirty="0" smtClean="0"/>
          </a:p>
          <a:p>
            <a:endParaRPr lang="nl-NL" dirty="0" smtClean="0"/>
          </a:p>
          <a:p>
            <a:r>
              <a:rPr lang="nl-NL" dirty="0" smtClean="0"/>
              <a:t>Richttermijn van 10 jaar voor een grondexploitatie, gemotiveerd afwijken toegestaan.</a:t>
            </a:r>
          </a:p>
          <a:p>
            <a:endParaRPr lang="nl-NL" dirty="0" smtClean="0"/>
          </a:p>
          <a:p>
            <a:r>
              <a:rPr lang="nl-NL" dirty="0" smtClean="0"/>
              <a:t>Rente alleen toerekenen o.b.v. rente over het vreemd vermogen = disconteringsvoet</a:t>
            </a:r>
          </a:p>
          <a:p>
            <a:endParaRPr lang="nl-NL" dirty="0" smtClean="0"/>
          </a:p>
          <a:p>
            <a:endParaRPr lang="nl-NL" dirty="0"/>
          </a:p>
        </p:txBody>
      </p:sp>
      <p:sp>
        <p:nvSpPr>
          <p:cNvPr id="3" name="Titel 2"/>
          <p:cNvSpPr>
            <a:spLocks noGrp="1"/>
          </p:cNvSpPr>
          <p:nvPr>
            <p:ph type="title"/>
          </p:nvPr>
        </p:nvSpPr>
        <p:spPr/>
        <p:txBody>
          <a:bodyPr>
            <a:normAutofit fontScale="90000"/>
          </a:bodyPr>
          <a:lstStyle/>
          <a:p>
            <a:r>
              <a:rPr lang="nl-NL" dirty="0" smtClean="0"/>
              <a:t>Wijzigingen in nadere regelgeving commissie BBV</a:t>
            </a:r>
            <a:endParaRPr lang="nl-NL" dirty="0"/>
          </a:p>
        </p:txBody>
      </p:sp>
    </p:spTree>
    <p:extLst>
      <p:ext uri="{BB962C8B-B14F-4D97-AF65-F5344CB8AC3E}">
        <p14:creationId xmlns:p14="http://schemas.microsoft.com/office/powerpoint/2010/main" val="2030442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Zorgen om accresontwikkeling</a:t>
            </a:r>
          </a:p>
          <a:p>
            <a:endParaRPr lang="nl-NL" dirty="0"/>
          </a:p>
          <a:p>
            <a:endParaRPr lang="nl-NL" dirty="0" smtClean="0"/>
          </a:p>
          <a:p>
            <a:r>
              <a:rPr lang="nl-NL" dirty="0" smtClean="0"/>
              <a:t>Minder risico’s in sociaal domein</a:t>
            </a:r>
          </a:p>
          <a:p>
            <a:endParaRPr lang="nl-NL" dirty="0"/>
          </a:p>
          <a:p>
            <a:endParaRPr lang="nl-NL" dirty="0" smtClean="0"/>
          </a:p>
          <a:p>
            <a:r>
              <a:rPr lang="nl-NL" dirty="0" smtClean="0"/>
              <a:t>Overige punten</a:t>
            </a:r>
            <a:endParaRPr lang="nl-NL" dirty="0"/>
          </a:p>
        </p:txBody>
      </p:sp>
      <p:sp>
        <p:nvSpPr>
          <p:cNvPr id="3" name="Titel 2"/>
          <p:cNvSpPr>
            <a:spLocks noGrp="1"/>
          </p:cNvSpPr>
          <p:nvPr>
            <p:ph type="title"/>
          </p:nvPr>
        </p:nvSpPr>
        <p:spPr/>
        <p:txBody>
          <a:bodyPr>
            <a:normAutofit fontScale="90000"/>
          </a:bodyPr>
          <a:lstStyle/>
          <a:p>
            <a:r>
              <a:rPr lang="nl-NL" dirty="0" smtClean="0"/>
              <a:t>Ontwikkelingen Gemeentefonds</a:t>
            </a:r>
            <a:endParaRPr lang="nl-NL" dirty="0"/>
          </a:p>
        </p:txBody>
      </p:sp>
    </p:spTree>
    <p:extLst>
      <p:ext uri="{BB962C8B-B14F-4D97-AF65-F5344CB8AC3E}">
        <p14:creationId xmlns:p14="http://schemas.microsoft.com/office/powerpoint/2010/main" val="948567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457200" y="1481328"/>
            <a:ext cx="8229600" cy="4900000"/>
          </a:xfrm>
        </p:spPr>
        <p:txBody>
          <a:bodyPr>
            <a:normAutofit fontScale="85000" lnSpcReduction="20000"/>
          </a:bodyPr>
          <a:lstStyle/>
          <a:p>
            <a:r>
              <a:rPr lang="nl-NL" dirty="0"/>
              <a:t>Spelregels van de Normeringssystematiek zijn voor 2014/2015 correct </a:t>
            </a:r>
            <a:r>
              <a:rPr lang="nl-NL" dirty="0" smtClean="0"/>
              <a:t>toegepast</a:t>
            </a:r>
          </a:p>
          <a:p>
            <a:endParaRPr lang="nl-NL" dirty="0"/>
          </a:p>
          <a:p>
            <a:r>
              <a:rPr lang="nl-NL" dirty="0"/>
              <a:t>Netto gecorrigeerde Rijksuitgaven in 2014/2015 dalen vanwege:</a:t>
            </a:r>
          </a:p>
          <a:p>
            <a:pPr lvl="1"/>
            <a:r>
              <a:rPr lang="nl-NL" dirty="0"/>
              <a:t>Minder uitgaven Kinderopvangtoeslag</a:t>
            </a:r>
          </a:p>
          <a:p>
            <a:pPr lvl="1"/>
            <a:r>
              <a:rPr lang="nl-NL" dirty="0"/>
              <a:t>Minder uitgaven Studieleningen</a:t>
            </a:r>
          </a:p>
          <a:p>
            <a:pPr lvl="1"/>
            <a:r>
              <a:rPr lang="nl-NL" dirty="0"/>
              <a:t>Ramingsbijstelling OCW</a:t>
            </a:r>
          </a:p>
          <a:p>
            <a:pPr lvl="1"/>
            <a:r>
              <a:rPr lang="nl-NL" dirty="0" err="1"/>
              <a:t>Onderuitputting</a:t>
            </a:r>
            <a:r>
              <a:rPr lang="nl-NL" dirty="0"/>
              <a:t> op departementale begrotingen in </a:t>
            </a:r>
            <a:r>
              <a:rPr lang="nl-NL" dirty="0" smtClean="0"/>
              <a:t>2014</a:t>
            </a:r>
          </a:p>
          <a:p>
            <a:pPr lvl="1"/>
            <a:endParaRPr lang="nl-NL" dirty="0"/>
          </a:p>
          <a:p>
            <a:r>
              <a:rPr lang="nl-NL" dirty="0"/>
              <a:t>Daarnaast vanaf 2015 structureel lagere prijsontwikkeling </a:t>
            </a:r>
          </a:p>
          <a:p>
            <a:endParaRPr lang="nl-NL" dirty="0" smtClean="0"/>
          </a:p>
          <a:p>
            <a:r>
              <a:rPr lang="nl-NL" dirty="0" smtClean="0"/>
              <a:t>Incidenteel </a:t>
            </a:r>
            <a:r>
              <a:rPr lang="nl-NL" dirty="0"/>
              <a:t>lagere loonontwikkeling in </a:t>
            </a:r>
            <a:r>
              <a:rPr lang="nl-NL" dirty="0" smtClean="0"/>
              <a:t>2015. Hogere </a:t>
            </a:r>
            <a:r>
              <a:rPr lang="nl-NL" dirty="0"/>
              <a:t>loonontwikkeling in 2016 wat per saldo leidt tot een gering positief effect op het </a:t>
            </a:r>
            <a:r>
              <a:rPr lang="nl-NL" dirty="0" err="1"/>
              <a:t>accrès</a:t>
            </a:r>
            <a:r>
              <a:rPr lang="nl-NL" dirty="0"/>
              <a:t> (2 </a:t>
            </a:r>
            <a:r>
              <a:rPr lang="nl-NL" dirty="0" err="1"/>
              <a:t>mln</a:t>
            </a:r>
            <a:r>
              <a:rPr lang="nl-NL" dirty="0"/>
              <a:t>)</a:t>
            </a:r>
          </a:p>
          <a:p>
            <a:endParaRPr lang="nl-NL" dirty="0"/>
          </a:p>
        </p:txBody>
      </p:sp>
      <p:sp>
        <p:nvSpPr>
          <p:cNvPr id="3" name="Titel 2"/>
          <p:cNvSpPr>
            <a:spLocks noGrp="1"/>
          </p:cNvSpPr>
          <p:nvPr>
            <p:ph type="title"/>
          </p:nvPr>
        </p:nvSpPr>
        <p:spPr/>
        <p:txBody>
          <a:bodyPr>
            <a:normAutofit fontScale="90000"/>
          </a:bodyPr>
          <a:lstStyle/>
          <a:p>
            <a:r>
              <a:rPr lang="nl-NL" dirty="0" smtClean="0"/>
              <a:t>Zorgen over accres ontwikkeling</a:t>
            </a:r>
            <a:endParaRPr lang="nl-NL" dirty="0"/>
          </a:p>
        </p:txBody>
      </p:sp>
    </p:spTree>
    <p:extLst>
      <p:ext uri="{BB962C8B-B14F-4D97-AF65-F5344CB8AC3E}">
        <p14:creationId xmlns:p14="http://schemas.microsoft.com/office/powerpoint/2010/main" val="2474038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77500" lnSpcReduction="20000"/>
          </a:bodyPr>
          <a:lstStyle/>
          <a:p>
            <a:r>
              <a:rPr lang="nl-NL" dirty="0" err="1" smtClean="0"/>
              <a:t>Rinnooy</a:t>
            </a:r>
            <a:r>
              <a:rPr lang="nl-NL" dirty="0" smtClean="0"/>
              <a:t> Kan:</a:t>
            </a:r>
          </a:p>
          <a:p>
            <a:pPr marL="109728" indent="0">
              <a:buNone/>
            </a:pPr>
            <a:endParaRPr lang="nl-NL" dirty="0" smtClean="0"/>
          </a:p>
          <a:p>
            <a:r>
              <a:rPr lang="nl-NL" dirty="0"/>
              <a:t>Vereenvoudiging Verdelingssystematiek Gemeentefonds</a:t>
            </a:r>
          </a:p>
          <a:p>
            <a:pPr lvl="1"/>
            <a:r>
              <a:rPr lang="nl-NL" dirty="0"/>
              <a:t>Huidige Verdeelsystematiek is gedetailleerd en daardoor complex</a:t>
            </a:r>
          </a:p>
          <a:p>
            <a:pPr lvl="1"/>
            <a:r>
              <a:rPr lang="nl-NL" dirty="0"/>
              <a:t>Bij Uitbreiding Lokaal Belastinggebied  minder clusters, minder </a:t>
            </a:r>
            <a:r>
              <a:rPr lang="nl-NL" dirty="0" smtClean="0"/>
              <a:t>maatstaven  </a:t>
            </a:r>
            <a:r>
              <a:rPr lang="nl-NL" dirty="0"/>
              <a:t>en dus </a:t>
            </a:r>
            <a:r>
              <a:rPr lang="nl-NL" dirty="0" smtClean="0"/>
              <a:t>globaler</a:t>
            </a:r>
          </a:p>
          <a:p>
            <a:pPr lvl="1"/>
            <a:endParaRPr lang="nl-NL" dirty="0"/>
          </a:p>
          <a:p>
            <a:r>
              <a:rPr lang="nl-NL" dirty="0"/>
              <a:t>Aanpassing Groeivoet Gemeentefonds</a:t>
            </a:r>
          </a:p>
          <a:p>
            <a:pPr lvl="1"/>
            <a:r>
              <a:rPr lang="nl-NL" dirty="0"/>
              <a:t>Normeringssystematiek gekoppeld aan Groei van Rijksuitgaven</a:t>
            </a:r>
          </a:p>
          <a:p>
            <a:pPr lvl="1"/>
            <a:r>
              <a:rPr lang="nl-NL" dirty="0"/>
              <a:t>Door 3 D’s nemen Uitgaven Sociaal Domein bij Gemeenten toe</a:t>
            </a:r>
          </a:p>
          <a:p>
            <a:pPr lvl="1"/>
            <a:r>
              <a:rPr lang="nl-NL" dirty="0"/>
              <a:t>Daarom andere </a:t>
            </a:r>
            <a:r>
              <a:rPr lang="nl-NL" dirty="0" smtClean="0"/>
              <a:t>Groeivoet</a:t>
            </a:r>
          </a:p>
          <a:p>
            <a:pPr lvl="1"/>
            <a:endParaRPr lang="nl-NL" dirty="0"/>
          </a:p>
          <a:p>
            <a:r>
              <a:rPr lang="nl-NL" dirty="0"/>
              <a:t>Meer Stabiliteit in de Uitkering Gemeentefonds</a:t>
            </a:r>
          </a:p>
          <a:p>
            <a:pPr lvl="1"/>
            <a:r>
              <a:rPr lang="nl-NL" dirty="0"/>
              <a:t>Huidige systematiek: Diverse bijstellingen binnen een jaar</a:t>
            </a:r>
          </a:p>
          <a:p>
            <a:pPr lvl="1"/>
            <a:r>
              <a:rPr lang="nl-NL" dirty="0"/>
              <a:t>In plaats daarvan Gemeentefondsnormering voor 4 jaar conform uitgavenplafond bij de Rijksbegroting</a:t>
            </a:r>
          </a:p>
        </p:txBody>
      </p:sp>
      <p:sp>
        <p:nvSpPr>
          <p:cNvPr id="3" name="Titel 2"/>
          <p:cNvSpPr>
            <a:spLocks noGrp="1"/>
          </p:cNvSpPr>
          <p:nvPr>
            <p:ph type="title"/>
          </p:nvPr>
        </p:nvSpPr>
        <p:spPr/>
        <p:txBody>
          <a:bodyPr>
            <a:normAutofit/>
          </a:bodyPr>
          <a:lstStyle/>
          <a:p>
            <a:r>
              <a:rPr lang="nl-NL" dirty="0"/>
              <a:t>M</a:t>
            </a:r>
            <a:r>
              <a:rPr lang="nl-NL" dirty="0" smtClean="0"/>
              <a:t>eer stabiliteit wenselijk</a:t>
            </a:r>
            <a:endParaRPr lang="nl-NL" dirty="0"/>
          </a:p>
        </p:txBody>
      </p:sp>
    </p:spTree>
    <p:extLst>
      <p:ext uri="{BB962C8B-B14F-4D97-AF65-F5344CB8AC3E}">
        <p14:creationId xmlns:p14="http://schemas.microsoft.com/office/powerpoint/2010/main" val="754280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85000" lnSpcReduction="20000"/>
          </a:bodyPr>
          <a:lstStyle/>
          <a:p>
            <a:r>
              <a:rPr lang="nl-NL" dirty="0" smtClean="0"/>
              <a:t>Ververdelingen altijd winnaars en verliezers</a:t>
            </a:r>
          </a:p>
          <a:p>
            <a:endParaRPr lang="nl-NL" dirty="0"/>
          </a:p>
          <a:p>
            <a:r>
              <a:rPr lang="nl-NL" dirty="0" smtClean="0"/>
              <a:t>Verliezen komen nu harder aan:</a:t>
            </a:r>
          </a:p>
          <a:p>
            <a:pPr lvl="1"/>
            <a:r>
              <a:rPr lang="nl-NL" dirty="0" smtClean="0"/>
              <a:t>Financieel  moeilijke tijden</a:t>
            </a:r>
          </a:p>
          <a:p>
            <a:pPr lvl="1"/>
            <a:r>
              <a:rPr lang="nl-NL" dirty="0" smtClean="0"/>
              <a:t>Objectief verdeelmodel is niet optimaal</a:t>
            </a:r>
          </a:p>
          <a:p>
            <a:pPr lvl="1"/>
            <a:r>
              <a:rPr lang="nl-NL" dirty="0" smtClean="0"/>
              <a:t>Historie niet goed in beeld</a:t>
            </a:r>
          </a:p>
          <a:p>
            <a:pPr lvl="1"/>
            <a:endParaRPr lang="nl-NL" dirty="0"/>
          </a:p>
          <a:p>
            <a:r>
              <a:rPr lang="nl-NL" dirty="0" smtClean="0"/>
              <a:t>Minimaal twee jaar voort met huidig model en overgangsregeling: € 15 </a:t>
            </a:r>
            <a:r>
              <a:rPr lang="nl-NL" dirty="0" err="1" smtClean="0"/>
              <a:t>p.i.p.j</a:t>
            </a:r>
            <a:r>
              <a:rPr lang="nl-NL" dirty="0" smtClean="0"/>
              <a:t>.</a:t>
            </a:r>
          </a:p>
          <a:p>
            <a:endParaRPr lang="nl-NL" dirty="0"/>
          </a:p>
          <a:p>
            <a:r>
              <a:rPr lang="nl-NL" dirty="0" smtClean="0"/>
              <a:t>Excessen melden bij VWS/ BZK met achterliggende cijfers/ oorzaken	</a:t>
            </a:r>
          </a:p>
          <a:p>
            <a:pPr marL="393192" lvl="1" indent="0">
              <a:buNone/>
            </a:pPr>
            <a:endParaRPr lang="nl-NL" dirty="0"/>
          </a:p>
          <a:p>
            <a:pPr marL="393192" lvl="1" indent="0">
              <a:buNone/>
            </a:pPr>
            <a:r>
              <a:rPr lang="nl-NL" dirty="0" smtClean="0"/>
              <a:t>	</a:t>
            </a:r>
            <a:endParaRPr lang="nl-NL" dirty="0"/>
          </a:p>
        </p:txBody>
      </p:sp>
      <p:sp>
        <p:nvSpPr>
          <p:cNvPr id="3" name="Titel 2"/>
          <p:cNvSpPr>
            <a:spLocks noGrp="1"/>
          </p:cNvSpPr>
          <p:nvPr>
            <p:ph type="title"/>
          </p:nvPr>
        </p:nvSpPr>
        <p:spPr/>
        <p:txBody>
          <a:bodyPr/>
          <a:lstStyle/>
          <a:p>
            <a:r>
              <a:rPr lang="nl-NL" dirty="0" smtClean="0"/>
              <a:t>Minder risico’s sociaal domein</a:t>
            </a:r>
            <a:endParaRPr lang="nl-NL" dirty="0"/>
          </a:p>
        </p:txBody>
      </p:sp>
    </p:spTree>
    <p:extLst>
      <p:ext uri="{BB962C8B-B14F-4D97-AF65-F5344CB8AC3E}">
        <p14:creationId xmlns:p14="http://schemas.microsoft.com/office/powerpoint/2010/main" val="3669307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endParaRPr lang="nl-NL" dirty="0" smtClean="0"/>
          </a:p>
          <a:p>
            <a:r>
              <a:rPr lang="nl-NL" dirty="0" smtClean="0"/>
              <a:t>Opschalingskortingen van tafel</a:t>
            </a:r>
          </a:p>
          <a:p>
            <a:endParaRPr lang="nl-NL" dirty="0"/>
          </a:p>
          <a:p>
            <a:endParaRPr lang="nl-NL" dirty="0" smtClean="0"/>
          </a:p>
          <a:p>
            <a:endParaRPr lang="nl-NL" dirty="0"/>
          </a:p>
          <a:p>
            <a:r>
              <a:rPr lang="nl-NL" dirty="0" smtClean="0"/>
              <a:t>Februari: nieuw voorstel Rijk voor verdeling cluster VROSV</a:t>
            </a:r>
          </a:p>
          <a:p>
            <a:endParaRPr lang="nl-NL" dirty="0"/>
          </a:p>
          <a:p>
            <a:endParaRPr lang="nl-NL" dirty="0" smtClean="0"/>
          </a:p>
          <a:p>
            <a:endParaRPr lang="nl-NL" dirty="0"/>
          </a:p>
          <a:p>
            <a:endParaRPr lang="nl-NL" dirty="0"/>
          </a:p>
        </p:txBody>
      </p:sp>
      <p:sp>
        <p:nvSpPr>
          <p:cNvPr id="3" name="Titel 2"/>
          <p:cNvSpPr>
            <a:spLocks noGrp="1"/>
          </p:cNvSpPr>
          <p:nvPr>
            <p:ph type="title"/>
          </p:nvPr>
        </p:nvSpPr>
        <p:spPr/>
        <p:txBody>
          <a:bodyPr/>
          <a:lstStyle/>
          <a:p>
            <a:r>
              <a:rPr lang="nl-NL" dirty="0" smtClean="0"/>
              <a:t>Overig</a:t>
            </a:r>
            <a:endParaRPr lang="nl-NL" dirty="0"/>
          </a:p>
        </p:txBody>
      </p:sp>
    </p:spTree>
    <p:extLst>
      <p:ext uri="{BB962C8B-B14F-4D97-AF65-F5344CB8AC3E}">
        <p14:creationId xmlns:p14="http://schemas.microsoft.com/office/powerpoint/2010/main" val="3683610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endParaRPr lang="nl-NL" dirty="0" smtClean="0"/>
          </a:p>
          <a:p>
            <a:endParaRPr lang="nl-NL" dirty="0"/>
          </a:p>
          <a:p>
            <a:r>
              <a:rPr lang="nl-NL" dirty="0" smtClean="0"/>
              <a:t>Voorstellen commissie Depla: Vernieuwing BBV</a:t>
            </a:r>
          </a:p>
          <a:p>
            <a:endParaRPr lang="nl-NL" dirty="0"/>
          </a:p>
          <a:p>
            <a:endParaRPr lang="nl-NL" dirty="0" smtClean="0"/>
          </a:p>
          <a:p>
            <a:r>
              <a:rPr lang="nl-NL" dirty="0" smtClean="0"/>
              <a:t>Aanpassingen in de verslaggeving van de grondexploitatie</a:t>
            </a:r>
          </a:p>
          <a:p>
            <a:endParaRPr lang="nl-NL" dirty="0"/>
          </a:p>
          <a:p>
            <a:endParaRPr lang="nl-NL" dirty="0"/>
          </a:p>
        </p:txBody>
      </p:sp>
      <p:sp>
        <p:nvSpPr>
          <p:cNvPr id="3" name="Titel 2"/>
          <p:cNvSpPr>
            <a:spLocks noGrp="1"/>
          </p:cNvSpPr>
          <p:nvPr>
            <p:ph type="title"/>
          </p:nvPr>
        </p:nvSpPr>
        <p:spPr/>
        <p:txBody>
          <a:bodyPr/>
          <a:lstStyle/>
          <a:p>
            <a:r>
              <a:rPr lang="nl-NL" dirty="0" smtClean="0"/>
              <a:t>Twee type aanpassingen</a:t>
            </a:r>
            <a:endParaRPr lang="nl-NL" dirty="0"/>
          </a:p>
        </p:txBody>
      </p:sp>
    </p:spTree>
    <p:extLst>
      <p:ext uri="{BB962C8B-B14F-4D97-AF65-F5344CB8AC3E}">
        <p14:creationId xmlns:p14="http://schemas.microsoft.com/office/powerpoint/2010/main" val="1450671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a:buNone/>
            </a:pPr>
            <a:r>
              <a:rPr lang="nl-NL" sz="2400" dirty="0" smtClean="0"/>
              <a:t/>
            </a:r>
            <a:br>
              <a:rPr lang="nl-NL" sz="2400" dirty="0" smtClean="0"/>
            </a:br>
            <a:r>
              <a:rPr lang="nl-NL" sz="2400" dirty="0" smtClean="0"/>
              <a:t/>
            </a:r>
            <a:br>
              <a:rPr lang="nl-NL" sz="2400" dirty="0" smtClean="0"/>
            </a:br>
            <a:r>
              <a:rPr lang="nl-NL" sz="2400" dirty="0" smtClean="0"/>
              <a:t/>
            </a:r>
            <a:br>
              <a:rPr lang="nl-NL" sz="2400" dirty="0" smtClean="0"/>
            </a:br>
            <a:r>
              <a:rPr lang="nl-NL" sz="2400" dirty="0" smtClean="0"/>
              <a:t/>
            </a:r>
            <a:br>
              <a:rPr lang="nl-NL" sz="2400" dirty="0" smtClean="0"/>
            </a:br>
            <a:endParaRPr lang="nl-NL" sz="2400" dirty="0" smtClean="0"/>
          </a:p>
        </p:txBody>
      </p:sp>
      <p:sp>
        <p:nvSpPr>
          <p:cNvPr id="8" name="Titel 7"/>
          <p:cNvSpPr>
            <a:spLocks noGrp="1"/>
          </p:cNvSpPr>
          <p:nvPr>
            <p:ph type="title"/>
          </p:nvPr>
        </p:nvSpPr>
        <p:spPr/>
        <p:txBody>
          <a:bodyPr/>
          <a:lstStyle/>
          <a:p>
            <a:r>
              <a:rPr lang="nl-NL" dirty="0" smtClean="0"/>
              <a:t>Zijn er nog vragen</a:t>
            </a:r>
            <a:endParaRPr lang="nl-NL"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7864" y="2060848"/>
            <a:ext cx="4611351" cy="3911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0789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endParaRPr lang="nl-NL" sz="2200" dirty="0" smtClean="0"/>
          </a:p>
          <a:p>
            <a:r>
              <a:rPr lang="nl-NL" sz="2200" dirty="0" smtClean="0"/>
              <a:t>‘Te belangrijk om aan specialisten over te laten’ </a:t>
            </a:r>
          </a:p>
          <a:p>
            <a:r>
              <a:rPr lang="nl-NL" sz="2200" dirty="0" smtClean="0"/>
              <a:t>‘Vergelijken en vergeleken worden’ </a:t>
            </a:r>
          </a:p>
          <a:p>
            <a:r>
              <a:rPr lang="nl-NL" sz="2200" dirty="0" smtClean="0"/>
              <a:t>‘We hangen via art. 12 aan elkaar’ </a:t>
            </a:r>
          </a:p>
          <a:p>
            <a:r>
              <a:rPr lang="nl-NL" sz="2200" dirty="0" smtClean="0"/>
              <a:t>‘Betere sturing met minder c.q. gerichte informatie’ </a:t>
            </a:r>
          </a:p>
          <a:p>
            <a:r>
              <a:rPr lang="nl-NL" sz="2200" dirty="0" smtClean="0"/>
              <a:t>‘Internationale </a:t>
            </a:r>
            <a:r>
              <a:rPr lang="nl-NL" sz="2200" dirty="0" err="1" smtClean="0"/>
              <a:t>verslaggevingsontwikkelingen</a:t>
            </a:r>
            <a:r>
              <a:rPr lang="nl-NL" sz="2200" dirty="0" smtClean="0"/>
              <a:t>’ </a:t>
            </a:r>
          </a:p>
          <a:p>
            <a:r>
              <a:rPr lang="nl-NL" sz="2200" dirty="0" smtClean="0"/>
              <a:t>‘Controletoren op drift geraakt’ </a:t>
            </a:r>
          </a:p>
          <a:p>
            <a:endParaRPr lang="nl-NL" sz="2200" dirty="0"/>
          </a:p>
          <a:p>
            <a:endParaRPr lang="nl-NL" sz="2200" dirty="0" smtClean="0"/>
          </a:p>
          <a:p>
            <a:pPr marL="109728" indent="0">
              <a:buNone/>
            </a:pPr>
            <a:r>
              <a:rPr lang="nl-NL" sz="2400" i="1" dirty="0" smtClean="0">
                <a:sym typeface="Wingdings" panose="05000000000000000000" pitchFamily="2" charset="2"/>
              </a:rPr>
              <a:t> </a:t>
            </a:r>
            <a:r>
              <a:rPr lang="nl-NL" sz="2400" i="1" dirty="0" smtClean="0"/>
              <a:t>6 type aanpassingen BBV liggen nu voor </a:t>
            </a:r>
            <a:r>
              <a:rPr lang="nl-NL" sz="2200" dirty="0" smtClean="0"/>
              <a:t/>
            </a:r>
            <a:br>
              <a:rPr lang="nl-NL" sz="2200" dirty="0" smtClean="0"/>
            </a:br>
            <a:endParaRPr lang="nl-NL" sz="2200" dirty="0" smtClean="0"/>
          </a:p>
          <a:p>
            <a:pPr>
              <a:buFont typeface="+mj-lt"/>
              <a:buAutoNum type="alphaUcPeriod"/>
            </a:pPr>
            <a:endParaRPr lang="nl-NL" sz="2200" dirty="0"/>
          </a:p>
        </p:txBody>
      </p:sp>
      <p:sp>
        <p:nvSpPr>
          <p:cNvPr id="2" name="Titel 1"/>
          <p:cNvSpPr>
            <a:spLocks noGrp="1"/>
          </p:cNvSpPr>
          <p:nvPr>
            <p:ph type="title"/>
          </p:nvPr>
        </p:nvSpPr>
        <p:spPr/>
        <p:txBody>
          <a:bodyPr>
            <a:normAutofit/>
          </a:bodyPr>
          <a:lstStyle/>
          <a:p>
            <a:r>
              <a:rPr lang="nl-NL" sz="3600" dirty="0" smtClean="0"/>
              <a:t>Aanleiding vernieuwing BBV</a:t>
            </a:r>
            <a:endParaRPr lang="nl-NL" sz="3600" dirty="0"/>
          </a:p>
        </p:txBody>
      </p:sp>
    </p:spTree>
    <p:extLst>
      <p:ext uri="{BB962C8B-B14F-4D97-AF65-F5344CB8AC3E}">
        <p14:creationId xmlns:p14="http://schemas.microsoft.com/office/powerpoint/2010/main" val="2598303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2425" y="1916831"/>
            <a:ext cx="8229600" cy="4298231"/>
          </a:xfrm>
        </p:spPr>
        <p:txBody>
          <a:bodyPr/>
          <a:lstStyle/>
          <a:p>
            <a:pPr>
              <a:buNone/>
            </a:pPr>
            <a:endParaRPr lang="nl-NL" sz="1900" i="1" dirty="0" smtClean="0"/>
          </a:p>
          <a:p>
            <a:pPr>
              <a:buNone/>
            </a:pPr>
            <a:endParaRPr lang="nl-NL" sz="1900" i="1" dirty="0" smtClean="0"/>
          </a:p>
          <a:p>
            <a:pPr indent="0">
              <a:spcBef>
                <a:spcPts val="0"/>
              </a:spcBef>
              <a:buNone/>
            </a:pPr>
            <a:r>
              <a:rPr lang="nl-NL" sz="2400" dirty="0" smtClean="0"/>
              <a:t>Naast een vrije programma indeling een vaste taakveldindeling (voorheen productenraming) gebaseerd op bruikbaarheid voor </a:t>
            </a:r>
          </a:p>
          <a:p>
            <a:pPr indent="0">
              <a:spcBef>
                <a:spcPts val="0"/>
              </a:spcBef>
              <a:buNone/>
            </a:pPr>
            <a:r>
              <a:rPr lang="nl-NL" sz="2400" dirty="0" smtClean="0"/>
              <a:t>sturing gemeenten. </a:t>
            </a:r>
          </a:p>
          <a:p>
            <a:pPr indent="0">
              <a:spcBef>
                <a:spcPts val="0"/>
              </a:spcBef>
              <a:buNone/>
            </a:pPr>
            <a:endParaRPr lang="nl-NL" sz="2400" dirty="0" smtClean="0"/>
          </a:p>
          <a:p>
            <a:pPr indent="0">
              <a:spcBef>
                <a:spcPts val="0"/>
              </a:spcBef>
              <a:buNone/>
            </a:pPr>
            <a:r>
              <a:rPr lang="nl-NL" sz="2400" dirty="0" smtClean="0"/>
              <a:t>Deze indeling vervangt de huidige Iv-3 </a:t>
            </a:r>
          </a:p>
          <a:p>
            <a:pPr indent="0">
              <a:spcBef>
                <a:spcPts val="0"/>
              </a:spcBef>
              <a:buNone/>
            </a:pPr>
            <a:r>
              <a:rPr lang="nl-NL" sz="2400" dirty="0" smtClean="0"/>
              <a:t>functionele indeling. </a:t>
            </a:r>
          </a:p>
          <a:p>
            <a:pPr>
              <a:buNone/>
            </a:pPr>
            <a:endParaRPr lang="nl-NL" sz="2400" i="1" dirty="0" smtClean="0"/>
          </a:p>
          <a:p>
            <a:endParaRPr lang="nl-NL" sz="1900" dirty="0"/>
          </a:p>
        </p:txBody>
      </p:sp>
      <p:sp>
        <p:nvSpPr>
          <p:cNvPr id="2" name="Titel 1"/>
          <p:cNvSpPr>
            <a:spLocks noGrp="1"/>
          </p:cNvSpPr>
          <p:nvPr>
            <p:ph type="title"/>
          </p:nvPr>
        </p:nvSpPr>
        <p:spPr/>
        <p:txBody>
          <a:bodyPr>
            <a:normAutofit/>
          </a:bodyPr>
          <a:lstStyle/>
          <a:p>
            <a:r>
              <a:rPr lang="nl-NL" sz="3200" dirty="0" smtClean="0"/>
              <a:t>1. Uniforme taakveldenindeling</a:t>
            </a:r>
            <a:endParaRPr lang="nl-NL" sz="3200" dirty="0"/>
          </a:p>
        </p:txBody>
      </p:sp>
    </p:spTree>
    <p:extLst>
      <p:ext uri="{BB962C8B-B14F-4D97-AF65-F5344CB8AC3E}">
        <p14:creationId xmlns:p14="http://schemas.microsoft.com/office/powerpoint/2010/main" val="2758291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3" cstate="print"/>
          <a:stretch>
            <a:fillRect/>
          </a:stretch>
        </p:blipFill>
        <p:spPr bwMode="auto">
          <a:xfrm>
            <a:off x="934126" y="1481138"/>
            <a:ext cx="7275747" cy="4525962"/>
          </a:xfrm>
          <a:prstGeom prst="rect">
            <a:avLst/>
          </a:prstGeom>
          <a:noFill/>
          <a:ln w="9525">
            <a:noFill/>
            <a:miter lim="800000"/>
            <a:headEnd/>
            <a:tailEnd/>
          </a:ln>
        </p:spPr>
      </p:pic>
      <p:sp>
        <p:nvSpPr>
          <p:cNvPr id="2" name="Titel 1"/>
          <p:cNvSpPr>
            <a:spLocks noGrp="1"/>
          </p:cNvSpPr>
          <p:nvPr>
            <p:ph type="title"/>
          </p:nvPr>
        </p:nvSpPr>
        <p:spPr/>
        <p:txBody>
          <a:bodyPr>
            <a:normAutofit fontScale="90000"/>
          </a:bodyPr>
          <a:lstStyle/>
          <a:p>
            <a:r>
              <a:rPr lang="nl-NL" dirty="0" smtClean="0"/>
              <a:t>Beleidsveldenlijst (nieuwe productenlijst)</a:t>
            </a:r>
            <a:endParaRPr lang="nl-NL" dirty="0"/>
          </a:p>
        </p:txBody>
      </p:sp>
    </p:spTree>
    <p:extLst>
      <p:ext uri="{BB962C8B-B14F-4D97-AF65-F5344CB8AC3E}">
        <p14:creationId xmlns:p14="http://schemas.microsoft.com/office/powerpoint/2010/main" val="3907637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2425" y="1916831"/>
            <a:ext cx="8229600" cy="4298231"/>
          </a:xfrm>
        </p:spPr>
        <p:txBody>
          <a:bodyPr/>
          <a:lstStyle/>
          <a:p>
            <a:pPr>
              <a:buNone/>
            </a:pPr>
            <a:endParaRPr lang="nl-NL" sz="1900" i="1" dirty="0" smtClean="0"/>
          </a:p>
          <a:p>
            <a:r>
              <a:rPr lang="nl-NL" sz="2400" dirty="0" smtClean="0"/>
              <a:t>Een landelijke set van circa 50 indicatoren die alle gemeenten in de begroting opnemen.</a:t>
            </a:r>
            <a:endParaRPr lang="nl-NL" sz="2400" i="1" dirty="0" smtClean="0"/>
          </a:p>
          <a:p>
            <a:pPr>
              <a:buNone/>
            </a:pPr>
            <a:endParaRPr lang="nl-NL" sz="2400" i="1" dirty="0" smtClean="0"/>
          </a:p>
          <a:p>
            <a:pPr>
              <a:buNone/>
            </a:pPr>
            <a:r>
              <a:rPr lang="nl-NL" sz="2400" i="1" dirty="0" smtClean="0"/>
              <a:t>Uitwerking</a:t>
            </a:r>
            <a:r>
              <a:rPr lang="nl-NL" sz="2400" i="1" dirty="0"/>
              <a:t>:</a:t>
            </a:r>
          </a:p>
          <a:p>
            <a:r>
              <a:rPr lang="nl-NL" sz="2400" dirty="0" smtClean="0"/>
              <a:t>Wordt </a:t>
            </a:r>
            <a:r>
              <a:rPr lang="nl-NL" sz="2400" dirty="0"/>
              <a:t>aangesloten bij informatie die reeds beschikbaar is (www.waarstaatjegemeente.nl) </a:t>
            </a:r>
          </a:p>
          <a:p>
            <a:pPr>
              <a:buNone/>
            </a:pPr>
            <a:endParaRPr lang="nl-NL" sz="1900" dirty="0" smtClean="0"/>
          </a:p>
        </p:txBody>
      </p:sp>
      <p:sp>
        <p:nvSpPr>
          <p:cNvPr id="2" name="Titel 1"/>
          <p:cNvSpPr>
            <a:spLocks noGrp="1"/>
          </p:cNvSpPr>
          <p:nvPr>
            <p:ph type="title"/>
          </p:nvPr>
        </p:nvSpPr>
        <p:spPr>
          <a:xfrm>
            <a:off x="755576" y="836712"/>
            <a:ext cx="8229600" cy="571500"/>
          </a:xfrm>
        </p:spPr>
        <p:txBody>
          <a:bodyPr>
            <a:normAutofit fontScale="90000"/>
          </a:bodyPr>
          <a:lstStyle/>
          <a:p>
            <a:r>
              <a:rPr lang="nl-NL" sz="3600" dirty="0" smtClean="0"/>
              <a:t>2. Vaste set beleidsindicatoren</a:t>
            </a:r>
            <a:endParaRPr lang="nl-NL" sz="3600" dirty="0"/>
          </a:p>
        </p:txBody>
      </p:sp>
    </p:spTree>
    <p:extLst>
      <p:ext uri="{BB962C8B-B14F-4D97-AF65-F5344CB8AC3E}">
        <p14:creationId xmlns:p14="http://schemas.microsoft.com/office/powerpoint/2010/main" val="329598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2425" y="1916831"/>
            <a:ext cx="8229600" cy="4298231"/>
          </a:xfrm>
        </p:spPr>
        <p:txBody>
          <a:bodyPr/>
          <a:lstStyle/>
          <a:p>
            <a:pPr>
              <a:buNone/>
            </a:pPr>
            <a:endParaRPr lang="nl-NL" sz="1900" i="1" dirty="0" smtClean="0"/>
          </a:p>
          <a:p>
            <a:r>
              <a:rPr lang="nl-NL" sz="1900" dirty="0" smtClean="0"/>
              <a:t>In het BBV worden enkele financiële kengetallen voorgeschreven die alle gemeenten moeten opnemen:</a:t>
            </a:r>
          </a:p>
          <a:p>
            <a:pPr marL="109728" indent="0">
              <a:buNone/>
            </a:pPr>
            <a:endParaRPr lang="nl-NL" sz="1900" i="1" dirty="0" smtClean="0"/>
          </a:p>
          <a:p>
            <a:pPr>
              <a:buNone/>
            </a:pPr>
            <a:r>
              <a:rPr lang="nl-NL" sz="1900" dirty="0"/>
              <a:t>1. Netto schuldquote </a:t>
            </a:r>
          </a:p>
          <a:p>
            <a:pPr>
              <a:buNone/>
            </a:pPr>
            <a:r>
              <a:rPr lang="nl-NL" sz="1900" dirty="0"/>
              <a:t>	a. zonder correctie doorgeleende gelden</a:t>
            </a:r>
          </a:p>
          <a:p>
            <a:pPr>
              <a:buNone/>
            </a:pPr>
            <a:r>
              <a:rPr lang="nl-NL" sz="1900" dirty="0"/>
              <a:t>	b. met correctie doorgeleende gelden </a:t>
            </a:r>
          </a:p>
          <a:p>
            <a:pPr>
              <a:buNone/>
            </a:pPr>
            <a:r>
              <a:rPr lang="nl-NL" sz="1900" dirty="0"/>
              <a:t>2. Solvabiliteitsratio </a:t>
            </a:r>
          </a:p>
          <a:p>
            <a:pPr>
              <a:buNone/>
            </a:pPr>
            <a:r>
              <a:rPr lang="nl-NL" sz="1900" dirty="0"/>
              <a:t>3. Kengetal grondexploitatie </a:t>
            </a:r>
          </a:p>
          <a:p>
            <a:pPr>
              <a:buNone/>
            </a:pPr>
            <a:r>
              <a:rPr lang="nl-NL" sz="1900" dirty="0"/>
              <a:t>4. Structurele exploitatieruimte </a:t>
            </a:r>
          </a:p>
          <a:p>
            <a:pPr>
              <a:buNone/>
            </a:pPr>
            <a:r>
              <a:rPr lang="nl-NL" sz="1900" dirty="0"/>
              <a:t>5. Woonlasten t.o.v. landelijke gemiddelde</a:t>
            </a:r>
            <a:endParaRPr lang="nl-NL" sz="1900" dirty="0" smtClean="0"/>
          </a:p>
          <a:p>
            <a:endParaRPr lang="nl-NL" sz="1900" dirty="0" smtClean="0"/>
          </a:p>
          <a:p>
            <a:pPr marL="457200" indent="-457200">
              <a:lnSpc>
                <a:spcPct val="150000"/>
              </a:lnSpc>
              <a:buNone/>
            </a:pPr>
            <a:endParaRPr lang="nl-NL" sz="1900" dirty="0" smtClean="0"/>
          </a:p>
          <a:p>
            <a:endParaRPr lang="nl-NL" sz="1900" dirty="0"/>
          </a:p>
        </p:txBody>
      </p:sp>
      <p:sp>
        <p:nvSpPr>
          <p:cNvPr id="2" name="Titel 1"/>
          <p:cNvSpPr>
            <a:spLocks noGrp="1"/>
          </p:cNvSpPr>
          <p:nvPr>
            <p:ph type="title"/>
          </p:nvPr>
        </p:nvSpPr>
        <p:spPr/>
        <p:txBody>
          <a:bodyPr/>
          <a:lstStyle/>
          <a:p>
            <a:r>
              <a:rPr lang="nl-NL" sz="3600" dirty="0" smtClean="0"/>
              <a:t>3. </a:t>
            </a:r>
            <a:r>
              <a:rPr lang="nl-NL" sz="3600" dirty="0" err="1" smtClean="0"/>
              <a:t>Basisset</a:t>
            </a:r>
            <a:r>
              <a:rPr lang="nl-NL" sz="3600" dirty="0" smtClean="0"/>
              <a:t> financiële kengetallen</a:t>
            </a:r>
            <a:endParaRPr lang="nl-NL" sz="3600" dirty="0"/>
          </a:p>
        </p:txBody>
      </p:sp>
    </p:spTree>
    <p:extLst>
      <p:ext uri="{BB962C8B-B14F-4D97-AF65-F5344CB8AC3E}">
        <p14:creationId xmlns:p14="http://schemas.microsoft.com/office/powerpoint/2010/main" val="2888484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2425" y="1916831"/>
            <a:ext cx="8229600" cy="4298231"/>
          </a:xfrm>
        </p:spPr>
        <p:txBody>
          <a:bodyPr/>
          <a:lstStyle/>
          <a:p>
            <a:pPr>
              <a:buNone/>
            </a:pPr>
            <a:r>
              <a:rPr lang="nl-NL" i="1" dirty="0" smtClean="0"/>
              <a:t> </a:t>
            </a:r>
            <a:r>
              <a:rPr lang="nl-NL" dirty="0" smtClean="0"/>
              <a:t>1 t/m 3 ook voor gemeenschappelijke regelingen van toepassing.</a:t>
            </a:r>
          </a:p>
          <a:p>
            <a:endParaRPr lang="nl-NL" i="1" dirty="0"/>
          </a:p>
          <a:p>
            <a:r>
              <a:rPr lang="nl-NL" dirty="0" smtClean="0"/>
              <a:t>Duidelijke scheiding:</a:t>
            </a:r>
          </a:p>
          <a:p>
            <a:pPr lvl="1"/>
            <a:r>
              <a:rPr lang="nl-NL" dirty="0" smtClean="0"/>
              <a:t>Beleidsaspecten </a:t>
            </a:r>
            <a:r>
              <a:rPr lang="nl-NL" dirty="0" smtClean="0">
                <a:sym typeface="Wingdings" panose="05000000000000000000" pitchFamily="2" charset="2"/>
              </a:rPr>
              <a:t> programma</a:t>
            </a:r>
          </a:p>
          <a:p>
            <a:pPr lvl="1"/>
            <a:r>
              <a:rPr lang="nl-NL" dirty="0" smtClean="0">
                <a:sym typeface="Wingdings" panose="05000000000000000000" pitchFamily="2" charset="2"/>
              </a:rPr>
              <a:t>Financiële aspecten  paragraaf verbonden partijen</a:t>
            </a:r>
          </a:p>
          <a:p>
            <a:pPr lvl="1"/>
            <a:r>
              <a:rPr lang="nl-NL" dirty="0" smtClean="0">
                <a:sym typeface="Wingdings" panose="05000000000000000000" pitchFamily="2" charset="2"/>
              </a:rPr>
              <a:t>Onveranderlijke info  nota verbonden partijen</a:t>
            </a:r>
          </a:p>
          <a:p>
            <a:pPr lvl="1"/>
            <a:endParaRPr lang="nl-NL" dirty="0" smtClean="0"/>
          </a:p>
          <a:p>
            <a:pPr>
              <a:buNone/>
            </a:pPr>
            <a:endParaRPr lang="nl-NL" i="1" dirty="0" smtClean="0"/>
          </a:p>
        </p:txBody>
      </p:sp>
      <p:sp>
        <p:nvSpPr>
          <p:cNvPr id="2" name="Titel 1"/>
          <p:cNvSpPr>
            <a:spLocks noGrp="1"/>
          </p:cNvSpPr>
          <p:nvPr>
            <p:ph type="title"/>
          </p:nvPr>
        </p:nvSpPr>
        <p:spPr/>
        <p:txBody>
          <a:bodyPr/>
          <a:lstStyle/>
          <a:p>
            <a:r>
              <a:rPr lang="nl-NL" sz="3600" dirty="0" smtClean="0"/>
              <a:t>4. Verbonden partijen</a:t>
            </a:r>
            <a:endParaRPr lang="nl-NL" sz="3600" dirty="0"/>
          </a:p>
        </p:txBody>
      </p:sp>
    </p:spTree>
    <p:extLst>
      <p:ext uri="{BB962C8B-B14F-4D97-AF65-F5344CB8AC3E}">
        <p14:creationId xmlns:p14="http://schemas.microsoft.com/office/powerpoint/2010/main" val="1561432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2425" y="1916831"/>
            <a:ext cx="8229600" cy="4298231"/>
          </a:xfrm>
        </p:spPr>
        <p:txBody>
          <a:bodyPr/>
          <a:lstStyle/>
          <a:p>
            <a:pPr>
              <a:buNone/>
            </a:pPr>
            <a:r>
              <a:rPr lang="nl-NL" sz="1900" i="1" dirty="0" smtClean="0"/>
              <a:t>Advies commissie Depla: </a:t>
            </a:r>
          </a:p>
          <a:p>
            <a:r>
              <a:rPr lang="nl-NL" sz="1900" dirty="0" smtClean="0"/>
              <a:t>Het College geeft verklaring af over rechtmatigheid en begrotingsoverschrijdingen; Accountant geeft getrouwheidsverklaring af bij verklaring college. </a:t>
            </a:r>
          </a:p>
          <a:p>
            <a:r>
              <a:rPr lang="nl-NL" sz="1900" dirty="0"/>
              <a:t>Consequenties van eigenheid van decentrale overheden goed in beeld brengen. </a:t>
            </a:r>
          </a:p>
          <a:p>
            <a:endParaRPr lang="nl-NL" sz="1900" dirty="0" smtClean="0"/>
          </a:p>
          <a:p>
            <a:pPr>
              <a:buNone/>
            </a:pPr>
            <a:endParaRPr lang="nl-NL" sz="1900" i="1" dirty="0" smtClean="0"/>
          </a:p>
          <a:p>
            <a:pPr>
              <a:buNone/>
            </a:pPr>
            <a:r>
              <a:rPr lang="nl-NL" sz="1900" i="1" dirty="0" smtClean="0"/>
              <a:t>Uitwerking door ministerie:</a:t>
            </a:r>
          </a:p>
          <a:p>
            <a:r>
              <a:rPr lang="nl-NL" sz="1900" dirty="0" smtClean="0"/>
              <a:t>Nog in ontwikkeling. Geen aanpassing BBV voor begrotingsjaar 2018</a:t>
            </a:r>
          </a:p>
          <a:p>
            <a:pPr>
              <a:buNone/>
            </a:pPr>
            <a:endParaRPr lang="nl-NL" sz="1900" i="1" dirty="0" smtClean="0"/>
          </a:p>
          <a:p>
            <a:endParaRPr lang="nl-NL" sz="1900" dirty="0"/>
          </a:p>
        </p:txBody>
      </p:sp>
      <p:sp>
        <p:nvSpPr>
          <p:cNvPr id="2" name="Titel 1"/>
          <p:cNvSpPr>
            <a:spLocks noGrp="1"/>
          </p:cNvSpPr>
          <p:nvPr>
            <p:ph type="title"/>
          </p:nvPr>
        </p:nvSpPr>
        <p:spPr/>
        <p:txBody>
          <a:bodyPr/>
          <a:lstStyle/>
          <a:p>
            <a:r>
              <a:rPr lang="nl-NL" sz="3200" dirty="0" smtClean="0"/>
              <a:t>5. Rechtmatigheid, toezicht en controle</a:t>
            </a:r>
            <a:endParaRPr lang="nl-NL" sz="3200" dirty="0"/>
          </a:p>
        </p:txBody>
      </p:sp>
    </p:spTree>
    <p:extLst>
      <p:ext uri="{BB962C8B-B14F-4D97-AF65-F5344CB8AC3E}">
        <p14:creationId xmlns:p14="http://schemas.microsoft.com/office/powerpoint/2010/main" val="17958169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132</TotalTime>
  <Words>1342</Words>
  <Application>Microsoft Office PowerPoint</Application>
  <PresentationFormat>Diavoorstelling (4:3)</PresentationFormat>
  <Paragraphs>202</Paragraphs>
  <Slides>20</Slides>
  <Notes>10</Notes>
  <HiddenSlides>0</HiddenSlides>
  <MMClips>0</MMClips>
  <ScaleCrop>false</ScaleCrop>
  <HeadingPairs>
    <vt:vector size="4" baseType="variant">
      <vt:variant>
        <vt:lpstr>Thema</vt:lpstr>
      </vt:variant>
      <vt:variant>
        <vt:i4>1</vt:i4>
      </vt:variant>
      <vt:variant>
        <vt:lpstr>Diatitels</vt:lpstr>
      </vt:variant>
      <vt:variant>
        <vt:i4>20</vt:i4>
      </vt:variant>
    </vt:vector>
  </HeadingPairs>
  <TitlesOfParts>
    <vt:vector size="21" baseType="lpstr">
      <vt:lpstr>Concours</vt:lpstr>
      <vt:lpstr>Aangekondigde wijzigingen van het BBV</vt:lpstr>
      <vt:lpstr>Twee type aanpassingen</vt:lpstr>
      <vt:lpstr>Aanleiding vernieuwing BBV</vt:lpstr>
      <vt:lpstr>1. Uniforme taakveldenindeling</vt:lpstr>
      <vt:lpstr>Beleidsveldenlijst (nieuwe productenlijst)</vt:lpstr>
      <vt:lpstr>2. Vaste set beleidsindicatoren</vt:lpstr>
      <vt:lpstr>3. Basisset financiële kengetallen</vt:lpstr>
      <vt:lpstr>4. Verbonden partijen</vt:lpstr>
      <vt:lpstr>5. Rechtmatigheid, toezicht en controle</vt:lpstr>
      <vt:lpstr>6. Inzicht in overhead en kosten</vt:lpstr>
      <vt:lpstr>7. Stelsel van baten en lasten</vt:lpstr>
      <vt:lpstr>Inwerkingtreding wijzigingen   </vt:lpstr>
      <vt:lpstr>Herziening verslaggevingsregels grondexploitatie</vt:lpstr>
      <vt:lpstr>Wijzigingen in nadere regelgeving commissie BBV</vt:lpstr>
      <vt:lpstr>Ontwikkelingen Gemeentefonds</vt:lpstr>
      <vt:lpstr>Zorgen over accres ontwikkeling</vt:lpstr>
      <vt:lpstr>Meer stabiliteit wenselijk</vt:lpstr>
      <vt:lpstr>Minder risico’s sociaal domein</vt:lpstr>
      <vt:lpstr>Overig</vt:lpstr>
      <vt:lpstr>Zijn er nog vragen</vt:lpstr>
    </vt:vector>
  </TitlesOfParts>
  <Company>Vereniging Nederlandse Gemeenten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Aangekondigde wijzigingen van het BBV</dc:title>
  <dc:creator>Melchior Kerklaan</dc:creator>
  <cp:lastModifiedBy>Gerrit Beumer</cp:lastModifiedBy>
  <cp:revision>14</cp:revision>
  <dcterms:created xsi:type="dcterms:W3CDTF">2015-09-07T15:02:50Z</dcterms:created>
  <dcterms:modified xsi:type="dcterms:W3CDTF">2015-09-22T08:08:03Z</dcterms:modified>
</cp:coreProperties>
</file>