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8"/>
  </p:notesMasterIdLst>
  <p:handoutMasterIdLst>
    <p:handoutMasterId r:id="rId39"/>
  </p:handoutMasterIdLst>
  <p:sldIdLst>
    <p:sldId id="284" r:id="rId2"/>
    <p:sldId id="347" r:id="rId3"/>
    <p:sldId id="342" r:id="rId4"/>
    <p:sldId id="353" r:id="rId5"/>
    <p:sldId id="354" r:id="rId6"/>
    <p:sldId id="349" r:id="rId7"/>
    <p:sldId id="348" r:id="rId8"/>
    <p:sldId id="318" r:id="rId9"/>
    <p:sldId id="319" r:id="rId10"/>
    <p:sldId id="321" r:id="rId11"/>
    <p:sldId id="339" r:id="rId12"/>
    <p:sldId id="336" r:id="rId13"/>
    <p:sldId id="322" r:id="rId14"/>
    <p:sldId id="343" r:id="rId15"/>
    <p:sldId id="368" r:id="rId16"/>
    <p:sldId id="324" r:id="rId17"/>
    <p:sldId id="332" r:id="rId18"/>
    <p:sldId id="334" r:id="rId19"/>
    <p:sldId id="346" r:id="rId20"/>
    <p:sldId id="364" r:id="rId21"/>
    <p:sldId id="335" r:id="rId22"/>
    <p:sldId id="325" r:id="rId23"/>
    <p:sldId id="327" r:id="rId24"/>
    <p:sldId id="328" r:id="rId25"/>
    <p:sldId id="330" r:id="rId26"/>
    <p:sldId id="338" r:id="rId27"/>
    <p:sldId id="362" r:id="rId28"/>
    <p:sldId id="345" r:id="rId29"/>
    <p:sldId id="320" r:id="rId30"/>
    <p:sldId id="351" r:id="rId31"/>
    <p:sldId id="352" r:id="rId32"/>
    <p:sldId id="356" r:id="rId33"/>
    <p:sldId id="361" r:id="rId34"/>
    <p:sldId id="369" r:id="rId35"/>
    <p:sldId id="370" r:id="rId36"/>
    <p:sldId id="371" r:id="rId37"/>
  </p:sldIdLst>
  <p:sldSz cx="12192000" cy="6858000"/>
  <p:notesSz cx="6805613" cy="99441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 uri="{2D200454-40CA-4A62-9FC3-DE9A4176ACB9}">
      <p15:notesGuideLst xmlns:p15="http://schemas.microsoft.com/office/powerpoint/2012/main" xmlns="">
        <p15:guide id="1" orient="horz" pos="3127" userDrawn="1">
          <p15:clr>
            <a:srgbClr val="A4A3A4"/>
          </p15:clr>
        </p15:guide>
        <p15:guide id="2" pos="214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eurs" initials="BWA" lastIdx="1" clrIdx="0"/>
  <p:cmAuthor id="1" name="Veldhuijzen" initials="KR" lastIdx="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5050"/>
    <a:srgbClr val="F4C4BA"/>
    <a:srgbClr val="CCE4E0"/>
    <a:srgbClr val="CCDAE9"/>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46F890A9-2807-4EBB-B81D-B2AA78EC7F39}" styleName="Stijl, donker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58" autoAdjust="0"/>
    <p:restoredTop sz="84881" autoAdjust="0"/>
  </p:normalViewPr>
  <p:slideViewPr>
    <p:cSldViewPr snapToGrid="0">
      <p:cViewPr>
        <p:scale>
          <a:sx n="98" d="100"/>
          <a:sy n="98" d="100"/>
        </p:scale>
        <p:origin x="36" y="294"/>
      </p:cViewPr>
      <p:guideLst>
        <p:guide orient="horz" pos="2160"/>
        <p:guide pos="3840"/>
      </p:guideLst>
    </p:cSldViewPr>
  </p:slideViewPr>
  <p:outlineViewPr>
    <p:cViewPr>
      <p:scale>
        <a:sx n="33" d="100"/>
        <a:sy n="33" d="100"/>
      </p:scale>
      <p:origin x="0" y="3632"/>
    </p:cViewPr>
  </p:outlineViewPr>
  <p:notesTextViewPr>
    <p:cViewPr>
      <p:scale>
        <a:sx n="1" d="1"/>
        <a:sy n="1" d="1"/>
      </p:scale>
      <p:origin x="0" y="0"/>
    </p:cViewPr>
  </p:notesTextViewPr>
  <p:sorterViewPr>
    <p:cViewPr>
      <p:scale>
        <a:sx n="66" d="100"/>
        <a:sy n="66" d="100"/>
      </p:scale>
      <p:origin x="0" y="0"/>
    </p:cViewPr>
  </p:sorterViewPr>
  <p:notesViewPr>
    <p:cSldViewPr snapToGrid="0">
      <p:cViewPr varScale="1">
        <p:scale>
          <a:sx n="87" d="100"/>
          <a:sy n="87" d="100"/>
        </p:scale>
        <p:origin x="-3108" y="-72"/>
      </p:cViewPr>
      <p:guideLst>
        <p:guide orient="horz" pos="3133"/>
        <p:guide pos="2144"/>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9099" cy="497205"/>
          </a:xfrm>
          <a:prstGeom prst="rect">
            <a:avLst/>
          </a:prstGeom>
        </p:spPr>
        <p:txBody>
          <a:bodyPr vert="horz" lIns="91577" tIns="45789" rIns="91577" bIns="45789" rtlCol="0"/>
          <a:lstStyle>
            <a:lvl1pPr algn="l">
              <a:defRPr sz="1200"/>
            </a:lvl1pPr>
          </a:lstStyle>
          <a:p>
            <a:endParaRPr lang="nl-NL" dirty="0"/>
          </a:p>
        </p:txBody>
      </p:sp>
      <p:sp>
        <p:nvSpPr>
          <p:cNvPr id="3" name="Tijdelijke aanduiding voor datum 2"/>
          <p:cNvSpPr>
            <a:spLocks noGrp="1"/>
          </p:cNvSpPr>
          <p:nvPr>
            <p:ph type="dt" sz="quarter" idx="1"/>
          </p:nvPr>
        </p:nvSpPr>
        <p:spPr>
          <a:xfrm>
            <a:off x="3854940" y="0"/>
            <a:ext cx="2949099" cy="497205"/>
          </a:xfrm>
          <a:prstGeom prst="rect">
            <a:avLst/>
          </a:prstGeom>
        </p:spPr>
        <p:txBody>
          <a:bodyPr vert="horz" lIns="91577" tIns="45789" rIns="91577" bIns="45789" rtlCol="0"/>
          <a:lstStyle>
            <a:lvl1pPr algn="r">
              <a:defRPr sz="1200"/>
            </a:lvl1pPr>
          </a:lstStyle>
          <a:p>
            <a:fld id="{5CD11A78-5717-4C72-B96C-6DD0E56FF98A}" type="datetimeFigureOut">
              <a:rPr lang="nl-NL" smtClean="0"/>
              <a:pPr/>
              <a:t>13-4-2017</a:t>
            </a:fld>
            <a:endParaRPr lang="nl-NL" dirty="0"/>
          </a:p>
        </p:txBody>
      </p:sp>
      <p:sp>
        <p:nvSpPr>
          <p:cNvPr id="4" name="Tijdelijke aanduiding voor voettekst 3"/>
          <p:cNvSpPr>
            <a:spLocks noGrp="1"/>
          </p:cNvSpPr>
          <p:nvPr>
            <p:ph type="ftr" sz="quarter" idx="2"/>
          </p:nvPr>
        </p:nvSpPr>
        <p:spPr>
          <a:xfrm>
            <a:off x="0" y="9445169"/>
            <a:ext cx="2949099" cy="497205"/>
          </a:xfrm>
          <a:prstGeom prst="rect">
            <a:avLst/>
          </a:prstGeom>
        </p:spPr>
        <p:txBody>
          <a:bodyPr vert="horz" lIns="91577" tIns="45789" rIns="91577" bIns="45789" rtlCol="0" anchor="b"/>
          <a:lstStyle>
            <a:lvl1pPr algn="l">
              <a:defRPr sz="1200"/>
            </a:lvl1pPr>
          </a:lstStyle>
          <a:p>
            <a:endParaRPr lang="nl-NL" dirty="0"/>
          </a:p>
        </p:txBody>
      </p:sp>
      <p:sp>
        <p:nvSpPr>
          <p:cNvPr id="5" name="Tijdelijke aanduiding voor dianummer 4"/>
          <p:cNvSpPr>
            <a:spLocks noGrp="1"/>
          </p:cNvSpPr>
          <p:nvPr>
            <p:ph type="sldNum" sz="quarter" idx="3"/>
          </p:nvPr>
        </p:nvSpPr>
        <p:spPr>
          <a:xfrm>
            <a:off x="3854940" y="9445169"/>
            <a:ext cx="2949099" cy="497205"/>
          </a:xfrm>
          <a:prstGeom prst="rect">
            <a:avLst/>
          </a:prstGeom>
        </p:spPr>
        <p:txBody>
          <a:bodyPr vert="horz" lIns="91577" tIns="45789" rIns="91577" bIns="45789" rtlCol="0" anchor="b"/>
          <a:lstStyle>
            <a:lvl1pPr algn="r">
              <a:defRPr sz="1200"/>
            </a:lvl1pPr>
          </a:lstStyle>
          <a:p>
            <a:fld id="{20CC5BFA-D2B8-4724-84FF-D097CC8126CD}" type="slidenum">
              <a:rPr lang="nl-NL" smtClean="0"/>
              <a:pPr/>
              <a:t>‹nr.›</a:t>
            </a:fld>
            <a:endParaRPr lang="nl-NL" dirty="0"/>
          </a:p>
        </p:txBody>
      </p:sp>
    </p:spTree>
    <p:extLst>
      <p:ext uri="{BB962C8B-B14F-4D97-AF65-F5344CB8AC3E}">
        <p14:creationId xmlns:p14="http://schemas.microsoft.com/office/powerpoint/2010/main" xmlns="" val="308788222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9099" cy="497205"/>
          </a:xfrm>
          <a:prstGeom prst="rect">
            <a:avLst/>
          </a:prstGeom>
        </p:spPr>
        <p:txBody>
          <a:bodyPr vert="horz" lIns="91577" tIns="45789" rIns="91577" bIns="45789" rtlCol="0"/>
          <a:lstStyle>
            <a:lvl1pPr algn="l">
              <a:defRPr sz="1200"/>
            </a:lvl1pPr>
          </a:lstStyle>
          <a:p>
            <a:endParaRPr lang="nl-NL" dirty="0"/>
          </a:p>
        </p:txBody>
      </p:sp>
      <p:sp>
        <p:nvSpPr>
          <p:cNvPr id="3" name="Tijdelijke aanduiding voor datum 2"/>
          <p:cNvSpPr>
            <a:spLocks noGrp="1"/>
          </p:cNvSpPr>
          <p:nvPr>
            <p:ph type="dt" idx="1"/>
          </p:nvPr>
        </p:nvSpPr>
        <p:spPr>
          <a:xfrm>
            <a:off x="3854940" y="0"/>
            <a:ext cx="2949099" cy="497205"/>
          </a:xfrm>
          <a:prstGeom prst="rect">
            <a:avLst/>
          </a:prstGeom>
        </p:spPr>
        <p:txBody>
          <a:bodyPr vert="horz" lIns="91577" tIns="45789" rIns="91577" bIns="45789" rtlCol="0"/>
          <a:lstStyle>
            <a:lvl1pPr algn="r">
              <a:defRPr sz="1200"/>
            </a:lvl1pPr>
          </a:lstStyle>
          <a:p>
            <a:fld id="{08B230F9-7382-499F-8E21-E34B975E9AFC}" type="datetimeFigureOut">
              <a:rPr lang="nl-NL" smtClean="0"/>
              <a:pPr/>
              <a:t>13-4-2017</a:t>
            </a:fld>
            <a:endParaRPr lang="nl-NL" dirty="0"/>
          </a:p>
        </p:txBody>
      </p:sp>
      <p:sp>
        <p:nvSpPr>
          <p:cNvPr id="4" name="Tijdelijke aanduiding voor dia-afbeelding 3"/>
          <p:cNvSpPr>
            <a:spLocks noGrp="1" noRot="1" noChangeAspect="1"/>
          </p:cNvSpPr>
          <p:nvPr>
            <p:ph type="sldImg" idx="2"/>
          </p:nvPr>
        </p:nvSpPr>
        <p:spPr>
          <a:xfrm>
            <a:off x="88900" y="746125"/>
            <a:ext cx="6627813" cy="3729038"/>
          </a:xfrm>
          <a:prstGeom prst="rect">
            <a:avLst/>
          </a:prstGeom>
          <a:noFill/>
          <a:ln w="12700">
            <a:solidFill>
              <a:prstClr val="black"/>
            </a:solidFill>
          </a:ln>
        </p:spPr>
        <p:txBody>
          <a:bodyPr vert="horz" lIns="91577" tIns="45789" rIns="91577" bIns="45789" rtlCol="0" anchor="ctr"/>
          <a:lstStyle/>
          <a:p>
            <a:endParaRPr lang="nl-NL" dirty="0"/>
          </a:p>
        </p:txBody>
      </p:sp>
      <p:sp>
        <p:nvSpPr>
          <p:cNvPr id="5" name="Tijdelijke aanduiding voor notities 4"/>
          <p:cNvSpPr>
            <a:spLocks noGrp="1"/>
          </p:cNvSpPr>
          <p:nvPr>
            <p:ph type="body" sz="quarter" idx="3"/>
          </p:nvPr>
        </p:nvSpPr>
        <p:spPr>
          <a:xfrm>
            <a:off x="680562" y="4723448"/>
            <a:ext cx="5444490" cy="4474845"/>
          </a:xfrm>
          <a:prstGeom prst="rect">
            <a:avLst/>
          </a:prstGeom>
        </p:spPr>
        <p:txBody>
          <a:bodyPr vert="horz" lIns="91577" tIns="45789" rIns="91577" bIns="45789"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9445169"/>
            <a:ext cx="2949099" cy="497205"/>
          </a:xfrm>
          <a:prstGeom prst="rect">
            <a:avLst/>
          </a:prstGeom>
        </p:spPr>
        <p:txBody>
          <a:bodyPr vert="horz" lIns="91577" tIns="45789" rIns="91577" bIns="45789" rtlCol="0" anchor="b"/>
          <a:lstStyle>
            <a:lvl1pPr algn="l">
              <a:defRPr sz="1200"/>
            </a:lvl1pPr>
          </a:lstStyle>
          <a:p>
            <a:endParaRPr lang="nl-NL" dirty="0"/>
          </a:p>
        </p:txBody>
      </p:sp>
      <p:sp>
        <p:nvSpPr>
          <p:cNvPr id="7" name="Tijdelijke aanduiding voor dianummer 6"/>
          <p:cNvSpPr>
            <a:spLocks noGrp="1"/>
          </p:cNvSpPr>
          <p:nvPr>
            <p:ph type="sldNum" sz="quarter" idx="5"/>
          </p:nvPr>
        </p:nvSpPr>
        <p:spPr>
          <a:xfrm>
            <a:off x="3854940" y="9445169"/>
            <a:ext cx="2949099" cy="497205"/>
          </a:xfrm>
          <a:prstGeom prst="rect">
            <a:avLst/>
          </a:prstGeom>
        </p:spPr>
        <p:txBody>
          <a:bodyPr vert="horz" lIns="91577" tIns="45789" rIns="91577" bIns="45789" rtlCol="0" anchor="b"/>
          <a:lstStyle>
            <a:lvl1pPr algn="r">
              <a:defRPr sz="1200"/>
            </a:lvl1pPr>
          </a:lstStyle>
          <a:p>
            <a:fld id="{098B0B7A-E0F7-4CD0-BA22-FE747A2375CE}" type="slidenum">
              <a:rPr lang="nl-NL" smtClean="0"/>
              <a:pPr/>
              <a:t>‹nr.›</a:t>
            </a:fld>
            <a:endParaRPr lang="nl-NL" dirty="0"/>
          </a:p>
        </p:txBody>
      </p:sp>
    </p:spTree>
    <p:extLst>
      <p:ext uri="{BB962C8B-B14F-4D97-AF65-F5344CB8AC3E}">
        <p14:creationId xmlns:p14="http://schemas.microsoft.com/office/powerpoint/2010/main" xmlns="" val="317703979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098B0B7A-E0F7-4CD0-BA22-FE747A2375CE}" type="slidenum">
              <a:rPr lang="nl-NL" smtClean="0"/>
              <a:pPr/>
              <a:t>1</a:t>
            </a:fld>
            <a:endParaRPr lang="nl-NL"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098B0B7A-E0F7-4CD0-BA22-FE747A2375CE}" type="slidenum">
              <a:rPr lang="nl-NL" smtClean="0"/>
              <a:pPr/>
              <a:t>10</a:t>
            </a:fld>
            <a:endParaRPr lang="nl-NL"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098B0B7A-E0F7-4CD0-BA22-FE747A2375CE}" type="slidenum">
              <a:rPr lang="nl-NL" smtClean="0"/>
              <a:pPr/>
              <a:t>12</a:t>
            </a:fld>
            <a:endParaRPr lang="nl-NL"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fontScale="92500"/>
          </a:bodyPr>
          <a:lstStyle/>
          <a:p>
            <a:pPr marL="914400" lvl="1" indent="-457200">
              <a:buFont typeface="Arial" panose="020B0604020202020204" pitchFamily="34" charset="0"/>
              <a:buNone/>
            </a:pPr>
            <a:endParaRPr lang="nl-NL" sz="2400" dirty="0" smtClean="0">
              <a:latin typeface="Arial" pitchFamily="34" charset="0"/>
              <a:cs typeface="Arial" pitchFamily="34" charset="0"/>
            </a:endParaRPr>
          </a:p>
        </p:txBody>
      </p:sp>
      <p:sp>
        <p:nvSpPr>
          <p:cNvPr id="4" name="Tijdelijke aanduiding voor dianummer 3"/>
          <p:cNvSpPr>
            <a:spLocks noGrp="1"/>
          </p:cNvSpPr>
          <p:nvPr>
            <p:ph type="sldNum" sz="quarter" idx="10"/>
          </p:nvPr>
        </p:nvSpPr>
        <p:spPr/>
        <p:txBody>
          <a:bodyPr/>
          <a:lstStyle/>
          <a:p>
            <a:fld id="{098B0B7A-E0F7-4CD0-BA22-FE747A2375CE}" type="slidenum">
              <a:rPr lang="nl-NL" smtClean="0"/>
              <a:pPr/>
              <a:t>13</a:t>
            </a:fld>
            <a:endParaRPr lang="nl-NL"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098B0B7A-E0F7-4CD0-BA22-FE747A2375CE}" type="slidenum">
              <a:rPr lang="nl-NL" smtClean="0"/>
              <a:pPr/>
              <a:t>16</a:t>
            </a:fld>
            <a:endParaRPr lang="nl-NL"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CD99098-C568-4A7D-8470-575D2E80A4A8}" type="slidenum">
              <a:rPr lang="nl-NL"/>
              <a:pPr/>
              <a:t>18</a:t>
            </a:fld>
            <a:endParaRPr lang="nl-NL" dirty="0"/>
          </a:p>
        </p:txBody>
      </p:sp>
      <p:sp>
        <p:nvSpPr>
          <p:cNvPr id="179202" name="Rectangle 2"/>
          <p:cNvSpPr>
            <a:spLocks noGrp="1" noRot="1" noChangeAspect="1" noChangeArrowheads="1" noTextEdit="1"/>
          </p:cNvSpPr>
          <p:nvPr>
            <p:ph type="sldImg"/>
          </p:nvPr>
        </p:nvSpPr>
        <p:spPr>
          <a:ln/>
        </p:spPr>
      </p:sp>
      <p:sp>
        <p:nvSpPr>
          <p:cNvPr id="17920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CD99098-C568-4A7D-8470-575D2E80A4A8}" type="slidenum">
              <a:rPr lang="nl-NL"/>
              <a:pPr/>
              <a:t>20</a:t>
            </a:fld>
            <a:endParaRPr lang="nl-NL" dirty="0"/>
          </a:p>
        </p:txBody>
      </p:sp>
      <p:sp>
        <p:nvSpPr>
          <p:cNvPr id="179202" name="Rectangle 2"/>
          <p:cNvSpPr>
            <a:spLocks noGrp="1" noRot="1" noChangeAspect="1" noChangeArrowheads="1" noTextEdit="1"/>
          </p:cNvSpPr>
          <p:nvPr>
            <p:ph type="sldImg"/>
          </p:nvPr>
        </p:nvSpPr>
        <p:spPr>
          <a:ln/>
        </p:spPr>
      </p:sp>
      <p:sp>
        <p:nvSpPr>
          <p:cNvPr id="17920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098B0B7A-E0F7-4CD0-BA22-FE747A2375CE}" type="slidenum">
              <a:rPr lang="nl-NL" smtClean="0"/>
              <a:pPr/>
              <a:t>21</a:t>
            </a:fld>
            <a:endParaRPr lang="nl-NL" dirty="0"/>
          </a:p>
        </p:txBody>
      </p:sp>
    </p:spTree>
    <p:extLst>
      <p:ext uri="{BB962C8B-B14F-4D97-AF65-F5344CB8AC3E}">
        <p14:creationId xmlns:p14="http://schemas.microsoft.com/office/powerpoint/2010/main" xmlns="" val="16467617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098B0B7A-E0F7-4CD0-BA22-FE747A2375CE}" type="slidenum">
              <a:rPr lang="nl-NL" smtClean="0"/>
              <a:pPr/>
              <a:t>22</a:t>
            </a:fld>
            <a:endParaRPr lang="nl-NL"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CD99098-C568-4A7D-8470-575D2E80A4A8}" type="slidenum">
              <a:rPr lang="nl-NL"/>
              <a:pPr/>
              <a:t>26</a:t>
            </a:fld>
            <a:endParaRPr lang="nl-NL" dirty="0"/>
          </a:p>
        </p:txBody>
      </p:sp>
      <p:sp>
        <p:nvSpPr>
          <p:cNvPr id="179202" name="Rectangle 2"/>
          <p:cNvSpPr>
            <a:spLocks noGrp="1" noRot="1" noChangeAspect="1" noChangeArrowheads="1" noTextEdit="1"/>
          </p:cNvSpPr>
          <p:nvPr>
            <p:ph type="sldImg"/>
          </p:nvPr>
        </p:nvSpPr>
        <p:spPr>
          <a:ln/>
        </p:spPr>
      </p:sp>
      <p:sp>
        <p:nvSpPr>
          <p:cNvPr id="17920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CD99098-C568-4A7D-8470-575D2E80A4A8}" type="slidenum">
              <a:rPr lang="nl-NL"/>
              <a:pPr/>
              <a:t>27</a:t>
            </a:fld>
            <a:endParaRPr lang="nl-NL" dirty="0"/>
          </a:p>
        </p:txBody>
      </p:sp>
      <p:sp>
        <p:nvSpPr>
          <p:cNvPr id="179202" name="Rectangle 2"/>
          <p:cNvSpPr>
            <a:spLocks noGrp="1" noRot="1" noChangeAspect="1" noChangeArrowheads="1" noTextEdit="1"/>
          </p:cNvSpPr>
          <p:nvPr>
            <p:ph type="sldImg"/>
          </p:nvPr>
        </p:nvSpPr>
        <p:spPr>
          <a:ln/>
        </p:spPr>
      </p:sp>
      <p:sp>
        <p:nvSpPr>
          <p:cNvPr id="17920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098B0B7A-E0F7-4CD0-BA22-FE747A2375CE}" type="slidenum">
              <a:rPr lang="nl-NL" smtClean="0"/>
              <a:pPr/>
              <a:t>2</a:t>
            </a:fld>
            <a:endParaRPr lang="nl-NL" dirty="0"/>
          </a:p>
        </p:txBody>
      </p:sp>
    </p:spTree>
    <p:extLst>
      <p:ext uri="{BB962C8B-B14F-4D97-AF65-F5344CB8AC3E}">
        <p14:creationId xmlns:p14="http://schemas.microsoft.com/office/powerpoint/2010/main" xmlns="" val="31576356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fontScale="92500" lnSpcReduction="10000"/>
          </a:bodyPr>
          <a:lstStyle/>
          <a:p>
            <a:pPr>
              <a:lnSpc>
                <a:spcPct val="100000"/>
              </a:lnSpc>
              <a:buNone/>
            </a:pPr>
            <a:endParaRPr lang="nl-NL" sz="1200" b="1" dirty="0" smtClean="0">
              <a:latin typeface="Arial" pitchFamily="34" charset="0"/>
              <a:cs typeface="Arial" pitchFamily="34" charset="0"/>
            </a:endParaRPr>
          </a:p>
        </p:txBody>
      </p:sp>
      <p:sp>
        <p:nvSpPr>
          <p:cNvPr id="4" name="Tijdelijke aanduiding voor dianummer 3"/>
          <p:cNvSpPr>
            <a:spLocks noGrp="1"/>
          </p:cNvSpPr>
          <p:nvPr>
            <p:ph type="sldNum" sz="quarter" idx="10"/>
          </p:nvPr>
        </p:nvSpPr>
        <p:spPr/>
        <p:txBody>
          <a:bodyPr/>
          <a:lstStyle/>
          <a:p>
            <a:fld id="{098B0B7A-E0F7-4CD0-BA22-FE747A2375CE}" type="slidenum">
              <a:rPr lang="nl-NL" smtClean="0"/>
              <a:pPr/>
              <a:t>28</a:t>
            </a:fld>
            <a:endParaRPr lang="nl-NL"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a:lnSpc>
                <a:spcPct val="110000"/>
              </a:lnSpc>
            </a:pPr>
            <a:endParaRPr lang="nl-NL" sz="1200" dirty="0" smtClean="0"/>
          </a:p>
          <a:p>
            <a:pPr>
              <a:lnSpc>
                <a:spcPct val="110000"/>
              </a:lnSpc>
            </a:pPr>
            <a:endParaRPr lang="nl-NL" sz="1200" dirty="0" smtClean="0"/>
          </a:p>
          <a:p>
            <a:pPr>
              <a:lnSpc>
                <a:spcPct val="110000"/>
              </a:lnSpc>
            </a:pPr>
            <a:endParaRPr lang="nl-NL" sz="1200" dirty="0" smtClean="0"/>
          </a:p>
          <a:p>
            <a:pPr>
              <a:lnSpc>
                <a:spcPct val="110000"/>
              </a:lnSpc>
            </a:pPr>
            <a:endParaRPr lang="nl-NL" sz="1200" dirty="0" smtClean="0"/>
          </a:p>
          <a:p>
            <a:endParaRPr lang="nl-NL" dirty="0"/>
          </a:p>
        </p:txBody>
      </p:sp>
      <p:sp>
        <p:nvSpPr>
          <p:cNvPr id="4" name="Tijdelijke aanduiding voor dianummer 3"/>
          <p:cNvSpPr>
            <a:spLocks noGrp="1"/>
          </p:cNvSpPr>
          <p:nvPr>
            <p:ph type="sldNum" sz="quarter" idx="10"/>
          </p:nvPr>
        </p:nvSpPr>
        <p:spPr/>
        <p:txBody>
          <a:bodyPr/>
          <a:lstStyle/>
          <a:p>
            <a:fld id="{098B0B7A-E0F7-4CD0-BA22-FE747A2375CE}" type="slidenum">
              <a:rPr lang="nl-NL" smtClean="0"/>
              <a:pPr/>
              <a:t>29</a:t>
            </a:fld>
            <a:endParaRPr lang="nl-NL"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098B0B7A-E0F7-4CD0-BA22-FE747A2375CE}" type="slidenum">
              <a:rPr lang="nl-NL" smtClean="0"/>
              <a:pPr/>
              <a:t>30</a:t>
            </a:fld>
            <a:endParaRPr lang="nl-NL" dirty="0"/>
          </a:p>
        </p:txBody>
      </p:sp>
    </p:spTree>
    <p:extLst>
      <p:ext uri="{BB962C8B-B14F-4D97-AF65-F5344CB8AC3E}">
        <p14:creationId xmlns:p14="http://schemas.microsoft.com/office/powerpoint/2010/main" xmlns="" val="37904328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098B0B7A-E0F7-4CD0-BA22-FE747A2375CE}" type="slidenum">
              <a:rPr lang="nl-NL" smtClean="0"/>
              <a:pPr/>
              <a:t>31</a:t>
            </a:fld>
            <a:endParaRPr lang="nl-NL" dirty="0"/>
          </a:p>
        </p:txBody>
      </p:sp>
    </p:spTree>
    <p:extLst>
      <p:ext uri="{BB962C8B-B14F-4D97-AF65-F5344CB8AC3E}">
        <p14:creationId xmlns:p14="http://schemas.microsoft.com/office/powerpoint/2010/main" xmlns="" val="163541299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098B0B7A-E0F7-4CD0-BA22-FE747A2375CE}" type="slidenum">
              <a:rPr lang="nl-NL" smtClean="0"/>
              <a:pPr/>
              <a:t>32</a:t>
            </a:fld>
            <a:endParaRPr lang="nl-NL"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CD99098-C568-4A7D-8470-575D2E80A4A8}" type="slidenum">
              <a:rPr lang="nl-NL"/>
              <a:pPr/>
              <a:t>33</a:t>
            </a:fld>
            <a:endParaRPr lang="nl-NL" dirty="0"/>
          </a:p>
        </p:txBody>
      </p:sp>
      <p:sp>
        <p:nvSpPr>
          <p:cNvPr id="179202" name="Rectangle 2"/>
          <p:cNvSpPr>
            <a:spLocks noGrp="1" noRot="1" noChangeAspect="1" noChangeArrowheads="1" noTextEdit="1"/>
          </p:cNvSpPr>
          <p:nvPr>
            <p:ph type="sldImg"/>
          </p:nvPr>
        </p:nvSpPr>
        <p:spPr>
          <a:ln/>
        </p:spPr>
      </p:sp>
      <p:sp>
        <p:nvSpPr>
          <p:cNvPr id="17920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fontScale="77500" lnSpcReduction="20000"/>
          </a:bodyPr>
          <a:lstStyle/>
          <a:p>
            <a:pPr eaLnBrk="1" hangingPunct="1">
              <a:lnSpc>
                <a:spcPct val="80000"/>
              </a:lnSpc>
              <a:buFontTx/>
              <a:buNone/>
            </a:pPr>
            <a:endParaRPr lang="nl-NL" dirty="0"/>
          </a:p>
        </p:txBody>
      </p:sp>
      <p:sp>
        <p:nvSpPr>
          <p:cNvPr id="4" name="Tijdelijke aanduiding voor dianummer 3"/>
          <p:cNvSpPr>
            <a:spLocks noGrp="1"/>
          </p:cNvSpPr>
          <p:nvPr>
            <p:ph type="sldNum" sz="quarter" idx="10"/>
          </p:nvPr>
        </p:nvSpPr>
        <p:spPr/>
        <p:txBody>
          <a:bodyPr/>
          <a:lstStyle/>
          <a:p>
            <a:fld id="{098B0B7A-E0F7-4CD0-BA22-FE747A2375CE}" type="slidenum">
              <a:rPr lang="nl-NL" smtClean="0"/>
              <a:pPr/>
              <a:t>3</a:t>
            </a:fld>
            <a:endParaRPr lang="nl-NL"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098B0B7A-E0F7-4CD0-BA22-FE747A2375CE}" type="slidenum">
              <a:rPr lang="nl-NL" smtClean="0"/>
              <a:pPr/>
              <a:t>4</a:t>
            </a:fld>
            <a:endParaRPr lang="nl-NL" dirty="0"/>
          </a:p>
        </p:txBody>
      </p:sp>
    </p:spTree>
    <p:extLst>
      <p:ext uri="{BB962C8B-B14F-4D97-AF65-F5344CB8AC3E}">
        <p14:creationId xmlns:p14="http://schemas.microsoft.com/office/powerpoint/2010/main" xmlns="" val="16536590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098B0B7A-E0F7-4CD0-BA22-FE747A2375CE}" type="slidenum">
              <a:rPr lang="nl-NL" smtClean="0"/>
              <a:pPr/>
              <a:t>5</a:t>
            </a:fld>
            <a:endParaRPr lang="nl-NL" dirty="0"/>
          </a:p>
        </p:txBody>
      </p:sp>
    </p:spTree>
    <p:extLst>
      <p:ext uri="{BB962C8B-B14F-4D97-AF65-F5344CB8AC3E}">
        <p14:creationId xmlns:p14="http://schemas.microsoft.com/office/powerpoint/2010/main" xmlns="" val="21294599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098B0B7A-E0F7-4CD0-BA22-FE747A2375CE}" type="slidenum">
              <a:rPr lang="nl-NL" smtClean="0"/>
              <a:pPr/>
              <a:t>6</a:t>
            </a:fld>
            <a:endParaRPr lang="nl-NL"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098B0B7A-E0F7-4CD0-BA22-FE747A2375CE}" type="slidenum">
              <a:rPr lang="nl-NL" smtClean="0"/>
              <a:pPr/>
              <a:t>7</a:t>
            </a:fld>
            <a:endParaRPr lang="nl-NL"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098B0B7A-E0F7-4CD0-BA22-FE747A2375CE}" type="slidenum">
              <a:rPr lang="nl-NL" smtClean="0"/>
              <a:pPr/>
              <a:t>8</a:t>
            </a:fld>
            <a:endParaRPr lang="nl-NL"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marL="457200" indent="-457200">
              <a:buFont typeface="Arial" panose="020B0604020202020204" pitchFamily="34" charset="0"/>
              <a:buChar char="•"/>
            </a:pPr>
            <a:endParaRPr lang="nl-NL" sz="1200" dirty="0" smtClean="0">
              <a:latin typeface="Arial" pitchFamily="34" charset="0"/>
              <a:cs typeface="Arial" pitchFamily="34" charset="0"/>
            </a:endParaRPr>
          </a:p>
        </p:txBody>
      </p:sp>
      <p:sp>
        <p:nvSpPr>
          <p:cNvPr id="4" name="Tijdelijke aanduiding voor dianummer 3"/>
          <p:cNvSpPr>
            <a:spLocks noGrp="1"/>
          </p:cNvSpPr>
          <p:nvPr>
            <p:ph type="sldNum" sz="quarter" idx="10"/>
          </p:nvPr>
        </p:nvSpPr>
        <p:spPr/>
        <p:txBody>
          <a:bodyPr/>
          <a:lstStyle/>
          <a:p>
            <a:fld id="{098B0B7A-E0F7-4CD0-BA22-FE747A2375CE}" type="slidenum">
              <a:rPr lang="nl-NL" smtClean="0"/>
              <a:pPr/>
              <a:t>9</a:t>
            </a:fld>
            <a:endParaRPr lang="nl-NL"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hemeOverride" Target="../theme/themeOverride1.xml"/><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nl-NL" dirty="0" smtClean="0"/>
              <a:t>Klik om de titel te bewerken</a:t>
            </a:r>
            <a:endParaRPr lang="en-US" dirty="0"/>
          </a:p>
        </p:txBody>
      </p:sp>
      <p:sp>
        <p:nvSpPr>
          <p:cNvPr id="3" name="Content Placeholder 2"/>
          <p:cNvSpPr>
            <a:spLocks noGrp="1"/>
          </p:cNvSpPr>
          <p:nvPr>
            <p:ph idx="1" hasCustomPrompt="1"/>
          </p:nvPr>
        </p:nvSpPr>
        <p:spPr/>
        <p:txBody>
          <a:bodyPr/>
          <a:lstStyle>
            <a:lvl1pPr>
              <a:defRPr baseline="0"/>
            </a:lvl1pPr>
          </a:lstStyle>
          <a:p>
            <a:pPr lvl="0"/>
            <a:r>
              <a:rPr lang="nl-NL" smtClean="0"/>
              <a:t>Klik om de tekst te bewerken en afbeelding toe te voegen…</a:t>
            </a:r>
            <a:endParaRPr lang="nl-NL" dirty="0" smtClean="0"/>
          </a:p>
        </p:txBody>
      </p:sp>
      <p:sp>
        <p:nvSpPr>
          <p:cNvPr id="5" name="Footer Placeholder 4"/>
          <p:cNvSpPr>
            <a:spLocks noGrp="1"/>
          </p:cNvSpPr>
          <p:nvPr>
            <p:ph type="ftr" sz="quarter" idx="11"/>
          </p:nvPr>
        </p:nvSpPr>
        <p:spPr/>
        <p:txBody>
          <a:bodyPr/>
          <a:lstStyle/>
          <a:p>
            <a:endParaRPr lang="nl-NL" dirty="0"/>
          </a:p>
        </p:txBody>
      </p:sp>
    </p:spTree>
    <p:extLst>
      <p:ext uri="{BB962C8B-B14F-4D97-AF65-F5344CB8AC3E}">
        <p14:creationId xmlns:p14="http://schemas.microsoft.com/office/powerpoint/2010/main" xmlns="" val="396982067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endParaRPr lang="nl-NL" dirty="0"/>
          </a:p>
        </p:txBody>
      </p:sp>
      <p:sp>
        <p:nvSpPr>
          <p:cNvPr id="8" name="Text Placeholder 2"/>
          <p:cNvSpPr>
            <a:spLocks noGrp="1"/>
          </p:cNvSpPr>
          <p:nvPr>
            <p:ph idx="13" hasCustomPrompt="1"/>
          </p:nvPr>
        </p:nvSpPr>
        <p:spPr>
          <a:xfrm>
            <a:off x="655320" y="2058663"/>
            <a:ext cx="11018520" cy="3188970"/>
          </a:xfrm>
          <a:prstGeom prst="rect">
            <a:avLst/>
          </a:prstGeom>
        </p:spPr>
        <p:txBody>
          <a:bodyPr vert="horz" lIns="91440" tIns="45720" rIns="91440" bIns="45720" rtlCol="0">
            <a:normAutofit/>
          </a:bodyPr>
          <a:lstStyle>
            <a:lvl1pPr marL="342900" marR="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800"/>
            </a:lvl1pPr>
            <a:lvl2pPr marL="800100" indent="-342900">
              <a:buFont typeface="Arial" panose="020B0604020202020204" pitchFamily="34" charset="0"/>
              <a:buChar char="•"/>
              <a:defRPr sz="2400"/>
            </a:lvl2pPr>
            <a:lvl3pPr marL="1257300" indent="-342900">
              <a:buFont typeface="Arial" panose="020B0604020202020204" pitchFamily="34" charset="0"/>
              <a:buChar char="•"/>
              <a:defRPr/>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nl-NL" dirty="0" smtClean="0"/>
              <a:t>Klik om de opsomming te bewerken</a:t>
            </a:r>
          </a:p>
          <a:p>
            <a:pPr lvl="1"/>
            <a:r>
              <a:rPr lang="nl-NL" dirty="0" smtClean="0"/>
              <a:t>Tweede niveau</a:t>
            </a:r>
          </a:p>
        </p:txBody>
      </p:sp>
      <p:sp>
        <p:nvSpPr>
          <p:cNvPr id="7" name="Title Placeholder 1"/>
          <p:cNvSpPr>
            <a:spLocks noGrp="1"/>
          </p:cNvSpPr>
          <p:nvPr>
            <p:ph type="title"/>
          </p:nvPr>
        </p:nvSpPr>
        <p:spPr>
          <a:xfrm>
            <a:off x="655320" y="1306519"/>
            <a:ext cx="11018520" cy="504000"/>
          </a:xfrm>
          <a:prstGeom prst="rect">
            <a:avLst/>
          </a:prstGeom>
        </p:spPr>
        <p:txBody>
          <a:bodyPr vert="horz" lIns="91440" tIns="45720" rIns="91440" bIns="45720" rtlCol="0" anchor="t" anchorCtr="0">
            <a:spAutoFit/>
          </a:bodyPr>
          <a:lstStyle/>
          <a:p>
            <a:r>
              <a:rPr lang="nl-NL" dirty="0" smtClean="0"/>
              <a:t>Klik om de titel te bewerken</a:t>
            </a:r>
            <a:endParaRPr lang="en-US" dirty="0"/>
          </a:p>
        </p:txBody>
      </p:sp>
    </p:spTree>
    <p:extLst>
      <p:ext uri="{BB962C8B-B14F-4D97-AF65-F5344CB8AC3E}">
        <p14:creationId xmlns:p14="http://schemas.microsoft.com/office/powerpoint/2010/main" xmlns="" val="329235668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houd van twee">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655320" y="2345512"/>
            <a:ext cx="5277150" cy="2654007"/>
          </a:xfrm>
        </p:spPr>
        <p:txBody>
          <a:bodyPr>
            <a:normAutofit/>
          </a:bodyPr>
          <a:lstStyle>
            <a:lvl1pPr marL="0" indent="0">
              <a:buFontTx/>
              <a:buNone/>
              <a:defRPr sz="2000" baseline="0"/>
            </a:lvl1pPr>
            <a:lvl2pPr marL="800100" indent="-342900">
              <a:buFont typeface="Arial" panose="020B0604020202020204" pitchFamily="34" charset="0"/>
              <a:buChar char="•"/>
              <a:defRPr sz="2000"/>
            </a:lvl2pPr>
          </a:lstStyle>
          <a:p>
            <a:pPr lvl="0"/>
            <a:r>
              <a:rPr lang="nl-NL" dirty="0" smtClean="0"/>
              <a:t>Klik om de tekst te bewerken …</a:t>
            </a:r>
          </a:p>
        </p:txBody>
      </p:sp>
      <p:sp>
        <p:nvSpPr>
          <p:cNvPr id="4" name="Content Placeholder 3"/>
          <p:cNvSpPr>
            <a:spLocks noGrp="1"/>
          </p:cNvSpPr>
          <p:nvPr>
            <p:ph sz="half" idx="2" hasCustomPrompt="1"/>
          </p:nvPr>
        </p:nvSpPr>
        <p:spPr>
          <a:xfrm>
            <a:off x="6359703" y="2345511"/>
            <a:ext cx="5314137" cy="2654007"/>
          </a:xfrm>
        </p:spPr>
        <p:txBody>
          <a:bodyPr/>
          <a:lstStyle>
            <a:lvl1pPr>
              <a:defRPr/>
            </a:lvl1pPr>
            <a:lvl2pPr marL="800100" indent="-342900">
              <a:buFont typeface="Arial" panose="020B0604020202020204" pitchFamily="34" charset="0"/>
              <a:buChar char="•"/>
              <a:defRPr/>
            </a:lvl2pPr>
            <a:lvl3pPr marL="1257300" indent="-342900">
              <a:buFont typeface="Arial" panose="020B0604020202020204" pitchFamily="34" charset="0"/>
              <a:buChar char="•"/>
              <a:defRPr/>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US" dirty="0" err="1" smtClean="0"/>
              <a:t>Klik</a:t>
            </a:r>
            <a:r>
              <a:rPr lang="en-US" dirty="0" smtClean="0"/>
              <a:t> </a:t>
            </a:r>
            <a:r>
              <a:rPr lang="en-US" dirty="0" err="1" smtClean="0"/>
              <a:t>hier</a:t>
            </a:r>
            <a:r>
              <a:rPr lang="en-US" dirty="0" smtClean="0"/>
              <a:t> om de </a:t>
            </a:r>
            <a:r>
              <a:rPr lang="en-US" dirty="0" err="1" smtClean="0"/>
              <a:t>tekst</a:t>
            </a:r>
            <a:r>
              <a:rPr lang="en-US" dirty="0" smtClean="0"/>
              <a:t> </a:t>
            </a:r>
            <a:r>
              <a:rPr lang="en-US" dirty="0" err="1" smtClean="0"/>
              <a:t>te</a:t>
            </a:r>
            <a:r>
              <a:rPr lang="en-US" dirty="0" smtClean="0"/>
              <a:t> </a:t>
            </a:r>
            <a:r>
              <a:rPr lang="en-US" dirty="0" err="1" smtClean="0"/>
              <a:t>bewerken</a:t>
            </a:r>
            <a:r>
              <a:rPr lang="en-US" dirty="0" smtClean="0"/>
              <a:t>…</a:t>
            </a:r>
            <a:endParaRPr lang="en-US" dirty="0"/>
          </a:p>
        </p:txBody>
      </p:sp>
      <p:sp>
        <p:nvSpPr>
          <p:cNvPr id="6" name="Footer Placeholder 5"/>
          <p:cNvSpPr>
            <a:spLocks noGrp="1"/>
          </p:cNvSpPr>
          <p:nvPr>
            <p:ph type="ftr" sz="quarter" idx="11"/>
          </p:nvPr>
        </p:nvSpPr>
        <p:spPr/>
        <p:txBody>
          <a:bodyPr/>
          <a:lstStyle/>
          <a:p>
            <a:endParaRPr lang="nl-NL" dirty="0"/>
          </a:p>
        </p:txBody>
      </p:sp>
      <p:sp>
        <p:nvSpPr>
          <p:cNvPr id="7" name="Title Placeholder 1"/>
          <p:cNvSpPr>
            <a:spLocks noGrp="1"/>
          </p:cNvSpPr>
          <p:nvPr>
            <p:ph type="title"/>
          </p:nvPr>
        </p:nvSpPr>
        <p:spPr>
          <a:xfrm>
            <a:off x="655320" y="1306519"/>
            <a:ext cx="11018520" cy="504000"/>
          </a:xfrm>
          <a:prstGeom prst="rect">
            <a:avLst/>
          </a:prstGeom>
        </p:spPr>
        <p:txBody>
          <a:bodyPr vert="horz" lIns="91440" tIns="45720" rIns="91440" bIns="45720" rtlCol="0" anchor="t" anchorCtr="0">
            <a:spAutoFit/>
          </a:bodyPr>
          <a:lstStyle/>
          <a:p>
            <a:r>
              <a:rPr lang="nl-NL" dirty="0" smtClean="0"/>
              <a:t>Klik om de titel te bewerken</a:t>
            </a:r>
            <a:endParaRPr lang="en-US" dirty="0"/>
          </a:p>
        </p:txBody>
      </p:sp>
    </p:spTree>
    <p:extLst>
      <p:ext uri="{BB962C8B-B14F-4D97-AF65-F5344CB8AC3E}">
        <p14:creationId xmlns:p14="http://schemas.microsoft.com/office/powerpoint/2010/main" xmlns="" val="186996811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5320" y="1206094"/>
            <a:ext cx="11018520" cy="646331"/>
          </a:xfrm>
        </p:spPr>
        <p:txBody>
          <a:bodyPr>
            <a:spAutoFit/>
          </a:bodyPr>
          <a:lstStyle>
            <a:lvl1pPr algn="ctr">
              <a:defRPr sz="4000"/>
            </a:lvl1pPr>
          </a:lstStyle>
          <a:p>
            <a:r>
              <a:rPr lang="nl-NL" dirty="0" smtClean="0"/>
              <a:t>Klik om de titel te bewerken</a:t>
            </a:r>
            <a:endParaRPr lang="en-US" dirty="0"/>
          </a:p>
        </p:txBody>
      </p:sp>
      <p:sp>
        <p:nvSpPr>
          <p:cNvPr id="4" name="Footer Placeholder 3"/>
          <p:cNvSpPr>
            <a:spLocks noGrp="1"/>
          </p:cNvSpPr>
          <p:nvPr>
            <p:ph type="ftr" sz="quarter" idx="11"/>
          </p:nvPr>
        </p:nvSpPr>
        <p:spPr/>
        <p:txBody>
          <a:bodyPr/>
          <a:lstStyle/>
          <a:p>
            <a:endParaRPr lang="nl-NL" dirty="0"/>
          </a:p>
        </p:txBody>
      </p:sp>
    </p:spTree>
    <p:extLst>
      <p:ext uri="{BB962C8B-B14F-4D97-AF65-F5344CB8AC3E}">
        <p14:creationId xmlns:p14="http://schemas.microsoft.com/office/powerpoint/2010/main" xmlns="" val="296041820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7" name="Footer Placeholder 4"/>
          <p:cNvSpPr>
            <a:spLocks noGrp="1"/>
          </p:cNvSpPr>
          <p:nvPr>
            <p:ph type="ftr" sz="quarter" idx="3"/>
          </p:nvPr>
        </p:nvSpPr>
        <p:spPr>
          <a:xfrm>
            <a:off x="655320" y="5233694"/>
            <a:ext cx="1101852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dirty="0"/>
          </a:p>
        </p:txBody>
      </p:sp>
    </p:spTree>
    <p:extLst>
      <p:ext uri="{BB962C8B-B14F-4D97-AF65-F5344CB8AC3E}">
        <p14:creationId xmlns:p14="http://schemas.microsoft.com/office/powerpoint/2010/main" xmlns="" val="383124359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blank" preserve="1">
  <p:cSld name="1_Leeg">
    <p:spTree>
      <p:nvGrpSpPr>
        <p:cNvPr id="1" name=""/>
        <p:cNvGrpSpPr/>
        <p:nvPr/>
      </p:nvGrpSpPr>
      <p:grpSpPr>
        <a:xfrm>
          <a:off x="0" y="0"/>
          <a:ext cx="0" cy="0"/>
          <a:chOff x="0" y="0"/>
          <a:chExt cx="0" cy="0"/>
        </a:xfrm>
      </p:grpSpPr>
      <p:sp>
        <p:nvSpPr>
          <p:cNvPr id="7" name="Footer Placeholder 4"/>
          <p:cNvSpPr>
            <a:spLocks noGrp="1"/>
          </p:cNvSpPr>
          <p:nvPr>
            <p:ph type="ftr" sz="quarter" idx="3"/>
          </p:nvPr>
        </p:nvSpPr>
        <p:spPr>
          <a:xfrm>
            <a:off x="655320" y="5233694"/>
            <a:ext cx="1101852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dirty="0"/>
          </a:p>
        </p:txBody>
      </p:sp>
      <p:pic>
        <p:nvPicPr>
          <p:cNvPr id="4" name="Afbeelding 3"/>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0" y="75933"/>
            <a:ext cx="2672715" cy="1139190"/>
          </a:xfrm>
          <a:prstGeom prst="rect">
            <a:avLst/>
          </a:prstGeom>
        </p:spPr>
      </p:pic>
    </p:spTree>
    <p:extLst>
      <p:ext uri="{BB962C8B-B14F-4D97-AF65-F5344CB8AC3E}">
        <p14:creationId xmlns:p14="http://schemas.microsoft.com/office/powerpoint/2010/main" xmlns="" val="410390547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0" y="1284342"/>
            <a:ext cx="12192000" cy="1465233"/>
          </a:xfrm>
          <a:solidFill>
            <a:srgbClr val="505050"/>
          </a:solidFill>
        </p:spPr>
        <p:txBody>
          <a:bodyPr lIns="1168982" tIns="382631" rIns="319361" bIns="382631" anchor="t">
            <a:spAutoFit/>
          </a:bodyPr>
          <a:lstStyle>
            <a:lvl1pPr algn="l">
              <a:defRPr sz="5000">
                <a:solidFill>
                  <a:schemeClr val="bg1"/>
                </a:solidFill>
              </a:defRPr>
            </a:lvl1pPr>
          </a:lstStyle>
          <a:p>
            <a:pPr lvl="0"/>
            <a:r>
              <a:rPr lang="nl-NL" noProof="0" smtClean="0"/>
              <a:t>Click to edit Master title style</a:t>
            </a:r>
          </a:p>
        </p:txBody>
      </p:sp>
      <p:sp>
        <p:nvSpPr>
          <p:cNvPr id="4099" name="Rectangle 3"/>
          <p:cNvSpPr>
            <a:spLocks noGrp="1" noChangeArrowheads="1"/>
          </p:cNvSpPr>
          <p:nvPr>
            <p:ph type="subTitle" idx="1"/>
          </p:nvPr>
        </p:nvSpPr>
        <p:spPr bwMode="auto">
          <a:xfrm>
            <a:off x="0" y="4036021"/>
            <a:ext cx="12187536" cy="1904752"/>
          </a:xfrm>
          <a:prstGeom prst="rect">
            <a:avLst/>
          </a:prstGeom>
          <a:noFill/>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169149" tIns="54425" rIns="318859" bIns="54425" numCol="1" anchor="t" anchorCtr="0" compatLnSpc="1">
            <a:prstTxWarp prst="textNoShape">
              <a:avLst/>
            </a:prstTxWarp>
          </a:bodyPr>
          <a:lstStyle>
            <a:lvl1pPr marL="0" indent="0">
              <a:buFont typeface="Verdana" pitchFamily="34" charset="0"/>
              <a:buNone/>
              <a:defRPr sz="2300"/>
            </a:lvl1pPr>
          </a:lstStyle>
          <a:p>
            <a:pPr lvl="0"/>
            <a:r>
              <a:rPr lang="nl-NL" noProof="0" smtClean="0"/>
              <a:t>Click to edit Master subtitle style</a:t>
            </a:r>
          </a:p>
        </p:txBody>
      </p:sp>
      <p:sp>
        <p:nvSpPr>
          <p:cNvPr id="4103" name="Rectangle 7"/>
          <p:cNvSpPr>
            <a:spLocks noChangeArrowheads="1"/>
          </p:cNvSpPr>
          <p:nvPr/>
        </p:nvSpPr>
        <p:spPr bwMode="auto">
          <a:xfrm>
            <a:off x="0" y="1016538"/>
            <a:ext cx="12192000" cy="267803"/>
          </a:xfrm>
          <a:prstGeom prst="rect">
            <a:avLst/>
          </a:prstGeom>
          <a:solidFill>
            <a:srgbClr val="CC00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76526" tIns="38263" rIns="76526" bIns="38263" anchor="ctr"/>
          <a:lstStyle/>
          <a:p>
            <a:pPr algn="ctr" defTabSz="1088106"/>
            <a:endParaRPr lang="en-US" dirty="0"/>
          </a:p>
        </p:txBody>
      </p:sp>
      <p:sp>
        <p:nvSpPr>
          <p:cNvPr id="4106" name="shape_Transparantie"/>
          <p:cNvSpPr>
            <a:spLocks noChangeArrowheads="1"/>
          </p:cNvSpPr>
          <p:nvPr/>
        </p:nvSpPr>
        <p:spPr bwMode="auto">
          <a:xfrm>
            <a:off x="7143750" y="0"/>
            <a:ext cx="3214688" cy="1017653"/>
          </a:xfrm>
          <a:prstGeom prst="rect">
            <a:avLst/>
          </a:prstGeom>
          <a:gradFill rotWithShape="1">
            <a:gsLst>
              <a:gs pos="0">
                <a:srgbClr val="FFFFFF"/>
              </a:gs>
              <a:gs pos="100000">
                <a:srgbClr val="FFFFFF">
                  <a:gamma/>
                  <a:shade val="45882"/>
                  <a:invGamma/>
                  <a:alpha val="0"/>
                </a:srgbClr>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76526" tIns="38263" rIns="76526" bIns="38263" anchor="ctr"/>
          <a:lstStyle/>
          <a:p>
            <a:pPr algn="ctr" defTabSz="1088106"/>
            <a:endParaRPr lang="en-US" dirty="0"/>
          </a:p>
        </p:txBody>
      </p:sp>
      <p:sp>
        <p:nvSpPr>
          <p:cNvPr id="4105" name="shape_TransFollower"/>
          <p:cNvSpPr>
            <a:spLocks noChangeArrowheads="1"/>
          </p:cNvSpPr>
          <p:nvPr/>
        </p:nvSpPr>
        <p:spPr bwMode="auto">
          <a:xfrm>
            <a:off x="0" y="0"/>
            <a:ext cx="7155656" cy="1017653"/>
          </a:xfrm>
          <a:prstGeom prst="rect">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76526" tIns="38263" rIns="76526" bIns="38263" anchor="ctr"/>
          <a:lstStyle/>
          <a:p>
            <a:pPr algn="ctr" defTabSz="1088106"/>
            <a:endParaRPr lang="en-US" dirty="0"/>
          </a:p>
        </p:txBody>
      </p:sp>
      <p:pic>
        <p:nvPicPr>
          <p:cNvPr id="4109" name="LogoSlash_01" descr="SLASHTRANS"/>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463356" y="427370"/>
            <a:ext cx="553641" cy="472003"/>
          </a:xfrm>
          <a:prstGeom prst="rect">
            <a:avLst/>
          </a:prstGeom>
          <a:noFill/>
          <a:extLst>
            <a:ext uri="{909E8E84-426E-40DD-AFC4-6F175D3DCCD1}">
              <a14:hiddenFill xmlns:a14="http://schemas.microsoft.com/office/drawing/2010/main" xmlns="">
                <a:solidFill>
                  <a:srgbClr val="FFFFFF"/>
                </a:solidFill>
              </a14:hiddenFill>
            </a:ext>
          </a:extLst>
        </p:spPr>
      </p:pic>
      <p:pic>
        <p:nvPicPr>
          <p:cNvPr id="4110" name="LogoSlash_02" descr="SLASHTRANS"/>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422059" y="427370"/>
            <a:ext cx="553641" cy="472003"/>
          </a:xfrm>
          <a:prstGeom prst="rect">
            <a:avLst/>
          </a:prstGeom>
          <a:noFill/>
          <a:extLst>
            <a:ext uri="{909E8E84-426E-40DD-AFC4-6F175D3DCCD1}">
              <a14:hiddenFill xmlns:a14="http://schemas.microsoft.com/office/drawing/2010/main" xmlns="">
                <a:solidFill>
                  <a:srgbClr val="FFFFFF"/>
                </a:solidFill>
              </a14:hiddenFill>
            </a:ext>
          </a:extLst>
        </p:spPr>
      </p:pic>
      <p:sp>
        <p:nvSpPr>
          <p:cNvPr id="4104" name="tbDate"/>
          <p:cNvSpPr txBox="1">
            <a:spLocks noChangeArrowheads="1"/>
          </p:cNvSpPr>
          <p:nvPr/>
        </p:nvSpPr>
        <p:spPr bwMode="auto">
          <a:xfrm>
            <a:off x="10353973" y="1076793"/>
            <a:ext cx="65" cy="1538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lvl1pPr defTabSz="1300163">
              <a:defRPr>
                <a:solidFill>
                  <a:schemeClr val="tx1"/>
                </a:solidFill>
                <a:latin typeface="Arial" charset="0"/>
                <a:cs typeface="Arial" charset="0"/>
              </a:defRPr>
            </a:lvl1pPr>
            <a:lvl2pPr defTabSz="1300163">
              <a:defRPr>
                <a:solidFill>
                  <a:schemeClr val="tx1"/>
                </a:solidFill>
                <a:latin typeface="Arial" charset="0"/>
                <a:cs typeface="Arial" charset="0"/>
              </a:defRPr>
            </a:lvl2pPr>
            <a:lvl3pPr defTabSz="1300163">
              <a:defRPr>
                <a:solidFill>
                  <a:schemeClr val="tx1"/>
                </a:solidFill>
                <a:latin typeface="Arial" charset="0"/>
                <a:cs typeface="Arial" charset="0"/>
              </a:defRPr>
            </a:lvl3pPr>
            <a:lvl4pPr defTabSz="1300163">
              <a:defRPr>
                <a:solidFill>
                  <a:schemeClr val="tx1"/>
                </a:solidFill>
                <a:latin typeface="Arial" charset="0"/>
                <a:cs typeface="Arial" charset="0"/>
              </a:defRPr>
            </a:lvl4pPr>
            <a:lvl5pPr defTabSz="1300163">
              <a:defRPr>
                <a:solidFill>
                  <a:schemeClr val="tx1"/>
                </a:solidFill>
                <a:latin typeface="Arial" charset="0"/>
                <a:cs typeface="Arial" charset="0"/>
              </a:defRPr>
            </a:lvl5pPr>
            <a:lvl6pPr defTabSz="1300163" fontAlgn="base">
              <a:spcBef>
                <a:spcPct val="0"/>
              </a:spcBef>
              <a:spcAft>
                <a:spcPct val="0"/>
              </a:spcAft>
              <a:defRPr>
                <a:solidFill>
                  <a:schemeClr val="tx1"/>
                </a:solidFill>
                <a:latin typeface="Arial" charset="0"/>
                <a:cs typeface="Arial" charset="0"/>
              </a:defRPr>
            </a:lvl6pPr>
            <a:lvl7pPr defTabSz="1300163" fontAlgn="base">
              <a:spcBef>
                <a:spcPct val="0"/>
              </a:spcBef>
              <a:spcAft>
                <a:spcPct val="0"/>
              </a:spcAft>
              <a:defRPr>
                <a:solidFill>
                  <a:schemeClr val="tx1"/>
                </a:solidFill>
                <a:latin typeface="Arial" charset="0"/>
                <a:cs typeface="Arial" charset="0"/>
              </a:defRPr>
            </a:lvl7pPr>
            <a:lvl8pPr defTabSz="1300163" fontAlgn="base">
              <a:spcBef>
                <a:spcPct val="0"/>
              </a:spcBef>
              <a:spcAft>
                <a:spcPct val="0"/>
              </a:spcAft>
              <a:defRPr>
                <a:solidFill>
                  <a:schemeClr val="tx1"/>
                </a:solidFill>
                <a:latin typeface="Arial" charset="0"/>
                <a:cs typeface="Arial" charset="0"/>
              </a:defRPr>
            </a:lvl8pPr>
            <a:lvl9pPr defTabSz="1300163" fontAlgn="base">
              <a:spcBef>
                <a:spcPct val="0"/>
              </a:spcBef>
              <a:spcAft>
                <a:spcPct val="0"/>
              </a:spcAft>
              <a:defRPr>
                <a:solidFill>
                  <a:schemeClr val="tx1"/>
                </a:solidFill>
                <a:latin typeface="Arial" charset="0"/>
                <a:cs typeface="Arial" charset="0"/>
              </a:defRPr>
            </a:lvl9pPr>
          </a:lstStyle>
          <a:p>
            <a:pPr>
              <a:spcBef>
                <a:spcPct val="50000"/>
              </a:spcBef>
            </a:pPr>
            <a:endParaRPr lang="en-US" sz="1000" dirty="0">
              <a:solidFill>
                <a:schemeClr val="bg1"/>
              </a:solidFill>
              <a:latin typeface="Verdana" pitchFamily="34" charset="0"/>
            </a:endParaRPr>
          </a:p>
        </p:txBody>
      </p:sp>
      <p:pic>
        <p:nvPicPr>
          <p:cNvPr id="4111" name="RUGlogoTop" descr="407RUGBASETRANS_NL"/>
          <p:cNvPicPr>
            <a:picLocks noChangeAspect="1" noChangeArrowheads="1"/>
          </p:cNvPicPr>
          <p:nvPr userDrawn="1"/>
        </p:nvPicPr>
        <p:blipFill>
          <a:blip r:embed="rId4" cstate="print">
            <a:extLst>
              <a:ext uri="{28A0092B-C50C-407E-A947-70E740481C1C}">
                <a14:useLocalDpi xmlns:a14="http://schemas.microsoft.com/office/drawing/2010/main" xmlns="" val="0"/>
              </a:ext>
            </a:extLst>
          </a:blip>
          <a:srcRect/>
          <a:stretch>
            <a:fillRect/>
          </a:stretch>
        </p:blipFill>
        <p:spPr bwMode="auto">
          <a:xfrm>
            <a:off x="773906" y="217591"/>
            <a:ext cx="3744516" cy="6583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107" name="tb_Faculty"/>
          <p:cNvSpPr txBox="1">
            <a:spLocks noChangeArrowheads="1"/>
          </p:cNvSpPr>
          <p:nvPr/>
        </p:nvSpPr>
        <p:spPr bwMode="auto">
          <a:xfrm>
            <a:off x="5127130" y="348145"/>
            <a:ext cx="1349728" cy="5001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lvl1pPr defTabSz="1300163">
              <a:defRPr>
                <a:solidFill>
                  <a:schemeClr val="tx1"/>
                </a:solidFill>
                <a:latin typeface="Arial" charset="0"/>
                <a:cs typeface="Arial" charset="0"/>
              </a:defRPr>
            </a:lvl1pPr>
            <a:lvl2pPr defTabSz="1300163">
              <a:defRPr>
                <a:solidFill>
                  <a:schemeClr val="tx1"/>
                </a:solidFill>
                <a:latin typeface="Arial" charset="0"/>
                <a:cs typeface="Arial" charset="0"/>
              </a:defRPr>
            </a:lvl2pPr>
            <a:lvl3pPr defTabSz="1300163">
              <a:defRPr>
                <a:solidFill>
                  <a:schemeClr val="tx1"/>
                </a:solidFill>
                <a:latin typeface="Arial" charset="0"/>
                <a:cs typeface="Arial" charset="0"/>
              </a:defRPr>
            </a:lvl3pPr>
            <a:lvl4pPr defTabSz="1300163">
              <a:defRPr>
                <a:solidFill>
                  <a:schemeClr val="tx1"/>
                </a:solidFill>
                <a:latin typeface="Arial" charset="0"/>
                <a:cs typeface="Arial" charset="0"/>
              </a:defRPr>
            </a:lvl4pPr>
            <a:lvl5pPr defTabSz="1300163">
              <a:defRPr>
                <a:solidFill>
                  <a:schemeClr val="tx1"/>
                </a:solidFill>
                <a:latin typeface="Arial" charset="0"/>
                <a:cs typeface="Arial" charset="0"/>
              </a:defRPr>
            </a:lvl5pPr>
            <a:lvl6pPr defTabSz="1300163" fontAlgn="base">
              <a:spcBef>
                <a:spcPct val="0"/>
              </a:spcBef>
              <a:spcAft>
                <a:spcPct val="0"/>
              </a:spcAft>
              <a:defRPr>
                <a:solidFill>
                  <a:schemeClr val="tx1"/>
                </a:solidFill>
                <a:latin typeface="Arial" charset="0"/>
                <a:cs typeface="Arial" charset="0"/>
              </a:defRPr>
            </a:lvl6pPr>
            <a:lvl7pPr defTabSz="1300163" fontAlgn="base">
              <a:spcBef>
                <a:spcPct val="0"/>
              </a:spcBef>
              <a:spcAft>
                <a:spcPct val="0"/>
              </a:spcAft>
              <a:defRPr>
                <a:solidFill>
                  <a:schemeClr val="tx1"/>
                </a:solidFill>
                <a:latin typeface="Arial" charset="0"/>
                <a:cs typeface="Arial" charset="0"/>
              </a:defRPr>
            </a:lvl7pPr>
            <a:lvl8pPr defTabSz="1300163" fontAlgn="base">
              <a:spcBef>
                <a:spcPct val="0"/>
              </a:spcBef>
              <a:spcAft>
                <a:spcPct val="0"/>
              </a:spcAft>
              <a:defRPr>
                <a:solidFill>
                  <a:schemeClr val="tx1"/>
                </a:solidFill>
                <a:latin typeface="Arial" charset="0"/>
                <a:cs typeface="Arial" charset="0"/>
              </a:defRPr>
            </a:lvl8pPr>
            <a:lvl9pPr defTabSz="1300163" fontAlgn="base">
              <a:spcBef>
                <a:spcPct val="0"/>
              </a:spcBef>
              <a:spcAft>
                <a:spcPct val="0"/>
              </a:spcAft>
              <a:defRPr>
                <a:solidFill>
                  <a:schemeClr val="tx1"/>
                </a:solidFill>
                <a:latin typeface="Arial" charset="0"/>
                <a:cs typeface="Arial" charset="0"/>
              </a:defRPr>
            </a:lvl9pPr>
          </a:lstStyle>
          <a:p>
            <a:pPr>
              <a:spcBef>
                <a:spcPct val="50000"/>
              </a:spcBef>
            </a:pPr>
            <a:r>
              <a:rPr lang="nl-NL" sz="1300" dirty="0">
                <a:solidFill>
                  <a:srgbClr val="CC0000"/>
                </a:solidFill>
                <a:latin typeface="Georgia" pitchFamily="18" charset="0"/>
              </a:rPr>
              <a:t>faculteit economie</a:t>
            </a:r>
          </a:p>
          <a:p>
            <a:pPr>
              <a:spcBef>
                <a:spcPct val="50000"/>
              </a:spcBef>
            </a:pPr>
            <a:r>
              <a:rPr lang="nl-NL" sz="1300" dirty="0">
                <a:solidFill>
                  <a:srgbClr val="CC0000"/>
                </a:solidFill>
                <a:latin typeface="Georgia" pitchFamily="18" charset="0"/>
              </a:rPr>
              <a:t>en bedrijfskunde</a:t>
            </a:r>
          </a:p>
        </p:txBody>
      </p:sp>
      <p:sp>
        <p:nvSpPr>
          <p:cNvPr id="4108" name="tb_Department"/>
          <p:cNvSpPr txBox="1">
            <a:spLocks noChangeArrowheads="1"/>
          </p:cNvSpPr>
          <p:nvPr/>
        </p:nvSpPr>
        <p:spPr bwMode="auto">
          <a:xfrm>
            <a:off x="8121552" y="454150"/>
            <a:ext cx="2294930" cy="41549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spAutoFit/>
          </a:bodyPr>
          <a:lstStyle>
            <a:lvl1pPr defTabSz="1300163">
              <a:defRPr>
                <a:solidFill>
                  <a:schemeClr val="tx1"/>
                </a:solidFill>
                <a:latin typeface="Arial" charset="0"/>
                <a:cs typeface="Arial" charset="0"/>
              </a:defRPr>
            </a:lvl1pPr>
            <a:lvl2pPr defTabSz="1300163">
              <a:defRPr>
                <a:solidFill>
                  <a:schemeClr val="tx1"/>
                </a:solidFill>
                <a:latin typeface="Arial" charset="0"/>
                <a:cs typeface="Arial" charset="0"/>
              </a:defRPr>
            </a:lvl2pPr>
            <a:lvl3pPr defTabSz="1300163">
              <a:defRPr>
                <a:solidFill>
                  <a:schemeClr val="tx1"/>
                </a:solidFill>
                <a:latin typeface="Arial" charset="0"/>
                <a:cs typeface="Arial" charset="0"/>
              </a:defRPr>
            </a:lvl3pPr>
            <a:lvl4pPr defTabSz="1300163">
              <a:defRPr>
                <a:solidFill>
                  <a:schemeClr val="tx1"/>
                </a:solidFill>
                <a:latin typeface="Arial" charset="0"/>
                <a:cs typeface="Arial" charset="0"/>
              </a:defRPr>
            </a:lvl4pPr>
            <a:lvl5pPr defTabSz="1300163">
              <a:defRPr>
                <a:solidFill>
                  <a:schemeClr val="tx1"/>
                </a:solidFill>
                <a:latin typeface="Arial" charset="0"/>
                <a:cs typeface="Arial" charset="0"/>
              </a:defRPr>
            </a:lvl5pPr>
            <a:lvl6pPr defTabSz="1300163" fontAlgn="base">
              <a:spcBef>
                <a:spcPct val="0"/>
              </a:spcBef>
              <a:spcAft>
                <a:spcPct val="0"/>
              </a:spcAft>
              <a:defRPr>
                <a:solidFill>
                  <a:schemeClr val="tx1"/>
                </a:solidFill>
                <a:latin typeface="Arial" charset="0"/>
                <a:cs typeface="Arial" charset="0"/>
              </a:defRPr>
            </a:lvl6pPr>
            <a:lvl7pPr defTabSz="1300163" fontAlgn="base">
              <a:spcBef>
                <a:spcPct val="0"/>
              </a:spcBef>
              <a:spcAft>
                <a:spcPct val="0"/>
              </a:spcAft>
              <a:defRPr>
                <a:solidFill>
                  <a:schemeClr val="tx1"/>
                </a:solidFill>
                <a:latin typeface="Arial" charset="0"/>
                <a:cs typeface="Arial" charset="0"/>
              </a:defRPr>
            </a:lvl7pPr>
            <a:lvl8pPr defTabSz="1300163" fontAlgn="base">
              <a:spcBef>
                <a:spcPct val="0"/>
              </a:spcBef>
              <a:spcAft>
                <a:spcPct val="0"/>
              </a:spcAft>
              <a:defRPr>
                <a:solidFill>
                  <a:schemeClr val="tx1"/>
                </a:solidFill>
                <a:latin typeface="Arial" charset="0"/>
                <a:cs typeface="Arial" charset="0"/>
              </a:defRPr>
            </a:lvl8pPr>
            <a:lvl9pPr defTabSz="1300163" fontAlgn="base">
              <a:spcBef>
                <a:spcPct val="0"/>
              </a:spcBef>
              <a:spcAft>
                <a:spcPct val="0"/>
              </a:spcAft>
              <a:defRPr>
                <a:solidFill>
                  <a:schemeClr val="tx1"/>
                </a:solidFill>
                <a:latin typeface="Arial" charset="0"/>
                <a:cs typeface="Arial" charset="0"/>
              </a:defRPr>
            </a:lvl9pPr>
          </a:lstStyle>
          <a:p>
            <a:pPr>
              <a:spcBef>
                <a:spcPct val="50000"/>
              </a:spcBef>
            </a:pPr>
            <a:r>
              <a:rPr lang="nl-NL" sz="2700" dirty="0">
                <a:solidFill>
                  <a:srgbClr val="CC0000"/>
                </a:solidFill>
                <a:latin typeface="Georgia" pitchFamily="18" charset="0"/>
              </a:rPr>
              <a:t>COELO</a:t>
            </a:r>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gif"/><Relationship Id="rId4" Type="http://schemas.openxmlformats.org/officeDocument/2006/relationships/slideLayout" Target="../slideLayouts/slideLayout4.xml"/><Relationship Id="rId9" Type="http://schemas.openxmlformats.org/officeDocument/2006/relationships/image" Target="../media/image1.gi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Afbeelding 3"/>
          <p:cNvPicPr>
            <a:picLocks noChangeAspect="1"/>
          </p:cNvPicPr>
          <p:nvPr userDrawn="1"/>
        </p:nvPicPr>
        <p:blipFill>
          <a:blip r:embed="rId9" cstate="print">
            <a:extLst>
              <a:ext uri="{28A0092B-C50C-407E-A947-70E740481C1C}">
                <a14:useLocalDpi xmlns:a14="http://schemas.microsoft.com/office/drawing/2010/main" xmlns="" val="0"/>
              </a:ext>
            </a:extLst>
          </a:blip>
          <a:stretch>
            <a:fillRect/>
          </a:stretch>
        </p:blipFill>
        <p:spPr>
          <a:xfrm>
            <a:off x="6403" y="64782"/>
            <a:ext cx="2672715" cy="1139190"/>
          </a:xfrm>
          <a:prstGeom prst="rect">
            <a:avLst/>
          </a:prstGeom>
        </p:spPr>
      </p:pic>
      <p:sp>
        <p:nvSpPr>
          <p:cNvPr id="2" name="Title Placeholder 1"/>
          <p:cNvSpPr>
            <a:spLocks noGrp="1"/>
          </p:cNvSpPr>
          <p:nvPr>
            <p:ph type="title"/>
          </p:nvPr>
        </p:nvSpPr>
        <p:spPr>
          <a:xfrm>
            <a:off x="655320" y="1306519"/>
            <a:ext cx="11018520" cy="504000"/>
          </a:xfrm>
          <a:prstGeom prst="rect">
            <a:avLst/>
          </a:prstGeom>
        </p:spPr>
        <p:txBody>
          <a:bodyPr vert="horz" lIns="91440" tIns="45720" rIns="91440" bIns="45720" rtlCol="0" anchor="t" anchorCtr="0">
            <a:spAutoFit/>
          </a:bodyPr>
          <a:lstStyle/>
          <a:p>
            <a:r>
              <a:rPr lang="nl-NL" dirty="0" smtClean="0"/>
              <a:t>Klik om de titel te bewerken</a:t>
            </a:r>
            <a:endParaRPr lang="en-US" dirty="0"/>
          </a:p>
        </p:txBody>
      </p:sp>
      <p:sp>
        <p:nvSpPr>
          <p:cNvPr id="3" name="Text Placeholder 2"/>
          <p:cNvSpPr>
            <a:spLocks noGrp="1"/>
          </p:cNvSpPr>
          <p:nvPr>
            <p:ph type="body" idx="1"/>
          </p:nvPr>
        </p:nvSpPr>
        <p:spPr>
          <a:xfrm>
            <a:off x="655320" y="2125121"/>
            <a:ext cx="11018520" cy="2983368"/>
          </a:xfrm>
          <a:prstGeom prst="rect">
            <a:avLst/>
          </a:prstGeom>
        </p:spPr>
        <p:txBody>
          <a:bodyPr vert="horz" lIns="91440" tIns="45720" rIns="91440" bIns="45720" rtlCol="0">
            <a:normAutofit/>
          </a:bodyPr>
          <a:lstStyle/>
          <a:p>
            <a:pPr lvl="0"/>
            <a:r>
              <a:rPr lang="nl-NL" dirty="0" smtClean="0"/>
              <a:t>Klik om de tekst te bewerken … </a:t>
            </a:r>
          </a:p>
        </p:txBody>
      </p:sp>
      <p:sp>
        <p:nvSpPr>
          <p:cNvPr id="5" name="Footer Placeholder 4"/>
          <p:cNvSpPr>
            <a:spLocks noGrp="1"/>
          </p:cNvSpPr>
          <p:nvPr>
            <p:ph type="ftr" sz="quarter" idx="3"/>
          </p:nvPr>
        </p:nvSpPr>
        <p:spPr>
          <a:xfrm>
            <a:off x="655320" y="5233694"/>
            <a:ext cx="1101852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dirty="0"/>
          </a:p>
        </p:txBody>
      </p:sp>
      <p:pic>
        <p:nvPicPr>
          <p:cNvPr id="8" name="Afbeelding 7"/>
          <p:cNvPicPr>
            <a:picLocks noChangeAspect="1"/>
          </p:cNvPicPr>
          <p:nvPr userDrawn="1"/>
        </p:nvPicPr>
        <p:blipFill>
          <a:blip r:embed="rId10" cstate="print">
            <a:extLst>
              <a:ext uri="{28A0092B-C50C-407E-A947-70E740481C1C}">
                <a14:useLocalDpi xmlns:a14="http://schemas.microsoft.com/office/drawing/2010/main" xmlns="" val="0"/>
              </a:ext>
            </a:extLst>
          </a:blip>
          <a:stretch>
            <a:fillRect/>
          </a:stretch>
        </p:blipFill>
        <p:spPr>
          <a:xfrm>
            <a:off x="0" y="5496560"/>
            <a:ext cx="12192000" cy="1361440"/>
          </a:xfrm>
          <a:prstGeom prst="rect">
            <a:avLst/>
          </a:prstGeom>
        </p:spPr>
      </p:pic>
    </p:spTree>
    <p:extLst>
      <p:ext uri="{BB962C8B-B14F-4D97-AF65-F5344CB8AC3E}">
        <p14:creationId xmlns:p14="http://schemas.microsoft.com/office/powerpoint/2010/main" xmlns="" val="4017720876"/>
      </p:ext>
    </p:extLst>
  </p:cSld>
  <p:clrMap bg1="lt1" tx1="dk1" bg2="lt2" tx2="dk2" accent1="accent1" accent2="accent2" accent3="accent3" accent4="accent4" accent5="accent5" accent6="accent6" hlink="hlink" folHlink="folHlink"/>
  <p:sldLayoutIdLst>
    <p:sldLayoutId id="2147483674" r:id="rId1"/>
    <p:sldLayoutId id="2147483673" r:id="rId2"/>
    <p:sldLayoutId id="2147483676" r:id="rId3"/>
    <p:sldLayoutId id="2147483678" r:id="rId4"/>
    <p:sldLayoutId id="2147483679" r:id="rId5"/>
    <p:sldLayoutId id="2147483680" r:id="rId6"/>
    <p:sldLayoutId id="2147483681" r:id="rId7"/>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3200" b="1" kern="1200">
          <a:solidFill>
            <a:schemeClr val="tx2"/>
          </a:solidFill>
          <a:latin typeface="Verdana" panose="020B0604030504040204" pitchFamily="34" charset="0"/>
          <a:ea typeface="Verdana" panose="020B0604030504040204" pitchFamily="34" charset="0"/>
          <a:cs typeface="Verdana" panose="020B0604030504040204" pitchFamily="34" charset="0"/>
        </a:defRPr>
      </a:lvl1pPr>
    </p:titleStyle>
    <p:bodyStyle>
      <a:lvl1pPr marL="0" indent="0" algn="l" defTabSz="914400" rtl="0" eaLnBrk="1" latinLnBrk="0" hangingPunct="1">
        <a:lnSpc>
          <a:spcPct val="90000"/>
        </a:lnSpc>
        <a:spcBef>
          <a:spcPts val="1000"/>
        </a:spcBef>
        <a:buFontTx/>
        <a:buNone/>
        <a:defRPr sz="2000" kern="1200">
          <a:solidFill>
            <a:schemeClr val="tx2"/>
          </a:solidFill>
          <a:latin typeface="Verdana" panose="020B0604030504040204" pitchFamily="34" charset="0"/>
          <a:ea typeface="Verdana" panose="020B0604030504040204" pitchFamily="34" charset="0"/>
          <a:cs typeface="Verdana" panose="020B0604030504040204" pitchFamily="34" charset="0"/>
        </a:defRPr>
      </a:lvl1pPr>
      <a:lvl2pPr marL="457200" indent="0" algn="l" defTabSz="914400" rtl="0" eaLnBrk="1" latinLnBrk="0" hangingPunct="1">
        <a:lnSpc>
          <a:spcPct val="90000"/>
        </a:lnSpc>
        <a:spcBef>
          <a:spcPts val="500"/>
        </a:spcBef>
        <a:buFontTx/>
        <a:buNone/>
        <a:defRPr sz="2400" kern="1200">
          <a:solidFill>
            <a:schemeClr val="tx2"/>
          </a:solidFill>
          <a:latin typeface="Verdana" panose="020B0604030504040204" pitchFamily="34" charset="0"/>
          <a:ea typeface="Verdana" panose="020B0604030504040204" pitchFamily="34" charset="0"/>
          <a:cs typeface="Verdana" panose="020B0604030504040204" pitchFamily="34" charset="0"/>
        </a:defRPr>
      </a:lvl2pPr>
      <a:lvl3pPr marL="914400" indent="0" algn="l" defTabSz="914400" rtl="0" eaLnBrk="1" latinLnBrk="0" hangingPunct="1">
        <a:lnSpc>
          <a:spcPct val="90000"/>
        </a:lnSpc>
        <a:spcBef>
          <a:spcPts val="500"/>
        </a:spcBef>
        <a:buFontTx/>
        <a:buNone/>
        <a:defRPr sz="2000" kern="1200">
          <a:solidFill>
            <a:schemeClr val="tx2"/>
          </a:solidFill>
          <a:latin typeface="Verdana" panose="020B0604030504040204" pitchFamily="34" charset="0"/>
          <a:ea typeface="Verdana" panose="020B0604030504040204" pitchFamily="34" charset="0"/>
          <a:cs typeface="Verdana" panose="020B0604030504040204" pitchFamily="34" charset="0"/>
        </a:defRPr>
      </a:lvl3pPr>
      <a:lvl4pPr marL="1371600" indent="0" algn="l" defTabSz="914400" rtl="0" eaLnBrk="1" latinLnBrk="0" hangingPunct="1">
        <a:lnSpc>
          <a:spcPct val="90000"/>
        </a:lnSpc>
        <a:spcBef>
          <a:spcPts val="500"/>
        </a:spcBef>
        <a:buFontTx/>
        <a:buNone/>
        <a:defRPr sz="1800" kern="1200">
          <a:solidFill>
            <a:schemeClr val="tx2"/>
          </a:solidFill>
          <a:latin typeface="Verdana" panose="020B0604030504040204" pitchFamily="34" charset="0"/>
          <a:ea typeface="Verdana" panose="020B0604030504040204" pitchFamily="34" charset="0"/>
          <a:cs typeface="Verdana" panose="020B0604030504040204" pitchFamily="34" charset="0"/>
        </a:defRPr>
      </a:lvl4pPr>
      <a:lvl5pPr marL="1828800" indent="0" algn="l" defTabSz="914400" rtl="0" eaLnBrk="1" latinLnBrk="0" hangingPunct="1">
        <a:lnSpc>
          <a:spcPct val="90000"/>
        </a:lnSpc>
        <a:spcBef>
          <a:spcPts val="500"/>
        </a:spcBef>
        <a:buFontTx/>
        <a:buNone/>
        <a:defRPr sz="1800" kern="1200">
          <a:solidFill>
            <a:schemeClr val="tx2"/>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7.jpeg"/><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hyperlink" Target="http://www.rob-rfv.nl/rfv/actueel/nieuwsbericht/170/Gemeentefinanci%C3%ABn:+politiek+herstel+het+vertrouwen!" TargetMode="External"/><Relationship Id="rId2" Type="http://schemas.openxmlformats.org/officeDocument/2006/relationships/slideLayout" Target="../slideLayouts/slideLayout2.xml"/><Relationship Id="rId1" Type="http://schemas.openxmlformats.org/officeDocument/2006/relationships/video" Target="file:///\\SSCDATA05.frd.shsdir.nl\LT_458867$\Mijn%20Documenten\bzk-robf-20170117-idwo3m3m2-web.wmv" TargetMode="Externa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idx="4294967295"/>
          </p:nvPr>
        </p:nvSpPr>
        <p:spPr>
          <a:xfrm>
            <a:off x="2500009" y="204281"/>
            <a:ext cx="8968902" cy="1196502"/>
          </a:xfrm>
        </p:spPr>
        <p:txBody>
          <a:bodyPr/>
          <a:lstStyle/>
          <a:p>
            <a:pPr algn="ctr"/>
            <a:r>
              <a:rPr lang="nl-NL" sz="4400" dirty="0" smtClean="0">
                <a:solidFill>
                  <a:srgbClr val="0070C0"/>
                </a:solidFill>
                <a:latin typeface="Arial" pitchFamily="34" charset="0"/>
                <a:cs typeface="Arial" pitchFamily="34" charset="0"/>
              </a:rPr>
              <a:t>Eerst de politiek, dan de techniek</a:t>
            </a:r>
            <a:endParaRPr lang="nl-NL" sz="4400" dirty="0">
              <a:solidFill>
                <a:srgbClr val="0070C0"/>
              </a:solidFill>
              <a:latin typeface="Arial" pitchFamily="34" charset="0"/>
              <a:cs typeface="Arial" pitchFamily="34" charset="0"/>
            </a:endParaRPr>
          </a:p>
        </p:txBody>
      </p:sp>
      <p:sp>
        <p:nvSpPr>
          <p:cNvPr id="3" name="Ondertitel 2"/>
          <p:cNvSpPr>
            <a:spLocks noGrp="1"/>
          </p:cNvSpPr>
          <p:nvPr>
            <p:ph type="subTitle" idx="4294967295"/>
          </p:nvPr>
        </p:nvSpPr>
        <p:spPr>
          <a:xfrm>
            <a:off x="690663" y="3881336"/>
            <a:ext cx="11050621" cy="2578202"/>
          </a:xfrm>
        </p:spPr>
        <p:txBody>
          <a:bodyPr>
            <a:normAutofit/>
          </a:bodyPr>
          <a:lstStyle/>
          <a:p>
            <a:pPr algn="ctr"/>
            <a:r>
              <a:rPr lang="nl-NL" sz="2600" b="1" dirty="0" smtClean="0">
                <a:solidFill>
                  <a:srgbClr val="0070C0"/>
                </a:solidFill>
              </a:rPr>
              <a:t>Spelregels voor toekomstbestendinge financiële verhoudingen</a:t>
            </a:r>
          </a:p>
          <a:p>
            <a:pPr algn="ctr"/>
            <a:r>
              <a:rPr lang="nl-NL" dirty="0" smtClean="0">
                <a:solidFill>
                  <a:srgbClr val="0070C0"/>
                </a:solidFill>
              </a:rPr>
              <a:t>Platform Middelgrote Gemeenten</a:t>
            </a:r>
          </a:p>
          <a:p>
            <a:pPr algn="ctr"/>
            <a:r>
              <a:rPr lang="nl-NL" dirty="0" smtClean="0">
                <a:solidFill>
                  <a:srgbClr val="0070C0"/>
                </a:solidFill>
              </a:rPr>
              <a:t>Doorn</a:t>
            </a:r>
          </a:p>
          <a:p>
            <a:pPr algn="r"/>
            <a:r>
              <a:rPr lang="nl-NL" sz="1800" dirty="0" smtClean="0">
                <a:solidFill>
                  <a:srgbClr val="0070C0"/>
                </a:solidFill>
              </a:rPr>
              <a:t>Gerber </a:t>
            </a:r>
            <a:r>
              <a:rPr lang="nl-NL" sz="1800" dirty="0">
                <a:solidFill>
                  <a:srgbClr val="0070C0"/>
                </a:solidFill>
              </a:rPr>
              <a:t>van </a:t>
            </a:r>
            <a:r>
              <a:rPr lang="nl-NL" sz="1800" dirty="0" smtClean="0">
                <a:solidFill>
                  <a:srgbClr val="0070C0"/>
                </a:solidFill>
              </a:rPr>
              <a:t>Nijendaal</a:t>
            </a:r>
          </a:p>
          <a:p>
            <a:pPr algn="r"/>
            <a:r>
              <a:rPr lang="nl-NL" sz="1800" dirty="0" smtClean="0">
                <a:solidFill>
                  <a:srgbClr val="0070C0"/>
                </a:solidFill>
              </a:rPr>
              <a:t>12 April 2017</a:t>
            </a:r>
            <a:endParaRPr lang="nl-NL" sz="1800" dirty="0">
              <a:solidFill>
                <a:srgbClr val="0070C0"/>
              </a:solidFill>
            </a:endParaRPr>
          </a:p>
        </p:txBody>
      </p:sp>
      <p:pic>
        <p:nvPicPr>
          <p:cNvPr id="1030" name="Picture 6" descr="Afbeeldingsresultaat voor zak met geld"/>
          <p:cNvPicPr>
            <a:picLocks noChangeAspect="1" noChangeArrowheads="1"/>
          </p:cNvPicPr>
          <p:nvPr/>
        </p:nvPicPr>
        <p:blipFill>
          <a:blip r:embed="rId3" cstate="print"/>
          <a:srcRect/>
          <a:stretch>
            <a:fillRect/>
          </a:stretch>
        </p:blipFill>
        <p:spPr bwMode="auto">
          <a:xfrm>
            <a:off x="4951945" y="1563071"/>
            <a:ext cx="1875106" cy="2219953"/>
          </a:xfrm>
          <a:prstGeom prst="rect">
            <a:avLst/>
          </a:prstGeom>
          <a:noFill/>
        </p:spPr>
      </p:pic>
      <p:pic>
        <p:nvPicPr>
          <p:cNvPr id="9" name="Picture 2" descr="\\SSCDATA06.frd.shsdir.nl\LT_696979$\Desktop\Herbezinning FV en vereenvoudiging GF\Uitgaand\Assenstelsel uitwerking-05.jpg"/>
          <p:cNvPicPr>
            <a:picLocks noChangeAspect="1" noChangeArrowheads="1"/>
          </p:cNvPicPr>
          <p:nvPr/>
        </p:nvPicPr>
        <p:blipFill>
          <a:blip r:embed="rId4" cstate="print"/>
          <a:srcRect l="19572" t="9395" r="69759" b="60637"/>
          <a:stretch>
            <a:fillRect/>
          </a:stretch>
        </p:blipFill>
        <p:spPr bwMode="auto">
          <a:xfrm>
            <a:off x="1643974" y="1653703"/>
            <a:ext cx="1366412" cy="2159034"/>
          </a:xfrm>
          <a:prstGeom prst="rect">
            <a:avLst/>
          </a:prstGeom>
          <a:noFill/>
        </p:spPr>
      </p:pic>
      <p:pic>
        <p:nvPicPr>
          <p:cNvPr id="11" name="Picture 2" descr="\\SSCDATA06.frd.shsdir.nl\LT_696979$\Desktop\Herbezinning FV en vereenvoudiging GF\Uitgaand\Assenstelsel uitwerking-05.jpg"/>
          <p:cNvPicPr>
            <a:picLocks noChangeAspect="1" noChangeArrowheads="1"/>
          </p:cNvPicPr>
          <p:nvPr/>
        </p:nvPicPr>
        <p:blipFill>
          <a:blip r:embed="rId5" cstate="print"/>
          <a:srcRect l="65670" t="72289" r="19306" b="16426"/>
          <a:stretch>
            <a:fillRect/>
          </a:stretch>
        </p:blipFill>
        <p:spPr bwMode="auto">
          <a:xfrm>
            <a:off x="7602750" y="2158321"/>
            <a:ext cx="3087948" cy="1304725"/>
          </a:xfrm>
          <a:prstGeom prst="rect">
            <a:avLst/>
          </a:prstGeom>
          <a:noFill/>
        </p:spPr>
      </p:pic>
    </p:spTree>
    <p:extLst>
      <p:ext uri="{BB962C8B-B14F-4D97-AF65-F5344CB8AC3E}">
        <p14:creationId xmlns:p14="http://schemas.microsoft.com/office/powerpoint/2010/main" xmlns="" val="32615163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4294967295"/>
          </p:nvPr>
        </p:nvSpPr>
        <p:spPr>
          <a:xfrm>
            <a:off x="1173163" y="1597025"/>
            <a:ext cx="11018837" cy="3994150"/>
          </a:xfrm>
        </p:spPr>
        <p:txBody>
          <a:bodyPr>
            <a:normAutofit fontScale="85000" lnSpcReduction="20000"/>
          </a:bodyPr>
          <a:lstStyle/>
          <a:p>
            <a:endParaRPr lang="nl-NL" dirty="0" smtClean="0">
              <a:latin typeface="Arial" pitchFamily="34" charset="0"/>
              <a:cs typeface="Arial" pitchFamily="34" charset="0"/>
            </a:endParaRPr>
          </a:p>
          <a:p>
            <a:pPr marL="457200" indent="-457200"/>
            <a:r>
              <a:rPr lang="nl-NL" sz="3100" dirty="0" smtClean="0">
                <a:solidFill>
                  <a:srgbClr val="0070C0"/>
                </a:solidFill>
                <a:latin typeface="Arial" pitchFamily="34" charset="0"/>
                <a:cs typeface="Arial" pitchFamily="34" charset="0"/>
              </a:rPr>
              <a:t>Eerst politieke keuzes maken</a:t>
            </a:r>
          </a:p>
          <a:p>
            <a:pPr marL="457200" indent="-457200"/>
            <a:r>
              <a:rPr lang="nl-NL" sz="3100" dirty="0" smtClean="0">
                <a:solidFill>
                  <a:srgbClr val="0070C0"/>
                </a:solidFill>
                <a:latin typeface="Arial" pitchFamily="34" charset="0"/>
                <a:cs typeface="Arial" pitchFamily="34" charset="0"/>
              </a:rPr>
              <a:t>Daaruit volgen gewenste financiële verhoudingen</a:t>
            </a:r>
          </a:p>
          <a:p>
            <a:pPr marL="457200" indent="-457200"/>
            <a:endParaRPr lang="nl-NL" dirty="0" smtClean="0">
              <a:latin typeface="Arial" pitchFamily="34" charset="0"/>
              <a:cs typeface="Arial" pitchFamily="34" charset="0"/>
            </a:endParaRPr>
          </a:p>
          <a:p>
            <a:pPr marL="457200" indent="-457200"/>
            <a:r>
              <a:rPr lang="nl-NL" sz="3100" dirty="0" smtClean="0">
                <a:solidFill>
                  <a:srgbClr val="0070C0"/>
                </a:solidFill>
                <a:latin typeface="Arial" pitchFamily="34" charset="0"/>
                <a:cs typeface="Arial" pitchFamily="34" charset="0"/>
              </a:rPr>
              <a:t>Hoe?</a:t>
            </a:r>
          </a:p>
          <a:p>
            <a:pPr marL="457200" indent="-457200"/>
            <a:r>
              <a:rPr lang="nl-NL" sz="3100" dirty="0" smtClean="0">
                <a:solidFill>
                  <a:srgbClr val="0070C0"/>
                </a:solidFill>
                <a:latin typeface="Arial" pitchFamily="34" charset="0"/>
                <a:cs typeface="Arial" pitchFamily="34" charset="0"/>
              </a:rPr>
              <a:t>Door </a:t>
            </a:r>
            <a:r>
              <a:rPr lang="nl-NL" b="1" dirty="0" smtClean="0">
                <a:solidFill>
                  <a:srgbClr val="FF5050"/>
                </a:solidFill>
                <a:latin typeface="Arial" pitchFamily="34" charset="0"/>
                <a:cs typeface="Arial" pitchFamily="34" charset="0"/>
              </a:rPr>
              <a:t>beslissen, betalen en genieten in één hand </a:t>
            </a:r>
            <a:r>
              <a:rPr lang="nl-NL" sz="3100" dirty="0" smtClean="0">
                <a:solidFill>
                  <a:srgbClr val="0070C0"/>
                </a:solidFill>
                <a:latin typeface="Arial" pitchFamily="34" charset="0"/>
                <a:cs typeface="Arial" pitchFamily="34" charset="0"/>
              </a:rPr>
              <a:t>te leggen</a:t>
            </a:r>
          </a:p>
          <a:p>
            <a:pPr marL="457200" indent="-457200"/>
            <a:r>
              <a:rPr lang="nl-NL" sz="3100" dirty="0" smtClean="0">
                <a:solidFill>
                  <a:srgbClr val="0070C0"/>
                </a:solidFill>
                <a:latin typeface="Arial" pitchFamily="34" charset="0"/>
                <a:cs typeface="Arial" pitchFamily="34" charset="0"/>
              </a:rPr>
              <a:t>Wie bepaalt, betaalt!</a:t>
            </a:r>
          </a:p>
          <a:p>
            <a:pPr marL="457200" indent="-457200"/>
            <a:r>
              <a:rPr lang="nl-NL" sz="3100" dirty="0" smtClean="0">
                <a:solidFill>
                  <a:srgbClr val="0070C0"/>
                </a:solidFill>
                <a:latin typeface="Arial" pitchFamily="34" charset="0"/>
                <a:cs typeface="Arial" pitchFamily="34" charset="0"/>
              </a:rPr>
              <a:t>Dus niet “winkelen met andermans portemonnee”</a:t>
            </a:r>
          </a:p>
          <a:p>
            <a:pPr marL="457200" indent="-457200"/>
            <a:endParaRPr lang="nl-NL" sz="3100" dirty="0" smtClean="0">
              <a:solidFill>
                <a:srgbClr val="0070C0"/>
              </a:solidFill>
              <a:latin typeface="Arial" pitchFamily="34" charset="0"/>
              <a:cs typeface="Arial" pitchFamily="34" charset="0"/>
            </a:endParaRPr>
          </a:p>
          <a:p>
            <a:pPr marL="457200" indent="-457200"/>
            <a:r>
              <a:rPr lang="nl-NL" sz="3100" dirty="0" smtClean="0">
                <a:solidFill>
                  <a:srgbClr val="0070C0"/>
                </a:solidFill>
                <a:latin typeface="Arial" pitchFamily="34" charset="0"/>
                <a:cs typeface="Arial" pitchFamily="34" charset="0"/>
              </a:rPr>
              <a:t>Samengevat in beslisboom</a:t>
            </a:r>
          </a:p>
          <a:p>
            <a:endParaRPr lang="nl-NL" dirty="0"/>
          </a:p>
        </p:txBody>
      </p:sp>
      <p:sp>
        <p:nvSpPr>
          <p:cNvPr id="3" name="Titel 2"/>
          <p:cNvSpPr>
            <a:spLocks noGrp="1"/>
          </p:cNvSpPr>
          <p:nvPr>
            <p:ph type="title" idx="4294967295"/>
          </p:nvPr>
        </p:nvSpPr>
        <p:spPr>
          <a:xfrm>
            <a:off x="3006725" y="334963"/>
            <a:ext cx="9185275" cy="1250950"/>
          </a:xfrm>
        </p:spPr>
        <p:txBody>
          <a:bodyPr/>
          <a:lstStyle/>
          <a:p>
            <a:pPr algn="ctr"/>
            <a:r>
              <a:rPr lang="nl-NL" dirty="0" smtClean="0">
                <a:solidFill>
                  <a:srgbClr val="0070C0"/>
                </a:solidFill>
                <a:latin typeface="Arial" pitchFamily="34" charset="0"/>
                <a:cs typeface="Arial" pitchFamily="34" charset="0"/>
              </a:rPr>
              <a:t>Financiële verhoudingen hangen af van maatschappelijke voorkeuren</a:t>
            </a:r>
            <a:br>
              <a:rPr lang="nl-NL" dirty="0" smtClean="0">
                <a:solidFill>
                  <a:srgbClr val="0070C0"/>
                </a:solidFill>
                <a:latin typeface="Arial" pitchFamily="34" charset="0"/>
                <a:cs typeface="Arial" pitchFamily="34" charset="0"/>
              </a:rPr>
            </a:br>
            <a:endParaRPr lang="nl-NL"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3"/>
          </p:nvPr>
        </p:nvSpPr>
        <p:spPr/>
        <p:txBody>
          <a:bodyPr/>
          <a:lstStyle/>
          <a:p>
            <a:r>
              <a:rPr lang="nl-NL" dirty="0" smtClean="0">
                <a:hlinkClick r:id="rId3"/>
              </a:rPr>
              <a:t>http://www.rob-rfv.nl/rfv/actueel/nieuwsbericht/170/Gemeentefinanci%C3%ABn%3A+politiek+herstel+het+vertrouwen%21</a:t>
            </a:r>
            <a:endParaRPr lang="nl-NL" dirty="0" smtClean="0"/>
          </a:p>
          <a:p>
            <a:endParaRPr lang="nl-NL" dirty="0"/>
          </a:p>
        </p:txBody>
      </p:sp>
      <p:sp>
        <p:nvSpPr>
          <p:cNvPr id="3" name="Titel 2"/>
          <p:cNvSpPr>
            <a:spLocks noGrp="1"/>
          </p:cNvSpPr>
          <p:nvPr>
            <p:ph type="title"/>
          </p:nvPr>
        </p:nvSpPr>
        <p:spPr>
          <a:xfrm>
            <a:off x="655320" y="486383"/>
            <a:ext cx="11018520" cy="1089529"/>
          </a:xfrm>
        </p:spPr>
        <p:txBody>
          <a:bodyPr/>
          <a:lstStyle/>
          <a:p>
            <a:r>
              <a:rPr lang="nl-NL" sz="2400" dirty="0" smtClean="0"/>
              <a:t>http://www.rob-rfv.nl/rfv/actueel/nieuwsbericht/170/Gemeentefinanci%C3%ABn%3A+politiek+herstel+het+vertrouwen%21</a:t>
            </a:r>
            <a:endParaRPr lang="nl-NL" sz="2400" dirty="0"/>
          </a:p>
        </p:txBody>
      </p:sp>
      <p:pic>
        <p:nvPicPr>
          <p:cNvPr id="4" name="bzk-robf-20170117-idwo3m3m2-web.wmv">
            <a:hlinkClick r:id="" action="ppaction://media"/>
          </p:cNvPr>
          <p:cNvPicPr>
            <a:picLocks noRot="1" noChangeAspect="1"/>
          </p:cNvPicPr>
          <p:nvPr>
            <a:videoFile r:link="rId1"/>
          </p:nvPr>
        </p:nvPicPr>
        <p:blipFill>
          <a:blip r:embed="rId4" cstate="print"/>
          <a:stretch>
            <a:fillRect/>
          </a:stretch>
        </p:blipFill>
        <p:spPr>
          <a:xfrm>
            <a:off x="-2582937" y="1575880"/>
            <a:ext cx="14774937" cy="5282119"/>
          </a:xfrm>
          <a:prstGeom prst="rect">
            <a:avLst/>
          </a:prstGeom>
        </p:spPr>
      </p:pic>
      <p:pic>
        <p:nvPicPr>
          <p:cNvPr id="5" name="bzk-robf-20170117-idwo3m3m2-web.wmv">
            <a:hlinkClick r:id="" action="ppaction://media"/>
          </p:cNvPr>
          <p:cNvPicPr>
            <a:picLocks noRot="1" noChangeAspect="1"/>
          </p:cNvPicPr>
          <p:nvPr>
            <a:videoFile r:link="rId1"/>
          </p:nvPr>
        </p:nvPicPr>
        <p:blipFill>
          <a:blip r:embed="rId4" cstate="print"/>
          <a:stretch>
            <a:fillRect/>
          </a:stretch>
        </p:blipFill>
        <p:spPr>
          <a:xfrm>
            <a:off x="4191000" y="4450080"/>
            <a:ext cx="3810000" cy="4571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8046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seq concurrent="1" nextAc="seek">
              <p:cTn id="13" restart="whenNotActive" fill="hold" evtFilter="cancelBubble" nodeType="interactiveSeq">
                <p:stCondLst>
                  <p:cond evt="onClick" delay="0">
                    <p:tgtEl>
                      <p:spTgt spid="5"/>
                    </p:tgtEl>
                  </p:cond>
                </p:stCondLst>
                <p:endSync evt="end" delay="0">
                  <p:rtn val="all"/>
                </p:endSync>
                <p:childTnLst>
                  <p:par>
                    <p:cTn id="14" fill="hold">
                      <p:stCondLst>
                        <p:cond delay="0"/>
                      </p:stCondLst>
                      <p:childTnLst>
                        <p:par>
                          <p:cTn id="15" fill="hold">
                            <p:stCondLst>
                              <p:cond delay="0"/>
                            </p:stCondLst>
                            <p:childTnLst>
                              <p:par>
                                <p:cTn id="16" presetID="2" presetClass="mediacall" presetSubtype="0" fill="hold" nodeType="clickEffect">
                                  <p:stCondLst>
                                    <p:cond delay="0"/>
                                  </p:stCondLst>
                                  <p:childTnLst>
                                    <p:cmd type="call" cmd="togglePause">
                                      <p:cBhvr>
                                        <p:cTn id="17" dur="1" fill="hold"/>
                                        <p:tgtEl>
                                          <p:spTgt spid="5"/>
                                        </p:tgtEl>
                                      </p:cBhvr>
                                    </p:cmd>
                                  </p:childTnLst>
                                </p:cTn>
                              </p:par>
                            </p:childTnLst>
                          </p:cTn>
                        </p:par>
                      </p:childTnLst>
                    </p:cTn>
                  </p:par>
                </p:childTnLst>
              </p:cTn>
              <p:nextCondLst>
                <p:cond evt="onClick" delay="0">
                  <p:tgtEl>
                    <p:spTgt spid="5"/>
                  </p:tgtEl>
                </p:cond>
              </p:nextCondLst>
            </p:seq>
            <p:video>
              <p:cMediaNode>
                <p:cTn id="18" fill="hold" display="0">
                  <p:stCondLst>
                    <p:cond delay="indefinite"/>
                  </p:stCondLst>
                  <p:endCondLst>
                    <p:cond evt="onNext" delay="0">
                      <p:tgtEl>
                        <p:sldTgt/>
                      </p:tgtEl>
                    </p:cond>
                    <p:cond evt="onPrev" delay="0">
                      <p:tgtEl>
                        <p:sldTgt/>
                      </p:tgtEl>
                    </p:cond>
                  </p:endCondLst>
                </p:cTn>
                <p:tgtEl>
                  <p:spTgt spid="5"/>
                </p:tgtEl>
              </p:cMediaNode>
            </p:vide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idx="4294967295"/>
          </p:nvPr>
        </p:nvSpPr>
        <p:spPr>
          <a:xfrm>
            <a:off x="3122613" y="404813"/>
            <a:ext cx="9069387" cy="625475"/>
          </a:xfrm>
        </p:spPr>
        <p:txBody>
          <a:bodyPr/>
          <a:lstStyle/>
          <a:p>
            <a:pPr algn="ctr"/>
            <a:r>
              <a:rPr lang="nl-NL" dirty="0" smtClean="0">
                <a:solidFill>
                  <a:srgbClr val="0070C0"/>
                </a:solidFill>
                <a:latin typeface="Arial" pitchFamily="34" charset="0"/>
                <a:cs typeface="Arial" pitchFamily="34" charset="0"/>
              </a:rPr>
              <a:t>Beslisboom Rfv: de politieke keuzes</a:t>
            </a:r>
            <a:r>
              <a:rPr lang="nl-NL" dirty="0" smtClean="0">
                <a:latin typeface="Arial" pitchFamily="34" charset="0"/>
                <a:cs typeface="Arial" pitchFamily="34" charset="0"/>
              </a:rPr>
              <a:t/>
            </a:r>
            <a:br>
              <a:rPr lang="nl-NL" dirty="0" smtClean="0">
                <a:latin typeface="Arial" pitchFamily="34" charset="0"/>
                <a:cs typeface="Arial" pitchFamily="34" charset="0"/>
              </a:rPr>
            </a:br>
            <a:endParaRPr lang="nl-NL" dirty="0"/>
          </a:p>
        </p:txBody>
      </p:sp>
      <p:pic>
        <p:nvPicPr>
          <p:cNvPr id="4" name="Picture 2"/>
          <p:cNvPicPr>
            <a:picLocks noGrp="1" noChangeAspect="1" noChangeArrowheads="1"/>
          </p:cNvPicPr>
          <p:nvPr>
            <p:ph idx="4294967295"/>
          </p:nvPr>
        </p:nvPicPr>
        <p:blipFill>
          <a:blip r:embed="rId3" cstate="print">
            <a:extLst>
              <a:ext uri="{28A0092B-C50C-407E-A947-70E740481C1C}">
                <a14:useLocalDpi xmlns:a14="http://schemas.microsoft.com/office/drawing/2010/main" xmlns="" val="0"/>
              </a:ext>
            </a:extLst>
          </a:blip>
          <a:srcRect/>
          <a:stretch>
            <a:fillRect/>
          </a:stretch>
        </p:blipFill>
        <p:spPr bwMode="auto">
          <a:xfrm>
            <a:off x="661480" y="1056296"/>
            <a:ext cx="8901113" cy="48402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3"/>
          </p:nvPr>
        </p:nvSpPr>
        <p:spPr>
          <a:xfrm>
            <a:off x="643746" y="1624521"/>
            <a:ext cx="11018520" cy="3710540"/>
          </a:xfrm>
        </p:spPr>
        <p:txBody>
          <a:bodyPr>
            <a:normAutofit/>
          </a:bodyPr>
          <a:lstStyle/>
          <a:p>
            <a:pPr marL="457200" indent="-457200">
              <a:buNone/>
            </a:pPr>
            <a:endParaRPr lang="nl-NL" dirty="0" smtClean="0">
              <a:latin typeface="Arial" pitchFamily="34" charset="0"/>
              <a:cs typeface="Arial" pitchFamily="34" charset="0"/>
            </a:endParaRPr>
          </a:p>
          <a:p>
            <a:pPr marL="457200" indent="-457200">
              <a:lnSpc>
                <a:spcPct val="80000"/>
              </a:lnSpc>
            </a:pPr>
            <a:r>
              <a:rPr lang="nl-NL" sz="2600" dirty="0" smtClean="0">
                <a:solidFill>
                  <a:srgbClr val="0070C0"/>
                </a:solidFill>
                <a:latin typeface="+mn-lt"/>
                <a:cs typeface="Arial" pitchFamily="34" charset="0"/>
              </a:rPr>
              <a:t>Beleidsvrijheid betekent hier: </a:t>
            </a:r>
            <a:r>
              <a:rPr lang="nl-NL" sz="2600" i="1" dirty="0" smtClean="0">
                <a:solidFill>
                  <a:srgbClr val="FF5050"/>
                </a:solidFill>
                <a:latin typeface="+mn-lt"/>
                <a:cs typeface="Arial" pitchFamily="34" charset="0"/>
              </a:rPr>
              <a:t>uitkomsten van beleid mogen van gemeente tot gemeente verschillen</a:t>
            </a:r>
          </a:p>
          <a:p>
            <a:pPr marL="457200" indent="-457200">
              <a:lnSpc>
                <a:spcPct val="80000"/>
              </a:lnSpc>
              <a:buNone/>
            </a:pPr>
            <a:endParaRPr lang="nl-NL" sz="2600" dirty="0" smtClean="0">
              <a:latin typeface="+mn-lt"/>
              <a:cs typeface="Arial" pitchFamily="34" charset="0"/>
            </a:endParaRPr>
          </a:p>
          <a:p>
            <a:pPr marL="457200" indent="-457200">
              <a:lnSpc>
                <a:spcPct val="80000"/>
              </a:lnSpc>
            </a:pPr>
            <a:r>
              <a:rPr lang="nl-NL" sz="2600" dirty="0" smtClean="0">
                <a:solidFill>
                  <a:srgbClr val="0070C0"/>
                </a:solidFill>
                <a:latin typeface="+mn-lt"/>
                <a:cs typeface="Arial" pitchFamily="34" charset="0"/>
              </a:rPr>
              <a:t>Beleidsvrijheid verschilt per beleidsterrein</a:t>
            </a:r>
          </a:p>
          <a:p>
            <a:pPr marL="457200" indent="-457200">
              <a:lnSpc>
                <a:spcPct val="80000"/>
              </a:lnSpc>
            </a:pPr>
            <a:endParaRPr lang="nl-NL" sz="2600" dirty="0" smtClean="0">
              <a:latin typeface="+mn-lt"/>
              <a:cs typeface="Arial" pitchFamily="34" charset="0"/>
            </a:endParaRPr>
          </a:p>
          <a:p>
            <a:pPr marL="457200" indent="-457200">
              <a:lnSpc>
                <a:spcPct val="80000"/>
              </a:lnSpc>
            </a:pPr>
            <a:r>
              <a:rPr lang="nl-NL" sz="2600" dirty="0" smtClean="0">
                <a:solidFill>
                  <a:srgbClr val="0070C0"/>
                </a:solidFill>
                <a:latin typeface="+mn-lt"/>
                <a:cs typeface="Arial" pitchFamily="34" charset="0"/>
              </a:rPr>
              <a:t>Geregeld in de wet, maar ook bepaald door maatschappelijke verwachtingen</a:t>
            </a:r>
            <a:endParaRPr lang="nl-NL" sz="2600" dirty="0">
              <a:solidFill>
                <a:srgbClr val="0070C0"/>
              </a:solidFill>
              <a:latin typeface="+mn-lt"/>
            </a:endParaRPr>
          </a:p>
        </p:txBody>
      </p:sp>
      <p:sp>
        <p:nvSpPr>
          <p:cNvPr id="3" name="Titel 2"/>
          <p:cNvSpPr>
            <a:spLocks noGrp="1"/>
          </p:cNvSpPr>
          <p:nvPr>
            <p:ph type="title"/>
          </p:nvPr>
        </p:nvSpPr>
        <p:spPr>
          <a:xfrm>
            <a:off x="2384385" y="272374"/>
            <a:ext cx="9151123" cy="1421928"/>
          </a:xfrm>
        </p:spPr>
        <p:txBody>
          <a:bodyPr/>
          <a:lstStyle/>
          <a:p>
            <a:pPr algn="ctr"/>
            <a:r>
              <a:rPr lang="nl-NL" dirty="0" smtClean="0">
                <a:solidFill>
                  <a:srgbClr val="0070C0"/>
                </a:solidFill>
                <a:latin typeface="+mj-lt"/>
                <a:cs typeface="Arial" pitchFamily="34" charset="0"/>
              </a:rPr>
              <a:t>Keuze 1:</a:t>
            </a:r>
            <a:br>
              <a:rPr lang="nl-NL" dirty="0" smtClean="0">
                <a:solidFill>
                  <a:srgbClr val="0070C0"/>
                </a:solidFill>
                <a:latin typeface="+mj-lt"/>
                <a:cs typeface="Arial" pitchFamily="34" charset="0"/>
              </a:rPr>
            </a:br>
            <a:r>
              <a:rPr lang="nl-NL" dirty="0" smtClean="0">
                <a:solidFill>
                  <a:srgbClr val="0070C0"/>
                </a:solidFill>
                <a:latin typeface="+mj-lt"/>
                <a:cs typeface="Arial" pitchFamily="34" charset="0"/>
              </a:rPr>
              <a:t> mate van gemeentelijke beleidsvrijheid</a:t>
            </a:r>
            <a:endParaRPr lang="nl-NL" dirty="0">
              <a:latin typeface="+mj-lt"/>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4294967295"/>
          </p:nvPr>
        </p:nvSpPr>
        <p:spPr>
          <a:xfrm>
            <a:off x="340468" y="1265238"/>
            <a:ext cx="11851533" cy="4600575"/>
          </a:xfrm>
        </p:spPr>
        <p:txBody>
          <a:bodyPr>
            <a:normAutofit fontScale="92500" lnSpcReduction="10000"/>
          </a:bodyPr>
          <a:lstStyle/>
          <a:p>
            <a:endParaRPr lang="nl-NL" sz="2800" dirty="0" smtClean="0">
              <a:latin typeface="+mn-lt"/>
              <a:cs typeface="Arial" pitchFamily="34" charset="0"/>
            </a:endParaRPr>
          </a:p>
          <a:p>
            <a:pPr>
              <a:buFont typeface="Arial" pitchFamily="34" charset="0"/>
              <a:buChar char="•"/>
            </a:pPr>
            <a:r>
              <a:rPr lang="nl-NL" sz="2800" dirty="0" smtClean="0">
                <a:solidFill>
                  <a:srgbClr val="0070C0"/>
                </a:solidFill>
                <a:latin typeface="+mn-lt"/>
                <a:cs typeface="Arial" pitchFamily="34" charset="0"/>
              </a:rPr>
              <a:t> Als “product” landelijk uniform moet zijn</a:t>
            </a:r>
          </a:p>
          <a:p>
            <a:pPr marL="914400" lvl="1" indent="-457200">
              <a:buFont typeface="Wingdings" pitchFamily="2" charset="2"/>
              <a:buChar char="Ø"/>
            </a:pPr>
            <a:r>
              <a:rPr lang="nl-NL" sz="2200" dirty="0" smtClean="0">
                <a:solidFill>
                  <a:srgbClr val="0070C0"/>
                </a:solidFill>
                <a:latin typeface="+mn-lt"/>
                <a:cs typeface="Arial" pitchFamily="34" charset="0"/>
              </a:rPr>
              <a:t>Paspoort, verkiezingen Tweede Kamer</a:t>
            </a:r>
          </a:p>
          <a:p>
            <a:pPr>
              <a:buNone/>
            </a:pPr>
            <a:endParaRPr lang="nl-NL" dirty="0" smtClean="0">
              <a:solidFill>
                <a:srgbClr val="0070C0"/>
              </a:solidFill>
              <a:latin typeface="+mn-lt"/>
              <a:cs typeface="Arial" pitchFamily="34" charset="0"/>
            </a:endParaRPr>
          </a:p>
          <a:p>
            <a:pPr>
              <a:buFont typeface="Arial" pitchFamily="34" charset="0"/>
              <a:buChar char="•"/>
            </a:pPr>
            <a:r>
              <a:rPr lang="nl-NL" sz="2800" dirty="0" smtClean="0">
                <a:solidFill>
                  <a:srgbClr val="0070C0"/>
                </a:solidFill>
                <a:latin typeface="+mn-lt"/>
                <a:cs typeface="Arial" pitchFamily="34" charset="0"/>
              </a:rPr>
              <a:t> Bij landelijk gevoelde solidariteit</a:t>
            </a:r>
          </a:p>
          <a:p>
            <a:pPr marL="914400" lvl="1" indent="-457200">
              <a:buFont typeface="Wingdings" pitchFamily="2" charset="2"/>
              <a:buChar char="Ø"/>
            </a:pPr>
            <a:r>
              <a:rPr lang="nl-NL" sz="2200" dirty="0" smtClean="0">
                <a:solidFill>
                  <a:srgbClr val="0070C0"/>
                </a:solidFill>
                <a:latin typeface="+mn-lt"/>
                <a:cs typeface="Arial" pitchFamily="34" charset="0"/>
              </a:rPr>
              <a:t>Bijstandsuitkering moet overal even hoog (vinden we)</a:t>
            </a:r>
          </a:p>
          <a:p>
            <a:pPr marL="914400" lvl="1" indent="-457200">
              <a:buFont typeface="Wingdings" pitchFamily="2" charset="2"/>
              <a:buChar char="Ø"/>
            </a:pPr>
            <a:r>
              <a:rPr lang="nl-NL" sz="2200" dirty="0" smtClean="0">
                <a:solidFill>
                  <a:srgbClr val="0070C0"/>
                </a:solidFill>
                <a:latin typeface="+mn-lt"/>
                <a:cs typeface="Arial" pitchFamily="34" charset="0"/>
              </a:rPr>
              <a:t>Vaak bij persoonsgebonden diensten</a:t>
            </a:r>
          </a:p>
          <a:p>
            <a:endParaRPr lang="nl-NL" dirty="0" smtClean="0">
              <a:solidFill>
                <a:srgbClr val="0070C0"/>
              </a:solidFill>
              <a:latin typeface="+mn-lt"/>
              <a:cs typeface="Arial" pitchFamily="34" charset="0"/>
            </a:endParaRPr>
          </a:p>
          <a:p>
            <a:pPr>
              <a:buFont typeface="Arial" pitchFamily="34" charset="0"/>
              <a:buChar char="•"/>
            </a:pPr>
            <a:r>
              <a:rPr lang="nl-NL" sz="2800" dirty="0" smtClean="0">
                <a:solidFill>
                  <a:srgbClr val="0070C0"/>
                </a:solidFill>
                <a:latin typeface="+mn-lt"/>
                <a:cs typeface="Arial" pitchFamily="34" charset="0"/>
              </a:rPr>
              <a:t> Geldt dit niet, dan is maximale gemeentelijke zeggenschap gewenst</a:t>
            </a:r>
          </a:p>
          <a:p>
            <a:pPr marL="914400" lvl="1" indent="-457200">
              <a:buFont typeface="Wingdings" pitchFamily="2" charset="2"/>
              <a:buChar char="Ø"/>
            </a:pPr>
            <a:r>
              <a:rPr lang="nl-NL" sz="2200" dirty="0" smtClean="0">
                <a:solidFill>
                  <a:srgbClr val="0070C0"/>
                </a:solidFill>
                <a:latin typeface="+mn-lt"/>
                <a:cs typeface="Arial" pitchFamily="34" charset="0"/>
              </a:rPr>
              <a:t>Kosten en baten voorzieningen lokaal afwegen</a:t>
            </a:r>
          </a:p>
          <a:p>
            <a:pPr marL="914400" lvl="1" indent="-457200">
              <a:buFont typeface="Wingdings" pitchFamily="2" charset="2"/>
              <a:buChar char="Ø"/>
            </a:pPr>
            <a:r>
              <a:rPr lang="nl-NL" sz="2200" dirty="0" smtClean="0">
                <a:solidFill>
                  <a:srgbClr val="0070C0"/>
                </a:solidFill>
                <a:latin typeface="+mn-lt"/>
                <a:cs typeface="Arial" pitchFamily="34" charset="0"/>
              </a:rPr>
              <a:t>Op basis van lokale wensen</a:t>
            </a:r>
          </a:p>
          <a:p>
            <a:pPr marL="914400" lvl="1" indent="-457200">
              <a:buFont typeface="Wingdings" pitchFamily="2" charset="2"/>
              <a:buChar char="Ø"/>
            </a:pPr>
            <a:r>
              <a:rPr lang="nl-NL" sz="2200" dirty="0" smtClean="0">
                <a:solidFill>
                  <a:srgbClr val="0070C0"/>
                </a:solidFill>
                <a:latin typeface="+mn-lt"/>
                <a:cs typeface="Arial" pitchFamily="34" charset="0"/>
              </a:rPr>
              <a:t>Maatwerk,geen landelijke eenheidsworst</a:t>
            </a:r>
          </a:p>
          <a:p>
            <a:endParaRPr lang="nl-NL" dirty="0"/>
          </a:p>
        </p:txBody>
      </p:sp>
      <p:sp>
        <p:nvSpPr>
          <p:cNvPr id="3" name="Titel 2"/>
          <p:cNvSpPr>
            <a:spLocks noGrp="1"/>
          </p:cNvSpPr>
          <p:nvPr>
            <p:ph type="title" idx="4294967295"/>
          </p:nvPr>
        </p:nvSpPr>
        <p:spPr>
          <a:xfrm>
            <a:off x="2231248" y="350636"/>
            <a:ext cx="9085262" cy="535531"/>
          </a:xfrm>
        </p:spPr>
        <p:txBody>
          <a:bodyPr/>
          <a:lstStyle/>
          <a:p>
            <a:pPr algn="ctr"/>
            <a:r>
              <a:rPr lang="nl-NL" dirty="0" smtClean="0">
                <a:solidFill>
                  <a:srgbClr val="0070C0"/>
                </a:solidFill>
                <a:latin typeface="+mj-lt"/>
                <a:cs typeface="Arial" pitchFamily="34" charset="0"/>
              </a:rPr>
              <a:t>Wanneer weinig beleidsvrijheid?</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4294967295"/>
          </p:nvPr>
        </p:nvSpPr>
        <p:spPr>
          <a:xfrm>
            <a:off x="719847" y="943583"/>
            <a:ext cx="10904707" cy="5642043"/>
          </a:xfrm>
        </p:spPr>
        <p:txBody>
          <a:bodyPr>
            <a:normAutofit fontScale="92500" lnSpcReduction="10000"/>
          </a:bodyPr>
          <a:lstStyle/>
          <a:p>
            <a:pPr marL="457200" indent="-457200">
              <a:spcBef>
                <a:spcPts val="600"/>
              </a:spcBef>
              <a:buFont typeface="Arial" pitchFamily="34" charset="0"/>
              <a:buChar char="•"/>
            </a:pPr>
            <a:r>
              <a:rPr lang="nl-NL" sz="2600" dirty="0" smtClean="0">
                <a:solidFill>
                  <a:srgbClr val="0070C0"/>
                </a:solidFill>
                <a:latin typeface="+mn-lt"/>
                <a:cs typeface="Arial" pitchFamily="34" charset="0"/>
              </a:rPr>
              <a:t>Financiële verhoudingswet: derde aspiratieniveau van Goedhart</a:t>
            </a:r>
          </a:p>
          <a:p>
            <a:pPr marL="457200" indent="-457200">
              <a:spcBef>
                <a:spcPts val="600"/>
              </a:spcBef>
            </a:pPr>
            <a:endParaRPr lang="nl-NL" sz="2600" dirty="0" smtClean="0">
              <a:solidFill>
                <a:srgbClr val="0070C0"/>
              </a:solidFill>
              <a:latin typeface="+mn-lt"/>
              <a:cs typeface="Arial" pitchFamily="34" charset="0"/>
            </a:endParaRPr>
          </a:p>
          <a:p>
            <a:pPr marL="457200" indent="-457200">
              <a:spcBef>
                <a:spcPts val="600"/>
              </a:spcBef>
              <a:buFont typeface="Arial" pitchFamily="34" charset="0"/>
              <a:buChar char="•"/>
            </a:pPr>
            <a:r>
              <a:rPr lang="nl-NL" sz="2600" dirty="0" smtClean="0">
                <a:solidFill>
                  <a:srgbClr val="0070C0"/>
                </a:solidFill>
                <a:latin typeface="+mn-lt"/>
                <a:cs typeface="Arial" pitchFamily="34" charset="0"/>
              </a:rPr>
              <a:t>Maar die keuze kan natuurlijk worden aangepast</a:t>
            </a:r>
          </a:p>
          <a:p>
            <a:pPr marL="914400" lvl="1" indent="-457200">
              <a:spcBef>
                <a:spcPts val="600"/>
              </a:spcBef>
            </a:pPr>
            <a:endParaRPr lang="nl-NL" sz="2000" dirty="0" smtClean="0">
              <a:solidFill>
                <a:srgbClr val="0070C0"/>
              </a:solidFill>
              <a:latin typeface="+mn-lt"/>
              <a:cs typeface="Arial" pitchFamily="34" charset="0"/>
            </a:endParaRPr>
          </a:p>
          <a:p>
            <a:pPr marL="447675" lvl="1" indent="-447675">
              <a:spcBef>
                <a:spcPts val="600"/>
              </a:spcBef>
              <a:buFont typeface="Arial" pitchFamily="34" charset="0"/>
              <a:buChar char="•"/>
            </a:pPr>
            <a:r>
              <a:rPr lang="nl-NL" sz="2600" dirty="0" smtClean="0">
                <a:solidFill>
                  <a:srgbClr val="0070C0"/>
                </a:solidFill>
                <a:latin typeface="+mn-lt"/>
                <a:cs typeface="Arial" pitchFamily="34" charset="0"/>
              </a:rPr>
              <a:t>Geen verevening, dan grote verschillen in voorzieningenniveau en belastingdruk; want </a:t>
            </a:r>
            <a:r>
              <a:rPr lang="nl-NL" dirty="0" smtClean="0">
                <a:solidFill>
                  <a:srgbClr val="0070C0"/>
                </a:solidFill>
                <a:latin typeface="+mn-lt"/>
                <a:cs typeface="Arial" pitchFamily="34" charset="0"/>
              </a:rPr>
              <a:t>belastingcapaciteit verschilt …</a:t>
            </a:r>
          </a:p>
          <a:p>
            <a:pPr marL="447675" lvl="1" indent="-447675">
              <a:spcBef>
                <a:spcPts val="600"/>
              </a:spcBef>
              <a:buFont typeface="Arial" pitchFamily="34" charset="0"/>
              <a:buChar char="•"/>
            </a:pPr>
            <a:endParaRPr lang="nl-NL" sz="2600" dirty="0" smtClean="0">
              <a:solidFill>
                <a:srgbClr val="0070C0"/>
              </a:solidFill>
              <a:latin typeface="+mn-lt"/>
              <a:cs typeface="Arial" pitchFamily="34" charset="0"/>
            </a:endParaRPr>
          </a:p>
          <a:p>
            <a:pPr marL="360363" lvl="1" indent="-273050">
              <a:spcBef>
                <a:spcPts val="600"/>
              </a:spcBef>
              <a:buFont typeface="Arial" pitchFamily="34" charset="0"/>
              <a:buChar char="•"/>
              <a:tabLst>
                <a:tab pos="447675" algn="l"/>
              </a:tabLst>
            </a:pPr>
            <a:r>
              <a:rPr lang="nl-NL" sz="2600" dirty="0" smtClean="0">
                <a:solidFill>
                  <a:srgbClr val="0070C0"/>
                </a:solidFill>
                <a:latin typeface="+mn-lt"/>
                <a:cs typeface="Arial" pitchFamily="34" charset="0"/>
              </a:rPr>
              <a:t>Sommige gemeenten hebben relatief veel “klanten” </a:t>
            </a:r>
          </a:p>
          <a:p>
            <a:pPr marL="360363" lvl="1" indent="-273050">
              <a:spcBef>
                <a:spcPts val="600"/>
              </a:spcBef>
              <a:tabLst>
                <a:tab pos="447675" algn="l"/>
              </a:tabLst>
            </a:pPr>
            <a:r>
              <a:rPr lang="nl-NL" sz="2600" dirty="0" smtClean="0">
                <a:solidFill>
                  <a:srgbClr val="0070C0"/>
                </a:solidFill>
                <a:latin typeface="+mn-lt"/>
                <a:cs typeface="Arial" pitchFamily="34" charset="0"/>
              </a:rPr>
              <a:t>   </a:t>
            </a:r>
            <a:r>
              <a:rPr lang="nl-NL" sz="2200" dirty="0" smtClean="0">
                <a:solidFill>
                  <a:srgbClr val="0070C0"/>
                </a:solidFill>
                <a:latin typeface="+mn-lt"/>
                <a:cs typeface="Arial" pitchFamily="34" charset="0"/>
              </a:rPr>
              <a:t>(schoolgaande kinderen, hulpbehoevende ouderen, …)</a:t>
            </a:r>
          </a:p>
          <a:p>
            <a:pPr marL="360363" lvl="1" indent="-273050">
              <a:spcBef>
                <a:spcPts val="600"/>
              </a:spcBef>
              <a:buFont typeface="Arial" pitchFamily="34" charset="0"/>
              <a:buChar char="•"/>
              <a:tabLst>
                <a:tab pos="447675" algn="l"/>
              </a:tabLst>
            </a:pPr>
            <a:endParaRPr lang="nl-NL" sz="2200" dirty="0" smtClean="0">
              <a:solidFill>
                <a:srgbClr val="0070C0"/>
              </a:solidFill>
              <a:latin typeface="+mn-lt"/>
              <a:cs typeface="Arial" pitchFamily="34" charset="0"/>
            </a:endParaRPr>
          </a:p>
          <a:p>
            <a:pPr marL="360363" lvl="1" indent="-273050">
              <a:spcBef>
                <a:spcPts val="600"/>
              </a:spcBef>
              <a:buFont typeface="Arial" pitchFamily="34" charset="0"/>
              <a:buChar char="•"/>
            </a:pPr>
            <a:r>
              <a:rPr lang="nl-NL" sz="2600" dirty="0" smtClean="0">
                <a:solidFill>
                  <a:srgbClr val="0070C0"/>
                </a:solidFill>
                <a:latin typeface="+mn-lt"/>
                <a:cs typeface="Arial" pitchFamily="34" charset="0"/>
              </a:rPr>
              <a:t>Sommige gemeenten hebben meer “fysieke” kosten</a:t>
            </a:r>
            <a:r>
              <a:rPr lang="nl-NL" sz="2000" dirty="0" smtClean="0">
                <a:solidFill>
                  <a:srgbClr val="0070C0"/>
                </a:solidFill>
                <a:latin typeface="+mn-lt"/>
                <a:cs typeface="Arial" pitchFamily="34" charset="0"/>
              </a:rPr>
              <a:t> </a:t>
            </a:r>
          </a:p>
          <a:p>
            <a:pPr marL="360363" lvl="1" indent="-273050">
              <a:spcBef>
                <a:spcPts val="600"/>
              </a:spcBef>
            </a:pPr>
            <a:r>
              <a:rPr lang="nl-NL" sz="2000" dirty="0" smtClean="0">
                <a:solidFill>
                  <a:srgbClr val="0070C0"/>
                </a:solidFill>
                <a:latin typeface="+mn-lt"/>
                <a:cs typeface="Arial" pitchFamily="34" charset="0"/>
              </a:rPr>
              <a:t>	</a:t>
            </a:r>
            <a:r>
              <a:rPr lang="nl-NL" sz="2200" dirty="0" smtClean="0">
                <a:solidFill>
                  <a:srgbClr val="0070C0"/>
                </a:solidFill>
                <a:latin typeface="+mn-lt"/>
                <a:cs typeface="Arial" pitchFamily="34" charset="0"/>
              </a:rPr>
              <a:t>(slappe bodem, groot buitengebied)</a:t>
            </a:r>
            <a:r>
              <a:rPr lang="nl-NL" sz="2600" dirty="0" smtClean="0">
                <a:solidFill>
                  <a:srgbClr val="0070C0"/>
                </a:solidFill>
                <a:cs typeface="Arial" pitchFamily="34" charset="0"/>
              </a:rPr>
              <a:t> </a:t>
            </a:r>
          </a:p>
          <a:p>
            <a:pPr marL="457200" indent="-457200">
              <a:spcBef>
                <a:spcPts val="600"/>
              </a:spcBef>
              <a:buFont typeface="Arial" pitchFamily="34" charset="0"/>
              <a:buChar char="•"/>
            </a:pPr>
            <a:endParaRPr lang="nl-NL" sz="2600" dirty="0" smtClean="0">
              <a:solidFill>
                <a:srgbClr val="0070C0"/>
              </a:solidFill>
              <a:cs typeface="Arial" pitchFamily="34" charset="0"/>
            </a:endParaRPr>
          </a:p>
          <a:p>
            <a:pPr marL="457200" indent="-457200">
              <a:spcBef>
                <a:spcPts val="600"/>
              </a:spcBef>
              <a:buFont typeface="Arial" pitchFamily="34" charset="0"/>
              <a:buChar char="•"/>
            </a:pPr>
            <a:r>
              <a:rPr lang="nl-NL" sz="2600" dirty="0" smtClean="0">
                <a:solidFill>
                  <a:srgbClr val="0070C0"/>
                </a:solidFill>
                <a:cs typeface="Arial" pitchFamily="34" charset="0"/>
              </a:rPr>
              <a:t>Gewenste verevening kan voor elk beleidsterrein anders zijn</a:t>
            </a:r>
          </a:p>
          <a:p>
            <a:pPr marL="914400" lvl="1" indent="-457200">
              <a:spcBef>
                <a:spcPts val="600"/>
              </a:spcBef>
            </a:pPr>
            <a:r>
              <a:rPr lang="nl-NL" sz="2200" dirty="0" smtClean="0">
                <a:solidFill>
                  <a:srgbClr val="0070C0"/>
                </a:solidFill>
                <a:cs typeface="Arial" pitchFamily="34" charset="0"/>
              </a:rPr>
              <a:t>Verevening belangrijker bij persoonsgebonden diensten</a:t>
            </a:r>
          </a:p>
          <a:p>
            <a:pPr marL="360363" lvl="1" indent="-273050">
              <a:spcBef>
                <a:spcPts val="600"/>
              </a:spcBef>
            </a:pPr>
            <a:endParaRPr lang="nl-NL" sz="2200" dirty="0" smtClean="0">
              <a:solidFill>
                <a:srgbClr val="0070C0"/>
              </a:solidFill>
              <a:latin typeface="+mn-lt"/>
              <a:cs typeface="Arial" pitchFamily="34" charset="0"/>
            </a:endParaRPr>
          </a:p>
          <a:p>
            <a:pPr marL="360363" lvl="1" indent="-273050">
              <a:spcBef>
                <a:spcPts val="600"/>
              </a:spcBef>
            </a:pPr>
            <a:endParaRPr lang="nl-NL" sz="2200" dirty="0" smtClean="0">
              <a:solidFill>
                <a:srgbClr val="0070C0"/>
              </a:solidFill>
              <a:latin typeface="+mn-lt"/>
              <a:cs typeface="Arial" pitchFamily="34" charset="0"/>
            </a:endParaRPr>
          </a:p>
          <a:p>
            <a:pPr marL="914400" lvl="1" indent="-457200"/>
            <a:endParaRPr lang="nl-NL" sz="2000" dirty="0" smtClean="0">
              <a:solidFill>
                <a:srgbClr val="0070C0"/>
              </a:solidFill>
              <a:latin typeface="+mn-lt"/>
              <a:cs typeface="Arial" pitchFamily="34" charset="0"/>
            </a:endParaRPr>
          </a:p>
          <a:p>
            <a:endParaRPr lang="nl-NL" dirty="0"/>
          </a:p>
        </p:txBody>
      </p:sp>
      <p:sp>
        <p:nvSpPr>
          <p:cNvPr id="3" name="Titel 2"/>
          <p:cNvSpPr>
            <a:spLocks noGrp="1"/>
          </p:cNvSpPr>
          <p:nvPr>
            <p:ph type="title" idx="4294967295"/>
          </p:nvPr>
        </p:nvSpPr>
        <p:spPr>
          <a:xfrm>
            <a:off x="2307076" y="259371"/>
            <a:ext cx="8610600" cy="762000"/>
          </a:xfrm>
        </p:spPr>
        <p:txBody>
          <a:bodyPr/>
          <a:lstStyle/>
          <a:p>
            <a:pPr algn="ctr"/>
            <a:r>
              <a:rPr lang="nl-NL" dirty="0" smtClean="0">
                <a:solidFill>
                  <a:srgbClr val="0070C0"/>
                </a:solidFill>
                <a:latin typeface="Arial" pitchFamily="34" charset="0"/>
                <a:cs typeface="Arial" pitchFamily="34" charset="0"/>
              </a:rPr>
              <a:t>Keuze 2: mate </a:t>
            </a:r>
            <a:r>
              <a:rPr lang="nl-NL" dirty="0" smtClean="0">
                <a:solidFill>
                  <a:srgbClr val="0070C0"/>
                </a:solidFill>
                <a:latin typeface="+mj-lt"/>
                <a:cs typeface="Arial" pitchFamily="34" charset="0"/>
              </a:rPr>
              <a:t>van</a:t>
            </a:r>
            <a:r>
              <a:rPr lang="nl-NL" dirty="0" smtClean="0">
                <a:solidFill>
                  <a:srgbClr val="0070C0"/>
                </a:solidFill>
                <a:latin typeface="Arial" pitchFamily="34" charset="0"/>
                <a:cs typeface="Arial" pitchFamily="34" charset="0"/>
              </a:rPr>
              <a:t> verevening</a:t>
            </a:r>
            <a:br>
              <a:rPr lang="nl-NL" dirty="0" smtClean="0">
                <a:solidFill>
                  <a:srgbClr val="0070C0"/>
                </a:solidFill>
                <a:latin typeface="Arial" pitchFamily="34" charset="0"/>
                <a:cs typeface="Arial" pitchFamily="34" charset="0"/>
              </a:rPr>
            </a:br>
            <a:endParaRPr lang="nl-NL"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4294967295"/>
          </p:nvPr>
        </p:nvSpPr>
        <p:spPr>
          <a:xfrm>
            <a:off x="671209" y="1313234"/>
            <a:ext cx="10817157" cy="4756826"/>
          </a:xfrm>
        </p:spPr>
        <p:txBody>
          <a:bodyPr>
            <a:noAutofit/>
          </a:bodyPr>
          <a:lstStyle/>
          <a:p>
            <a:pPr>
              <a:buNone/>
            </a:pPr>
            <a:r>
              <a:rPr lang="nl-NL" sz="2400" b="1" dirty="0" smtClean="0">
                <a:solidFill>
                  <a:srgbClr val="0070C0"/>
                </a:solidFill>
                <a:latin typeface="+mn-lt"/>
                <a:cs typeface="Arial" pitchFamily="34" charset="0"/>
              </a:rPr>
              <a:t>Vier mogelijke redenen om te willen verevenen:</a:t>
            </a:r>
          </a:p>
          <a:p>
            <a:pPr marL="457200" indent="-457200"/>
            <a:endParaRPr lang="nl-NL" sz="2400" dirty="0" smtClean="0">
              <a:solidFill>
                <a:srgbClr val="0070C0"/>
              </a:solidFill>
              <a:latin typeface="+mn-lt"/>
              <a:cs typeface="Arial" pitchFamily="34" charset="0"/>
            </a:endParaRPr>
          </a:p>
          <a:p>
            <a:pPr marL="457200" indent="-457200">
              <a:lnSpc>
                <a:spcPct val="70000"/>
              </a:lnSpc>
              <a:buFont typeface="Arial" pitchFamily="34" charset="0"/>
              <a:buChar char="•"/>
            </a:pPr>
            <a:r>
              <a:rPr lang="nl-NL" sz="2400" dirty="0" smtClean="0">
                <a:solidFill>
                  <a:srgbClr val="0070C0"/>
                </a:solidFill>
                <a:latin typeface="+mn-lt"/>
                <a:cs typeface="Arial" pitchFamily="34" charset="0"/>
              </a:rPr>
              <a:t>Rechtvaardigheid</a:t>
            </a:r>
          </a:p>
          <a:p>
            <a:pPr marL="914400" lvl="1" indent="-457200">
              <a:lnSpc>
                <a:spcPct val="70000"/>
              </a:lnSpc>
            </a:pPr>
            <a:r>
              <a:rPr lang="nl-NL" sz="2000" dirty="0" smtClean="0">
                <a:solidFill>
                  <a:srgbClr val="0070C0"/>
                </a:solidFill>
                <a:latin typeface="+mn-lt"/>
                <a:cs typeface="Arial" pitchFamily="34" charset="0"/>
              </a:rPr>
              <a:t>Gelijkwaardig voorzieningenniveau</a:t>
            </a:r>
          </a:p>
          <a:p>
            <a:pPr marL="914400" lvl="1" indent="-457200">
              <a:lnSpc>
                <a:spcPct val="70000"/>
              </a:lnSpc>
              <a:buNone/>
            </a:pPr>
            <a:endParaRPr lang="nl-NL" dirty="0" smtClean="0">
              <a:solidFill>
                <a:srgbClr val="0070C0"/>
              </a:solidFill>
              <a:latin typeface="+mn-lt"/>
              <a:cs typeface="Arial" pitchFamily="34" charset="0"/>
            </a:endParaRPr>
          </a:p>
          <a:p>
            <a:pPr marL="457200" indent="-457200">
              <a:lnSpc>
                <a:spcPct val="70000"/>
              </a:lnSpc>
              <a:buFont typeface="Arial" pitchFamily="34" charset="0"/>
              <a:buChar char="•"/>
            </a:pPr>
            <a:r>
              <a:rPr lang="nl-NL" sz="2400" dirty="0" smtClean="0">
                <a:solidFill>
                  <a:srgbClr val="0070C0"/>
                </a:solidFill>
                <a:latin typeface="+mn-lt"/>
                <a:cs typeface="Arial" pitchFamily="34" charset="0"/>
              </a:rPr>
              <a:t>Doelmatigheid</a:t>
            </a:r>
          </a:p>
          <a:p>
            <a:pPr marL="914400" lvl="1" indent="-457200">
              <a:lnSpc>
                <a:spcPct val="70000"/>
              </a:lnSpc>
            </a:pPr>
            <a:r>
              <a:rPr lang="nl-NL" sz="2000" dirty="0" smtClean="0">
                <a:solidFill>
                  <a:srgbClr val="0070C0"/>
                </a:solidFill>
                <a:latin typeface="+mn-lt"/>
                <a:cs typeface="Arial" pitchFamily="34" charset="0"/>
              </a:rPr>
              <a:t>Locatiekeuze</a:t>
            </a:r>
          </a:p>
          <a:p>
            <a:pPr marL="914400" lvl="1" indent="-457200">
              <a:lnSpc>
                <a:spcPct val="70000"/>
              </a:lnSpc>
              <a:buNone/>
            </a:pPr>
            <a:endParaRPr lang="nl-NL" dirty="0" smtClean="0">
              <a:solidFill>
                <a:srgbClr val="0070C0"/>
              </a:solidFill>
              <a:latin typeface="+mn-lt"/>
              <a:cs typeface="Arial" pitchFamily="34" charset="0"/>
            </a:endParaRPr>
          </a:p>
          <a:p>
            <a:pPr marL="457200" indent="-457200">
              <a:lnSpc>
                <a:spcPct val="70000"/>
              </a:lnSpc>
              <a:buFont typeface="Arial" pitchFamily="34" charset="0"/>
              <a:buChar char="•"/>
            </a:pPr>
            <a:r>
              <a:rPr lang="nl-NL" sz="2400" dirty="0" smtClean="0">
                <a:solidFill>
                  <a:srgbClr val="0070C0"/>
                </a:solidFill>
                <a:latin typeface="+mn-lt"/>
                <a:cs typeface="Arial" pitchFamily="34" charset="0"/>
              </a:rPr>
              <a:t>Verzekering tegen regionale schokken</a:t>
            </a:r>
          </a:p>
          <a:p>
            <a:pPr marL="914400" lvl="1" indent="-457200">
              <a:lnSpc>
                <a:spcPct val="70000"/>
              </a:lnSpc>
            </a:pPr>
            <a:r>
              <a:rPr lang="nl-NL" sz="2000" dirty="0" smtClean="0">
                <a:solidFill>
                  <a:srgbClr val="0070C0"/>
                </a:solidFill>
                <a:latin typeface="+mn-lt"/>
                <a:cs typeface="Arial" pitchFamily="34" charset="0"/>
              </a:rPr>
              <a:t>Inzakkende bedrijfstakken, krimp</a:t>
            </a:r>
          </a:p>
          <a:p>
            <a:pPr marL="622300" lvl="1" indent="-261938">
              <a:lnSpc>
                <a:spcPct val="70000"/>
              </a:lnSpc>
              <a:buNone/>
            </a:pPr>
            <a:endParaRPr lang="nl-NL" dirty="0" smtClean="0">
              <a:solidFill>
                <a:srgbClr val="0070C0"/>
              </a:solidFill>
              <a:latin typeface="+mn-lt"/>
              <a:cs typeface="Arial" pitchFamily="34" charset="0"/>
            </a:endParaRPr>
          </a:p>
          <a:p>
            <a:pPr marL="457200" indent="-457200">
              <a:lnSpc>
                <a:spcPct val="70000"/>
              </a:lnSpc>
              <a:buFont typeface="Arial" pitchFamily="34" charset="0"/>
              <a:buChar char="•"/>
            </a:pPr>
            <a:r>
              <a:rPr lang="nl-NL" sz="2400" dirty="0" smtClean="0">
                <a:solidFill>
                  <a:srgbClr val="0070C0"/>
                </a:solidFill>
                <a:latin typeface="+mn-lt"/>
                <a:cs typeface="Arial" pitchFamily="34" charset="0"/>
              </a:rPr>
              <a:t>Maakt prestaties lokale bestuurders zichtbaar</a:t>
            </a:r>
          </a:p>
          <a:p>
            <a:pPr marL="914400" lvl="1" indent="-457200">
              <a:lnSpc>
                <a:spcPct val="70000"/>
              </a:lnSpc>
            </a:pPr>
            <a:r>
              <a:rPr lang="nl-NL" sz="2000" dirty="0" smtClean="0">
                <a:solidFill>
                  <a:srgbClr val="0070C0"/>
                </a:solidFill>
                <a:latin typeface="+mn-lt"/>
                <a:cs typeface="Arial" pitchFamily="34" charset="0"/>
              </a:rPr>
              <a:t>Maatstafconcurrentie</a:t>
            </a:r>
          </a:p>
        </p:txBody>
      </p:sp>
      <p:sp>
        <p:nvSpPr>
          <p:cNvPr id="3" name="Titel 2"/>
          <p:cNvSpPr>
            <a:spLocks noGrp="1"/>
          </p:cNvSpPr>
          <p:nvPr>
            <p:ph type="title" idx="4294967295"/>
          </p:nvPr>
        </p:nvSpPr>
        <p:spPr>
          <a:xfrm>
            <a:off x="2645923" y="323850"/>
            <a:ext cx="8832715" cy="695325"/>
          </a:xfrm>
        </p:spPr>
        <p:txBody>
          <a:bodyPr/>
          <a:lstStyle/>
          <a:p>
            <a:pPr algn="ctr"/>
            <a:r>
              <a:rPr lang="nl-NL" dirty="0" smtClean="0">
                <a:solidFill>
                  <a:srgbClr val="0070C0"/>
                </a:solidFill>
                <a:latin typeface="Arial" pitchFamily="34" charset="0"/>
                <a:cs typeface="Arial" pitchFamily="34" charset="0"/>
              </a:rPr>
              <a:t>Keuze 2: mate van verevening</a:t>
            </a:r>
            <a:br>
              <a:rPr lang="nl-NL" dirty="0" smtClean="0">
                <a:solidFill>
                  <a:srgbClr val="0070C0"/>
                </a:solidFill>
                <a:latin typeface="Arial" pitchFamily="34" charset="0"/>
                <a:cs typeface="Arial" pitchFamily="34" charset="0"/>
              </a:rPr>
            </a:br>
            <a:endParaRPr lang="nl-NL"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4294967295"/>
          </p:nvPr>
        </p:nvSpPr>
        <p:spPr>
          <a:xfrm>
            <a:off x="719847" y="1585913"/>
            <a:ext cx="10719881" cy="3662362"/>
          </a:xfrm>
        </p:spPr>
        <p:txBody>
          <a:bodyPr>
            <a:normAutofit/>
          </a:bodyPr>
          <a:lstStyle/>
          <a:p>
            <a:r>
              <a:rPr lang="nl-NL" sz="2400" b="1" dirty="0" smtClean="0">
                <a:solidFill>
                  <a:srgbClr val="0070C0"/>
                </a:solidFill>
                <a:latin typeface="+mn-lt"/>
                <a:cs typeface="Arial" pitchFamily="34" charset="0"/>
              </a:rPr>
              <a:t>Nadelen verevenen</a:t>
            </a:r>
          </a:p>
          <a:p>
            <a:pPr marL="457200" indent="-184150">
              <a:buFont typeface="Arial" pitchFamily="34" charset="0"/>
              <a:buChar char="•"/>
            </a:pPr>
            <a:r>
              <a:rPr lang="nl-NL" sz="2400" dirty="0" smtClean="0">
                <a:solidFill>
                  <a:srgbClr val="0070C0"/>
                </a:solidFill>
                <a:latin typeface="+mn-lt"/>
                <a:cs typeface="Arial" pitchFamily="34" charset="0"/>
              </a:rPr>
              <a:t>Huishoudens en bedrijven vestigen zich op “dure” plekken</a:t>
            </a:r>
          </a:p>
          <a:p>
            <a:pPr lvl="1" indent="-184150"/>
            <a:r>
              <a:rPr lang="nl-NL" sz="2000" dirty="0" smtClean="0">
                <a:solidFill>
                  <a:srgbClr val="0070C0"/>
                </a:solidFill>
                <a:latin typeface="+mn-lt"/>
                <a:cs typeface="Arial" pitchFamily="34" charset="0"/>
              </a:rPr>
              <a:t>Slappe bodem</a:t>
            </a:r>
          </a:p>
          <a:p>
            <a:pPr lvl="1" indent="-184150"/>
            <a:endParaRPr lang="nl-NL" sz="2000" dirty="0" smtClean="0">
              <a:solidFill>
                <a:srgbClr val="0070C0"/>
              </a:solidFill>
              <a:latin typeface="+mn-lt"/>
              <a:cs typeface="Arial" pitchFamily="34" charset="0"/>
            </a:endParaRPr>
          </a:p>
          <a:p>
            <a:pPr marL="457200" indent="-457200">
              <a:buFont typeface="Arial" pitchFamily="34" charset="0"/>
              <a:buChar char="•"/>
            </a:pPr>
            <a:r>
              <a:rPr lang="nl-NL" sz="2400" dirty="0" smtClean="0">
                <a:solidFill>
                  <a:srgbClr val="0070C0"/>
                </a:solidFill>
                <a:latin typeface="+mn-lt"/>
                <a:cs typeface="Arial" pitchFamily="34" charset="0"/>
              </a:rPr>
              <a:t>Gemeenten kunnen investeringen niet “terugverdienen” uit hogere woz-waarden</a:t>
            </a:r>
          </a:p>
          <a:p>
            <a:pPr marL="914400" lvl="1" indent="-457200"/>
            <a:r>
              <a:rPr lang="nl-NL" sz="2000" dirty="0" smtClean="0">
                <a:solidFill>
                  <a:srgbClr val="0070C0"/>
                </a:solidFill>
                <a:latin typeface="+mn-lt"/>
                <a:cs typeface="Arial" pitchFamily="34" charset="0"/>
              </a:rPr>
              <a:t>Stijgende waarde verdeeld over alle gemeenten</a:t>
            </a:r>
          </a:p>
          <a:p>
            <a:endParaRPr lang="nl-NL" dirty="0"/>
          </a:p>
        </p:txBody>
      </p:sp>
      <p:sp>
        <p:nvSpPr>
          <p:cNvPr id="3" name="Titel 2"/>
          <p:cNvSpPr>
            <a:spLocks noGrp="1"/>
          </p:cNvSpPr>
          <p:nvPr>
            <p:ph type="title" idx="4294967295"/>
          </p:nvPr>
        </p:nvSpPr>
        <p:spPr>
          <a:xfrm>
            <a:off x="2276475" y="474663"/>
            <a:ext cx="9915525" cy="978729"/>
          </a:xfrm>
        </p:spPr>
        <p:txBody>
          <a:bodyPr/>
          <a:lstStyle/>
          <a:p>
            <a:pPr algn="ctr"/>
            <a:r>
              <a:rPr lang="nl-NL" dirty="0" smtClean="0">
                <a:solidFill>
                  <a:srgbClr val="0070C0"/>
                </a:solidFill>
                <a:latin typeface="+mj-lt"/>
                <a:cs typeface="Arial" pitchFamily="34" charset="0"/>
              </a:rPr>
              <a:t>Keuze 2: mate van verevening</a:t>
            </a:r>
            <a:br>
              <a:rPr lang="nl-NL" dirty="0" smtClean="0">
                <a:solidFill>
                  <a:srgbClr val="0070C0"/>
                </a:solidFill>
                <a:latin typeface="+mj-lt"/>
                <a:cs typeface="Arial" pitchFamily="34" charset="0"/>
              </a:rPr>
            </a:br>
            <a:endParaRPr lang="nl-NL" dirty="0">
              <a:latin typeface="+mj-lt"/>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66803" y="1089499"/>
            <a:ext cx="12232522" cy="58859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TextBox 3"/>
          <p:cNvSpPr txBox="1"/>
          <p:nvPr/>
        </p:nvSpPr>
        <p:spPr>
          <a:xfrm>
            <a:off x="3260685" y="2113032"/>
            <a:ext cx="1097112" cy="354272"/>
          </a:xfrm>
          <a:prstGeom prst="rect">
            <a:avLst/>
          </a:prstGeom>
          <a:noFill/>
        </p:spPr>
        <p:txBody>
          <a:bodyPr wrap="none" lIns="76526" tIns="38263" rIns="76526" bIns="38263" rtlCol="0">
            <a:spAutoFit/>
          </a:bodyPr>
          <a:lstStyle/>
          <a:p>
            <a:r>
              <a:rPr lang="nl-NL" dirty="0" smtClean="0">
                <a:solidFill>
                  <a:srgbClr val="0070C0"/>
                </a:solidFill>
              </a:rPr>
              <a:t>Bijstand</a:t>
            </a:r>
            <a:endParaRPr lang="nl-NL" dirty="0">
              <a:solidFill>
                <a:srgbClr val="0070C0"/>
              </a:solidFill>
            </a:endParaRPr>
          </a:p>
        </p:txBody>
      </p:sp>
      <p:sp>
        <p:nvSpPr>
          <p:cNvPr id="8" name="TextBox 7"/>
          <p:cNvSpPr txBox="1"/>
          <p:nvPr/>
        </p:nvSpPr>
        <p:spPr>
          <a:xfrm>
            <a:off x="7176121" y="5411115"/>
            <a:ext cx="1007344" cy="354272"/>
          </a:xfrm>
          <a:prstGeom prst="rect">
            <a:avLst/>
          </a:prstGeom>
          <a:noFill/>
        </p:spPr>
        <p:txBody>
          <a:bodyPr wrap="none" lIns="76526" tIns="38263" rIns="76526" bIns="38263" rtlCol="0">
            <a:spAutoFit/>
          </a:bodyPr>
          <a:lstStyle/>
          <a:p>
            <a:r>
              <a:rPr lang="nl-NL" dirty="0" smtClean="0"/>
              <a:t>Cultuur</a:t>
            </a:r>
            <a:endParaRPr lang="nl-NL" dirty="0"/>
          </a:p>
        </p:txBody>
      </p:sp>
      <p:sp>
        <p:nvSpPr>
          <p:cNvPr id="9" name="TextBox 8"/>
          <p:cNvSpPr txBox="1"/>
          <p:nvPr/>
        </p:nvSpPr>
        <p:spPr>
          <a:xfrm>
            <a:off x="7513658" y="1859962"/>
            <a:ext cx="1172454" cy="354272"/>
          </a:xfrm>
          <a:prstGeom prst="rect">
            <a:avLst/>
          </a:prstGeom>
          <a:noFill/>
        </p:spPr>
        <p:txBody>
          <a:bodyPr wrap="none" lIns="76526" tIns="38263" rIns="76526" bIns="38263" rtlCol="0">
            <a:spAutoFit/>
          </a:bodyPr>
          <a:lstStyle/>
          <a:p>
            <a:r>
              <a:rPr lang="nl-NL" dirty="0" smtClean="0">
                <a:solidFill>
                  <a:srgbClr val="0070C0"/>
                </a:solidFill>
              </a:rPr>
              <a:t>Riolering</a:t>
            </a:r>
            <a:endParaRPr lang="nl-NL" dirty="0">
              <a:solidFill>
                <a:srgbClr val="0070C0"/>
              </a:solidFill>
            </a:endParaRPr>
          </a:p>
        </p:txBody>
      </p:sp>
      <p:sp>
        <p:nvSpPr>
          <p:cNvPr id="10" name="TextBox 9"/>
          <p:cNvSpPr txBox="1"/>
          <p:nvPr/>
        </p:nvSpPr>
        <p:spPr>
          <a:xfrm>
            <a:off x="3856548" y="5048653"/>
            <a:ext cx="936748" cy="354272"/>
          </a:xfrm>
          <a:prstGeom prst="rect">
            <a:avLst/>
          </a:prstGeom>
          <a:noFill/>
        </p:spPr>
        <p:txBody>
          <a:bodyPr wrap="none" lIns="76526" tIns="38263" rIns="76526" bIns="38263" rtlCol="0">
            <a:spAutoFit/>
          </a:bodyPr>
          <a:lstStyle/>
          <a:p>
            <a:r>
              <a:rPr lang="nl-NL" dirty="0" smtClean="0">
                <a:solidFill>
                  <a:srgbClr val="0070C0"/>
                </a:solidFill>
              </a:rPr>
              <a:t>Wegen</a:t>
            </a:r>
            <a:endParaRPr lang="nl-NL" dirty="0">
              <a:solidFill>
                <a:srgbClr val="0070C0"/>
              </a:solidFill>
            </a:endParaRPr>
          </a:p>
        </p:txBody>
      </p:sp>
      <p:sp>
        <p:nvSpPr>
          <p:cNvPr id="11" name="TextBox 2"/>
          <p:cNvSpPr txBox="1"/>
          <p:nvPr/>
        </p:nvSpPr>
        <p:spPr>
          <a:xfrm>
            <a:off x="2947481" y="359923"/>
            <a:ext cx="7850221" cy="569716"/>
          </a:xfrm>
          <a:prstGeom prst="rect">
            <a:avLst/>
          </a:prstGeom>
          <a:noFill/>
        </p:spPr>
        <p:txBody>
          <a:bodyPr wrap="square" lIns="76526" tIns="38263" rIns="76526" bIns="38263" rtlCol="0">
            <a:spAutoFit/>
          </a:bodyPr>
          <a:lstStyle/>
          <a:p>
            <a:r>
              <a:rPr lang="nl-NL" sz="3200" b="1" dirty="0" smtClean="0">
                <a:solidFill>
                  <a:srgbClr val="0070C0"/>
                </a:solidFill>
                <a:latin typeface="Arial" pitchFamily="34" charset="0"/>
                <a:ea typeface="Verdana" panose="020B0604030504040204" pitchFamily="34" charset="0"/>
                <a:cs typeface="Arial" pitchFamily="34" charset="0"/>
              </a:rPr>
              <a:t>Keuzes: verschillen per beleidsterrein</a:t>
            </a:r>
            <a:endParaRPr lang="nl-NL" sz="3200" b="1" dirty="0">
              <a:solidFill>
                <a:srgbClr val="0070C0"/>
              </a:solidFill>
              <a:latin typeface="Arial" pitchFamily="34" charset="0"/>
              <a:ea typeface="Verdana" panose="020B0604030504040204" pitchFamily="34" charset="0"/>
              <a:cs typeface="Arial" pitchFamily="34" charset="0"/>
            </a:endParaRPr>
          </a:p>
        </p:txBody>
      </p:sp>
    </p:spTree>
    <p:extLst>
      <p:ext uri="{BB962C8B-B14F-4D97-AF65-F5344CB8AC3E}">
        <p14:creationId xmlns:p14="http://schemas.microsoft.com/office/powerpoint/2010/main" xmlns="" val="387148342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4294967295"/>
          </p:nvPr>
        </p:nvSpPr>
        <p:spPr>
          <a:xfrm>
            <a:off x="700391" y="1539874"/>
            <a:ext cx="10846341" cy="4987385"/>
          </a:xfrm>
        </p:spPr>
        <p:txBody>
          <a:bodyPr>
            <a:normAutofit fontScale="85000" lnSpcReduction="20000"/>
          </a:bodyPr>
          <a:lstStyle/>
          <a:p>
            <a:endParaRPr lang="nl-NL" sz="2800" dirty="0" smtClean="0">
              <a:solidFill>
                <a:srgbClr val="0070C0"/>
              </a:solidFill>
              <a:latin typeface="+mn-lt"/>
              <a:cs typeface="Arial" pitchFamily="34" charset="0"/>
            </a:endParaRPr>
          </a:p>
          <a:p>
            <a:pPr>
              <a:buFont typeface="Arial" pitchFamily="34" charset="0"/>
              <a:buChar char="•"/>
            </a:pPr>
            <a:r>
              <a:rPr lang="nl-NL" sz="2800" dirty="0" smtClean="0">
                <a:solidFill>
                  <a:srgbClr val="0070C0"/>
                </a:solidFill>
                <a:latin typeface="+mn-lt"/>
                <a:cs typeface="Arial" pitchFamily="34" charset="0"/>
              </a:rPr>
              <a:t> Beschikbaarheid van voldoende geld staat voorop, dus verevenen</a:t>
            </a:r>
          </a:p>
          <a:p>
            <a:pPr marL="914400" lvl="1" indent="-457200"/>
            <a:r>
              <a:rPr lang="nl-NL" dirty="0" smtClean="0">
                <a:solidFill>
                  <a:srgbClr val="0070C0"/>
                </a:solidFill>
                <a:latin typeface="+mn-lt"/>
                <a:cs typeface="Arial" pitchFamily="34" charset="0"/>
              </a:rPr>
              <a:t>Elke gemeente moet kunnen voldoen aan de landelijke norm</a:t>
            </a:r>
          </a:p>
          <a:p>
            <a:endParaRPr lang="nl-NL" dirty="0" smtClean="0">
              <a:solidFill>
                <a:srgbClr val="0070C0"/>
              </a:solidFill>
              <a:latin typeface="+mn-lt"/>
              <a:cs typeface="Arial" pitchFamily="34" charset="0"/>
            </a:endParaRPr>
          </a:p>
          <a:p>
            <a:pPr>
              <a:buFont typeface="Arial" pitchFamily="34" charset="0"/>
              <a:buChar char="•"/>
            </a:pPr>
            <a:r>
              <a:rPr lang="nl-NL" sz="2800" dirty="0" smtClean="0">
                <a:solidFill>
                  <a:srgbClr val="0070C0"/>
                </a:solidFill>
                <a:latin typeface="+mn-lt"/>
                <a:cs typeface="Arial" pitchFamily="34" charset="0"/>
              </a:rPr>
              <a:t> Bekostiging via specifieke middelen</a:t>
            </a:r>
          </a:p>
          <a:p>
            <a:pPr marL="914400" lvl="1" indent="-457200"/>
            <a:r>
              <a:rPr lang="nl-NL" dirty="0" smtClean="0">
                <a:solidFill>
                  <a:srgbClr val="0070C0"/>
                </a:solidFill>
                <a:latin typeface="+mn-lt"/>
                <a:cs typeface="Arial" pitchFamily="34" charset="0"/>
              </a:rPr>
              <a:t>Prijzen (paspoort, rioolheffing)</a:t>
            </a:r>
          </a:p>
          <a:p>
            <a:pPr marL="914400" lvl="1" indent="-457200"/>
            <a:r>
              <a:rPr lang="nl-NL" dirty="0" smtClean="0">
                <a:solidFill>
                  <a:srgbClr val="0070C0"/>
                </a:solidFill>
                <a:latin typeface="+mn-lt"/>
                <a:cs typeface="Arial" pitchFamily="34" charset="0"/>
              </a:rPr>
              <a:t>Kostendekkende rijksuitkering</a:t>
            </a:r>
          </a:p>
          <a:p>
            <a:pPr lvl="1"/>
            <a:endParaRPr lang="nl-NL" sz="2800" dirty="0" smtClean="0">
              <a:solidFill>
                <a:srgbClr val="0070C0"/>
              </a:solidFill>
              <a:latin typeface="+mn-lt"/>
              <a:cs typeface="Arial" pitchFamily="34" charset="0"/>
            </a:endParaRPr>
          </a:p>
          <a:p>
            <a:pPr>
              <a:buFont typeface="Arial" pitchFamily="34" charset="0"/>
              <a:buChar char="•"/>
            </a:pPr>
            <a:r>
              <a:rPr lang="nl-NL" sz="2800" dirty="0" smtClean="0">
                <a:solidFill>
                  <a:srgbClr val="0070C0"/>
                </a:solidFill>
                <a:latin typeface="+mn-lt"/>
                <a:cs typeface="Arial" pitchFamily="34" charset="0"/>
              </a:rPr>
              <a:t> Kostendekkende uitkering prikkelt niet tot doelmatigheid</a:t>
            </a:r>
          </a:p>
          <a:p>
            <a:pPr marL="914400" lvl="1" indent="-457200"/>
            <a:r>
              <a:rPr lang="nl-NL" sz="2600" dirty="0" smtClean="0">
                <a:solidFill>
                  <a:srgbClr val="0070C0"/>
                </a:solidFill>
                <a:latin typeface="+mn-lt"/>
                <a:cs typeface="Arial" pitchFamily="34" charset="0"/>
              </a:rPr>
              <a:t>Prikkel inbouwen</a:t>
            </a:r>
          </a:p>
          <a:p>
            <a:pPr marL="914400" lvl="1" indent="-457200"/>
            <a:r>
              <a:rPr lang="nl-NL" sz="2600" dirty="0" smtClean="0">
                <a:solidFill>
                  <a:srgbClr val="0070C0"/>
                </a:solidFill>
                <a:latin typeface="+mn-lt"/>
                <a:cs typeface="Arial" pitchFamily="34" charset="0"/>
              </a:rPr>
              <a:t>Voorbeeld: bijstand</a:t>
            </a:r>
          </a:p>
          <a:p>
            <a:pPr lvl="1"/>
            <a:endParaRPr lang="nl-NL" sz="2800" dirty="0" smtClean="0">
              <a:solidFill>
                <a:srgbClr val="0070C0"/>
              </a:solidFill>
              <a:latin typeface="+mn-lt"/>
              <a:cs typeface="Arial" pitchFamily="34" charset="0"/>
            </a:endParaRPr>
          </a:p>
          <a:p>
            <a:pPr>
              <a:buFont typeface="Arial" pitchFamily="34" charset="0"/>
              <a:buChar char="•"/>
            </a:pPr>
            <a:r>
              <a:rPr lang="nl-NL" sz="3100" dirty="0" smtClean="0">
                <a:solidFill>
                  <a:srgbClr val="0070C0"/>
                </a:solidFill>
                <a:latin typeface="+mn-lt"/>
                <a:cs typeface="Arial" pitchFamily="34" charset="0"/>
              </a:rPr>
              <a:t> Bij prijzen: transparantie belangrijk</a:t>
            </a:r>
          </a:p>
          <a:p>
            <a:pPr marL="914400" lvl="1" indent="-457200"/>
            <a:r>
              <a:rPr lang="nl-NL" sz="2600" dirty="0" smtClean="0">
                <a:solidFill>
                  <a:srgbClr val="0070C0"/>
                </a:solidFill>
                <a:latin typeface="+mn-lt"/>
                <a:cs typeface="Arial" pitchFamily="34" charset="0"/>
              </a:rPr>
              <a:t>Vergelijking met andere gemeenten prikkelt tot doelmatigheid</a:t>
            </a:r>
          </a:p>
          <a:p>
            <a:endParaRPr lang="nl-NL" dirty="0"/>
          </a:p>
        </p:txBody>
      </p:sp>
      <p:sp>
        <p:nvSpPr>
          <p:cNvPr id="3" name="Titel 2"/>
          <p:cNvSpPr>
            <a:spLocks noGrp="1"/>
          </p:cNvSpPr>
          <p:nvPr>
            <p:ph type="title" idx="4294967295"/>
          </p:nvPr>
        </p:nvSpPr>
        <p:spPr>
          <a:xfrm>
            <a:off x="2809875" y="752475"/>
            <a:ext cx="9382125" cy="977900"/>
          </a:xfrm>
        </p:spPr>
        <p:txBody>
          <a:bodyPr/>
          <a:lstStyle/>
          <a:p>
            <a:pPr algn="ctr"/>
            <a:r>
              <a:rPr lang="nl-NL" dirty="0" smtClean="0">
                <a:solidFill>
                  <a:srgbClr val="0070C0"/>
                </a:solidFill>
                <a:latin typeface="+mj-lt"/>
                <a:cs typeface="Arial" pitchFamily="34" charset="0"/>
              </a:rPr>
              <a:t>Taken met </a:t>
            </a:r>
            <a:r>
              <a:rPr lang="nl-NL" dirty="0" smtClean="0">
                <a:solidFill>
                  <a:srgbClr val="CC0000"/>
                </a:solidFill>
                <a:latin typeface="+mj-lt"/>
                <a:cs typeface="Arial" pitchFamily="34" charset="0"/>
              </a:rPr>
              <a:t>weinig</a:t>
            </a:r>
            <a:r>
              <a:rPr lang="nl-NL" dirty="0" smtClean="0">
                <a:solidFill>
                  <a:srgbClr val="0070C0"/>
                </a:solidFill>
                <a:latin typeface="+mj-lt"/>
                <a:cs typeface="Arial" pitchFamily="34" charset="0"/>
              </a:rPr>
              <a:t> beleidsvrijheid </a:t>
            </a:r>
            <a:br>
              <a:rPr lang="nl-NL" dirty="0" smtClean="0">
                <a:solidFill>
                  <a:srgbClr val="0070C0"/>
                </a:solidFill>
                <a:latin typeface="+mj-lt"/>
                <a:cs typeface="Arial" pitchFamily="34" charset="0"/>
              </a:rPr>
            </a:br>
            <a:endParaRPr lang="nl-NL" dirty="0">
              <a:latin typeface="+mj-l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4294967295"/>
          </p:nvPr>
        </p:nvSpPr>
        <p:spPr>
          <a:xfrm>
            <a:off x="690664" y="2302179"/>
            <a:ext cx="11167353" cy="3456595"/>
          </a:xfrm>
        </p:spPr>
        <p:txBody>
          <a:bodyPr>
            <a:normAutofit lnSpcReduction="10000"/>
          </a:bodyPr>
          <a:lstStyle/>
          <a:p>
            <a:pPr>
              <a:buNone/>
            </a:pPr>
            <a:endParaRPr lang="nl-NL" sz="1900" dirty="0" smtClean="0">
              <a:solidFill>
                <a:srgbClr val="0070C0"/>
              </a:solidFill>
            </a:endParaRPr>
          </a:p>
          <a:p>
            <a:r>
              <a:rPr lang="nl-NL" sz="2400" dirty="0" smtClean="0">
                <a:solidFill>
                  <a:srgbClr val="0070C0"/>
                </a:solidFill>
              </a:rPr>
              <a:t>Bestuurlijke verhouding: verdeling taken en verantwoordelijkheden tussen overheden</a:t>
            </a:r>
          </a:p>
          <a:p>
            <a:endParaRPr lang="nl-NL" sz="2400" dirty="0" smtClean="0">
              <a:solidFill>
                <a:srgbClr val="0070C0"/>
              </a:solidFill>
            </a:endParaRPr>
          </a:p>
          <a:p>
            <a:r>
              <a:rPr lang="nl-NL" sz="2400" dirty="0" smtClean="0">
                <a:solidFill>
                  <a:srgbClr val="0070C0"/>
                </a:solidFill>
              </a:rPr>
              <a:t>Financiële verhouding: verdeling van geld overeenkomstig bestuurlijke verhoudingen…</a:t>
            </a:r>
          </a:p>
          <a:p>
            <a:endParaRPr lang="nl-NL" sz="2400" dirty="0" smtClean="0">
              <a:solidFill>
                <a:srgbClr val="0070C0"/>
              </a:solidFill>
            </a:endParaRPr>
          </a:p>
          <a:p>
            <a:r>
              <a:rPr lang="nl-NL" sz="2400" dirty="0" smtClean="0">
                <a:solidFill>
                  <a:srgbClr val="0070C0"/>
                </a:solidFill>
              </a:rPr>
              <a:t>… gegeven politieke, bestuurlijke, maatschappelijke en economische afwegingen </a:t>
            </a:r>
          </a:p>
          <a:p>
            <a:endParaRPr lang="nl-NL" sz="1900" dirty="0"/>
          </a:p>
        </p:txBody>
      </p:sp>
      <p:sp>
        <p:nvSpPr>
          <p:cNvPr id="3" name="Titel 2"/>
          <p:cNvSpPr>
            <a:spLocks noGrp="1"/>
          </p:cNvSpPr>
          <p:nvPr>
            <p:ph type="title" idx="4294967295"/>
          </p:nvPr>
        </p:nvSpPr>
        <p:spPr>
          <a:xfrm>
            <a:off x="1789889" y="311286"/>
            <a:ext cx="9640111" cy="1099225"/>
          </a:xfrm>
        </p:spPr>
        <p:txBody>
          <a:bodyPr/>
          <a:lstStyle/>
          <a:p>
            <a:pPr algn="ctr"/>
            <a:r>
              <a:rPr lang="nl-NL" dirty="0" smtClean="0">
                <a:solidFill>
                  <a:srgbClr val="0070C0"/>
                </a:solidFill>
                <a:latin typeface="Arial" pitchFamily="34" charset="0"/>
                <a:cs typeface="Arial" pitchFamily="34" charset="0"/>
              </a:rPr>
              <a:t>Besturen kan niet zonder geld: </a:t>
            </a:r>
            <a:br>
              <a:rPr lang="nl-NL" dirty="0" smtClean="0">
                <a:solidFill>
                  <a:srgbClr val="0070C0"/>
                </a:solidFill>
                <a:latin typeface="Arial" pitchFamily="34" charset="0"/>
                <a:cs typeface="Arial" pitchFamily="34" charset="0"/>
              </a:rPr>
            </a:br>
            <a:r>
              <a:rPr lang="nl-NL" dirty="0" smtClean="0">
                <a:solidFill>
                  <a:srgbClr val="0070C0"/>
                </a:solidFill>
                <a:latin typeface="Arial" pitchFamily="34" charset="0"/>
                <a:cs typeface="Arial" pitchFamily="34" charset="0"/>
              </a:rPr>
              <a:t>daarom zijn er financiële verhoudingen</a:t>
            </a:r>
            <a:endParaRPr lang="nl-NL" dirty="0">
              <a:solidFill>
                <a:srgbClr val="0070C0"/>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Text Box 2"/>
          <p:cNvSpPr txBox="1">
            <a:spLocks noChangeArrowheads="1"/>
          </p:cNvSpPr>
          <p:nvPr/>
        </p:nvSpPr>
        <p:spPr bwMode="auto">
          <a:xfrm>
            <a:off x="1437983" y="2595904"/>
            <a:ext cx="10655610" cy="281648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76526" tIns="38263" rIns="76526" bIns="38263">
            <a:spAutoFit/>
          </a:bodyPr>
          <a:lstStyle>
            <a:lvl1pPr defTabSz="1300163">
              <a:defRPr>
                <a:solidFill>
                  <a:schemeClr val="tx1"/>
                </a:solidFill>
                <a:latin typeface="Arial" charset="0"/>
                <a:cs typeface="Arial" charset="0"/>
              </a:defRPr>
            </a:lvl1pPr>
            <a:lvl2pPr defTabSz="1300163">
              <a:defRPr>
                <a:solidFill>
                  <a:schemeClr val="tx1"/>
                </a:solidFill>
                <a:latin typeface="Arial" charset="0"/>
                <a:cs typeface="Arial" charset="0"/>
              </a:defRPr>
            </a:lvl2pPr>
            <a:lvl3pPr defTabSz="1300163">
              <a:defRPr>
                <a:solidFill>
                  <a:schemeClr val="tx1"/>
                </a:solidFill>
                <a:latin typeface="Arial" charset="0"/>
                <a:cs typeface="Arial" charset="0"/>
              </a:defRPr>
            </a:lvl3pPr>
            <a:lvl4pPr defTabSz="1300163">
              <a:defRPr>
                <a:solidFill>
                  <a:schemeClr val="tx1"/>
                </a:solidFill>
                <a:latin typeface="Arial" charset="0"/>
                <a:cs typeface="Arial" charset="0"/>
              </a:defRPr>
            </a:lvl4pPr>
            <a:lvl5pPr defTabSz="1300163">
              <a:defRPr>
                <a:solidFill>
                  <a:schemeClr val="tx1"/>
                </a:solidFill>
                <a:latin typeface="Arial" charset="0"/>
                <a:cs typeface="Arial" charset="0"/>
              </a:defRPr>
            </a:lvl5pPr>
            <a:lvl6pPr defTabSz="1300163" fontAlgn="base">
              <a:spcBef>
                <a:spcPct val="0"/>
              </a:spcBef>
              <a:spcAft>
                <a:spcPct val="0"/>
              </a:spcAft>
              <a:defRPr>
                <a:solidFill>
                  <a:schemeClr val="tx1"/>
                </a:solidFill>
                <a:latin typeface="Arial" charset="0"/>
                <a:cs typeface="Arial" charset="0"/>
              </a:defRPr>
            </a:lvl6pPr>
            <a:lvl7pPr defTabSz="1300163" fontAlgn="base">
              <a:spcBef>
                <a:spcPct val="0"/>
              </a:spcBef>
              <a:spcAft>
                <a:spcPct val="0"/>
              </a:spcAft>
              <a:defRPr>
                <a:solidFill>
                  <a:schemeClr val="tx1"/>
                </a:solidFill>
                <a:latin typeface="Arial" charset="0"/>
                <a:cs typeface="Arial" charset="0"/>
              </a:defRPr>
            </a:lvl7pPr>
            <a:lvl8pPr defTabSz="1300163" fontAlgn="base">
              <a:spcBef>
                <a:spcPct val="0"/>
              </a:spcBef>
              <a:spcAft>
                <a:spcPct val="0"/>
              </a:spcAft>
              <a:defRPr>
                <a:solidFill>
                  <a:schemeClr val="tx1"/>
                </a:solidFill>
                <a:latin typeface="Arial" charset="0"/>
                <a:cs typeface="Arial" charset="0"/>
              </a:defRPr>
            </a:lvl8pPr>
            <a:lvl9pPr defTabSz="1300163" fontAlgn="base">
              <a:spcBef>
                <a:spcPct val="0"/>
              </a:spcBef>
              <a:spcAft>
                <a:spcPct val="0"/>
              </a:spcAft>
              <a:defRPr>
                <a:solidFill>
                  <a:schemeClr val="tx1"/>
                </a:solidFill>
                <a:latin typeface="Arial" charset="0"/>
                <a:cs typeface="Arial" charset="0"/>
              </a:defRPr>
            </a:lvl9pPr>
          </a:lstStyle>
          <a:p>
            <a:r>
              <a:rPr lang="nl-NL" sz="2300" b="1" dirty="0" smtClean="0">
                <a:solidFill>
                  <a:srgbClr val="0070C0"/>
                </a:solidFill>
                <a:latin typeface="+mn-lt"/>
                <a:cs typeface="Arial" pitchFamily="34" charset="0"/>
              </a:rPr>
              <a:t>Keuzes gemaakt? </a:t>
            </a:r>
            <a:r>
              <a:rPr lang="nl-NL" sz="2300" dirty="0" smtClean="0">
                <a:solidFill>
                  <a:srgbClr val="0070C0"/>
                </a:solidFill>
                <a:latin typeface="+mn-lt"/>
                <a:cs typeface="Arial" pitchFamily="34" charset="0"/>
              </a:rPr>
              <a:t>→</a:t>
            </a:r>
            <a:r>
              <a:rPr lang="nl-NL" sz="2300" b="1" dirty="0" smtClean="0">
                <a:solidFill>
                  <a:srgbClr val="0070C0"/>
                </a:solidFill>
                <a:latin typeface="+mn-lt"/>
                <a:cs typeface="Arial" pitchFamily="34" charset="0"/>
              </a:rPr>
              <a:t> Financiële verhoudingen volgen </a:t>
            </a:r>
          </a:p>
          <a:p>
            <a:endParaRPr lang="nl-NL" sz="2300" dirty="0" smtClean="0">
              <a:solidFill>
                <a:srgbClr val="0070C0"/>
              </a:solidFill>
              <a:latin typeface="+mn-lt"/>
              <a:cs typeface="Arial" pitchFamily="34" charset="0"/>
            </a:endParaRPr>
          </a:p>
          <a:p>
            <a:r>
              <a:rPr lang="nl-NL" sz="2300" b="1" dirty="0" smtClean="0">
                <a:solidFill>
                  <a:srgbClr val="0070C0"/>
                </a:solidFill>
                <a:latin typeface="+mn-lt"/>
                <a:cs typeface="Arial" pitchFamily="34" charset="0"/>
              </a:rPr>
              <a:t>Uitgangspunt: </a:t>
            </a:r>
            <a:r>
              <a:rPr lang="nl-NL" sz="2300" b="1" i="1" dirty="0" smtClean="0">
                <a:solidFill>
                  <a:srgbClr val="FF0000"/>
                </a:solidFill>
                <a:latin typeface="+mn-lt"/>
                <a:cs typeface="Arial" pitchFamily="34" charset="0"/>
              </a:rPr>
              <a:t>Wie bepaalt, betaalt!</a:t>
            </a:r>
          </a:p>
          <a:p>
            <a:endParaRPr lang="nl-NL" sz="2300" b="1" i="1" dirty="0" smtClean="0">
              <a:solidFill>
                <a:srgbClr val="FF0000"/>
              </a:solidFill>
              <a:latin typeface="+mn-lt"/>
              <a:cs typeface="Arial" pitchFamily="34" charset="0"/>
            </a:endParaRPr>
          </a:p>
          <a:p>
            <a:pPr marL="765261" lvl="1" indent="-382631">
              <a:buFont typeface="Arial" panose="020B0604020202020204" pitchFamily="34" charset="0"/>
              <a:buChar char="•"/>
            </a:pPr>
            <a:r>
              <a:rPr lang="nl-NL" sz="2000" dirty="0" smtClean="0">
                <a:solidFill>
                  <a:srgbClr val="0070C0"/>
                </a:solidFill>
                <a:latin typeface="+mn-lt"/>
                <a:cs typeface="Arial" pitchFamily="34" charset="0"/>
              </a:rPr>
              <a:t>Niemand moet kunnen winkelen met andermans portemonnee</a:t>
            </a:r>
          </a:p>
          <a:p>
            <a:pPr marL="765261" lvl="1" indent="-382631">
              <a:buFont typeface="Arial" panose="020B0604020202020204" pitchFamily="34" charset="0"/>
              <a:buChar char="•"/>
            </a:pPr>
            <a:r>
              <a:rPr lang="nl-NL" sz="2000" dirty="0" smtClean="0">
                <a:solidFill>
                  <a:srgbClr val="0070C0"/>
                </a:solidFill>
                <a:latin typeface="+mn-lt"/>
                <a:cs typeface="Arial" pitchFamily="34" charset="0"/>
              </a:rPr>
              <a:t>Voorwaarde voor goede afweging van alle kosten en baten</a:t>
            </a:r>
          </a:p>
          <a:p>
            <a:endParaRPr lang="nl-NL" sz="2300" dirty="0">
              <a:latin typeface="Arial" pitchFamily="34" charset="0"/>
              <a:cs typeface="Arial" pitchFamily="34" charset="0"/>
            </a:endParaRPr>
          </a:p>
          <a:p>
            <a:pPr lvl="1"/>
            <a:endParaRPr lang="nl-NL" sz="2300" dirty="0">
              <a:latin typeface="Arial" pitchFamily="34" charset="0"/>
              <a:cs typeface="Arial" pitchFamily="34" charset="0"/>
            </a:endParaRPr>
          </a:p>
        </p:txBody>
      </p:sp>
    </p:spTree>
    <p:extLst>
      <p:ext uri="{BB962C8B-B14F-4D97-AF65-F5344CB8AC3E}">
        <p14:creationId xmlns:p14="http://schemas.microsoft.com/office/powerpoint/2010/main" xmlns="" val="348322074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359021" y="184518"/>
            <a:ext cx="11388249" cy="867930"/>
          </a:xfrm>
        </p:spPr>
        <p:txBody>
          <a:bodyPr/>
          <a:lstStyle/>
          <a:p>
            <a:pPr algn="ctr"/>
            <a:r>
              <a:rPr lang="nl-NL" sz="2800" dirty="0" smtClean="0"/>
              <a:t>Gegeven de politieke keuzes, ligt de financiële verhouding vast met adagium: ‘wie bepaalt, betaalt’</a:t>
            </a:r>
            <a:endParaRPr lang="nl-NL" sz="2800" dirty="0"/>
          </a:p>
        </p:txBody>
      </p:sp>
      <p:pic>
        <p:nvPicPr>
          <p:cNvPr id="10" name="Picture 2" descr="6b997324-398f-4e52-9980-032e977a21f1@frd"/>
          <p:cNvPicPr>
            <a:picLocks noChangeAspect="1" noChangeArrowheads="1"/>
          </p:cNvPicPr>
          <p:nvPr/>
        </p:nvPicPr>
        <p:blipFill>
          <a:blip r:embed="rId3" cstate="print"/>
          <a:srcRect r="25435"/>
          <a:stretch>
            <a:fillRect/>
          </a:stretch>
        </p:blipFill>
        <p:spPr bwMode="auto">
          <a:xfrm>
            <a:off x="0" y="1490049"/>
            <a:ext cx="5099539" cy="5003364"/>
          </a:xfrm>
          <a:prstGeom prst="rect">
            <a:avLst/>
          </a:prstGeom>
          <a:noFill/>
          <a:ln w="9525">
            <a:noFill/>
            <a:miter lim="800000"/>
            <a:headEnd/>
            <a:tailEnd/>
          </a:ln>
        </p:spPr>
      </p:pic>
      <p:pic>
        <p:nvPicPr>
          <p:cNvPr id="1027" name="Picture 3" descr="6b997324-398f-4e52-9980-032e977a21f1@frd"/>
          <p:cNvPicPr>
            <a:picLocks noGrp="1" noChangeAspect="1" noChangeArrowheads="1"/>
          </p:cNvPicPr>
          <p:nvPr>
            <p:ph idx="13"/>
          </p:nvPr>
        </p:nvPicPr>
        <p:blipFill>
          <a:blip r:embed="rId3" cstate="print"/>
          <a:srcRect l="75125"/>
          <a:stretch>
            <a:fillRect/>
          </a:stretch>
        </p:blipFill>
        <p:spPr bwMode="auto">
          <a:xfrm>
            <a:off x="10410092" y="1511473"/>
            <a:ext cx="1781908" cy="4971387"/>
          </a:xfrm>
          <a:prstGeom prst="rect">
            <a:avLst/>
          </a:prstGeom>
          <a:noFill/>
          <a:ln w="9525">
            <a:noFill/>
            <a:miter lim="800000"/>
            <a:headEnd/>
            <a:tailEnd/>
          </a:ln>
        </p:spPr>
      </p:pic>
      <p:pic>
        <p:nvPicPr>
          <p:cNvPr id="13" name="Picture 2" descr="\\SSCDATA06.frd.shsdir.nl\LT_696979$\Desktop\Herbezinning FV en vereenvoudiging GF\Uitgaand\Assenstelsel uitwerking-05.jpg"/>
          <p:cNvPicPr>
            <a:picLocks noChangeAspect="1" noChangeArrowheads="1"/>
          </p:cNvPicPr>
          <p:nvPr/>
        </p:nvPicPr>
        <p:blipFill>
          <a:blip r:embed="rId4" cstate="print"/>
          <a:srcRect/>
          <a:stretch>
            <a:fillRect/>
          </a:stretch>
        </p:blipFill>
        <p:spPr bwMode="auto">
          <a:xfrm>
            <a:off x="5322276" y="1668917"/>
            <a:ext cx="4583723" cy="4571999"/>
          </a:xfrm>
          <a:prstGeom prst="rect">
            <a:avLst/>
          </a:prstGeom>
          <a:noFill/>
        </p:spPr>
      </p:pic>
      <p:cxnSp>
        <p:nvCxnSpPr>
          <p:cNvPr id="15" name="Rechte verbindingslijn met pijl 14"/>
          <p:cNvCxnSpPr/>
          <p:nvPr/>
        </p:nvCxnSpPr>
        <p:spPr>
          <a:xfrm>
            <a:off x="5029200" y="2965939"/>
            <a:ext cx="5603631" cy="23446"/>
          </a:xfrm>
          <a:prstGeom prst="straightConnector1">
            <a:avLst/>
          </a:prstGeom>
          <a:ln w="254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20" name="Ovaal 19"/>
          <p:cNvSpPr/>
          <p:nvPr/>
        </p:nvSpPr>
        <p:spPr>
          <a:xfrm>
            <a:off x="7514492" y="2860431"/>
            <a:ext cx="234462" cy="234462"/>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1" name="Ovaal 20"/>
          <p:cNvSpPr/>
          <p:nvPr/>
        </p:nvSpPr>
        <p:spPr>
          <a:xfrm>
            <a:off x="6682153" y="3681046"/>
            <a:ext cx="234462" cy="234462"/>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cxnSp>
        <p:nvCxnSpPr>
          <p:cNvPr id="22" name="Rechte verbindingslijn met pijl 21"/>
          <p:cNvCxnSpPr/>
          <p:nvPr/>
        </p:nvCxnSpPr>
        <p:spPr>
          <a:xfrm>
            <a:off x="5064369" y="3786555"/>
            <a:ext cx="5545016" cy="11722"/>
          </a:xfrm>
          <a:prstGeom prst="straightConnector1">
            <a:avLst/>
          </a:prstGeom>
          <a:ln w="254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23" name="Ovaal 22"/>
          <p:cNvSpPr/>
          <p:nvPr/>
        </p:nvSpPr>
        <p:spPr>
          <a:xfrm>
            <a:off x="7526214" y="5146431"/>
            <a:ext cx="234462" cy="234462"/>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cxnSp>
        <p:nvCxnSpPr>
          <p:cNvPr id="24" name="Rechte verbindingslijn met pijl 23"/>
          <p:cNvCxnSpPr/>
          <p:nvPr/>
        </p:nvCxnSpPr>
        <p:spPr>
          <a:xfrm flipV="1">
            <a:off x="5040923" y="5251938"/>
            <a:ext cx="5591908" cy="11724"/>
          </a:xfrm>
          <a:prstGeom prst="straightConnector1">
            <a:avLst/>
          </a:prstGeom>
          <a:ln w="254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7" name="Rechte verbindingslijn met pijl 26"/>
          <p:cNvCxnSpPr/>
          <p:nvPr/>
        </p:nvCxnSpPr>
        <p:spPr>
          <a:xfrm>
            <a:off x="5040923" y="4302370"/>
            <a:ext cx="5462954" cy="0"/>
          </a:xfrm>
          <a:prstGeom prst="straightConnector1">
            <a:avLst/>
          </a:prstGeom>
          <a:ln w="254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28" name="Ovaal 27"/>
          <p:cNvSpPr/>
          <p:nvPr/>
        </p:nvSpPr>
        <p:spPr>
          <a:xfrm>
            <a:off x="8593014" y="4161692"/>
            <a:ext cx="234462" cy="234462"/>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30" name="Tekstvak 29"/>
          <p:cNvSpPr txBox="1"/>
          <p:nvPr/>
        </p:nvSpPr>
        <p:spPr>
          <a:xfrm>
            <a:off x="5240216" y="3493476"/>
            <a:ext cx="1793630" cy="584775"/>
          </a:xfrm>
          <a:prstGeom prst="rect">
            <a:avLst/>
          </a:prstGeom>
          <a:solidFill>
            <a:schemeClr val="accent6">
              <a:lumMod val="20000"/>
              <a:lumOff val="80000"/>
            </a:schemeClr>
          </a:solidFill>
          <a:ln>
            <a:solidFill>
              <a:schemeClr val="accent6">
                <a:lumMod val="50000"/>
              </a:schemeClr>
            </a:solidFill>
          </a:ln>
        </p:spPr>
        <p:txBody>
          <a:bodyPr wrap="square" rtlCol="0">
            <a:spAutoFit/>
          </a:bodyPr>
          <a:lstStyle/>
          <a:p>
            <a:pPr algn="ctr"/>
            <a:r>
              <a:rPr lang="nl-NL" sz="1600" dirty="0" smtClean="0"/>
              <a:t>Rijk bepaalt en verevent</a:t>
            </a:r>
            <a:endParaRPr lang="nl-NL" sz="1600" dirty="0"/>
          </a:p>
        </p:txBody>
      </p:sp>
      <p:sp>
        <p:nvSpPr>
          <p:cNvPr id="31" name="Tekstvak 30"/>
          <p:cNvSpPr txBox="1"/>
          <p:nvPr/>
        </p:nvSpPr>
        <p:spPr>
          <a:xfrm>
            <a:off x="5533294" y="5251939"/>
            <a:ext cx="1793630" cy="830997"/>
          </a:xfrm>
          <a:prstGeom prst="rect">
            <a:avLst/>
          </a:prstGeom>
          <a:solidFill>
            <a:schemeClr val="accent6">
              <a:lumMod val="20000"/>
              <a:lumOff val="80000"/>
            </a:schemeClr>
          </a:solidFill>
          <a:ln>
            <a:solidFill>
              <a:schemeClr val="accent6">
                <a:lumMod val="50000"/>
              </a:schemeClr>
            </a:solidFill>
          </a:ln>
        </p:spPr>
        <p:txBody>
          <a:bodyPr wrap="square" rtlCol="0">
            <a:spAutoFit/>
          </a:bodyPr>
          <a:lstStyle/>
          <a:p>
            <a:pPr algn="ctr"/>
            <a:r>
              <a:rPr lang="nl-NL" sz="1600" dirty="0" smtClean="0"/>
              <a:t>Gemeenten bepalen in gelijk speelveld</a:t>
            </a:r>
            <a:endParaRPr lang="nl-NL" sz="1600" dirty="0"/>
          </a:p>
        </p:txBody>
      </p:sp>
      <p:sp>
        <p:nvSpPr>
          <p:cNvPr id="32" name="Tekstvak 31"/>
          <p:cNvSpPr txBox="1"/>
          <p:nvPr/>
        </p:nvSpPr>
        <p:spPr>
          <a:xfrm>
            <a:off x="8932987" y="3962400"/>
            <a:ext cx="1523998" cy="1077218"/>
          </a:xfrm>
          <a:prstGeom prst="rect">
            <a:avLst/>
          </a:prstGeom>
          <a:solidFill>
            <a:schemeClr val="accent6">
              <a:lumMod val="20000"/>
              <a:lumOff val="80000"/>
            </a:schemeClr>
          </a:solidFill>
          <a:ln>
            <a:solidFill>
              <a:schemeClr val="accent6">
                <a:lumMod val="50000"/>
              </a:schemeClr>
            </a:solidFill>
          </a:ln>
        </p:spPr>
        <p:txBody>
          <a:bodyPr wrap="square" rtlCol="0">
            <a:spAutoFit/>
          </a:bodyPr>
          <a:lstStyle/>
          <a:p>
            <a:pPr algn="ctr"/>
            <a:r>
              <a:rPr lang="nl-NL" sz="1600" dirty="0" smtClean="0"/>
              <a:t>Gemeenten bepalen, ruimte voor verschil</a:t>
            </a:r>
            <a:endParaRPr lang="nl-NL" sz="1600" dirty="0"/>
          </a:p>
        </p:txBody>
      </p:sp>
      <p:sp>
        <p:nvSpPr>
          <p:cNvPr id="33" name="Tekstvak 32"/>
          <p:cNvSpPr txBox="1"/>
          <p:nvPr/>
        </p:nvSpPr>
        <p:spPr>
          <a:xfrm>
            <a:off x="7936524" y="2379785"/>
            <a:ext cx="1793630" cy="584775"/>
          </a:xfrm>
          <a:prstGeom prst="rect">
            <a:avLst/>
          </a:prstGeom>
          <a:solidFill>
            <a:schemeClr val="accent6">
              <a:lumMod val="20000"/>
              <a:lumOff val="80000"/>
            </a:schemeClr>
          </a:solidFill>
          <a:ln>
            <a:solidFill>
              <a:schemeClr val="accent6">
                <a:lumMod val="50000"/>
              </a:schemeClr>
            </a:solidFill>
          </a:ln>
        </p:spPr>
        <p:txBody>
          <a:bodyPr wrap="square" rtlCol="0">
            <a:spAutoFit/>
          </a:bodyPr>
          <a:lstStyle/>
          <a:p>
            <a:pPr algn="ctr"/>
            <a:r>
              <a:rPr lang="nl-NL" sz="1600" dirty="0" smtClean="0"/>
              <a:t>Rijk bepaalt en differentieert</a:t>
            </a:r>
            <a:endParaRPr lang="nl-NL" sz="1600" dirty="0"/>
          </a:p>
        </p:txBody>
      </p:sp>
      <p:sp>
        <p:nvSpPr>
          <p:cNvPr id="39" name="Tijdelijke aanduiding voor voettekst 1"/>
          <p:cNvSpPr>
            <a:spLocks noGrp="1"/>
          </p:cNvSpPr>
          <p:nvPr>
            <p:ph type="ftr" sz="quarter" idx="11"/>
          </p:nvPr>
        </p:nvSpPr>
        <p:spPr>
          <a:xfrm>
            <a:off x="11394831" y="6324245"/>
            <a:ext cx="797169" cy="365125"/>
          </a:xfrm>
        </p:spPr>
        <p:txBody>
          <a:bodyPr/>
          <a:lstStyle/>
          <a:p>
            <a:pPr algn="r"/>
            <a:r>
              <a:rPr lang="nl-NL" sz="1800" dirty="0" smtClean="0">
                <a:solidFill>
                  <a:schemeClr val="tx2"/>
                </a:solidFill>
              </a:rPr>
              <a:t>16</a:t>
            </a:r>
            <a:endParaRPr lang="nl-NL" sz="1800" dirty="0">
              <a:solidFill>
                <a:schemeClr val="tx2"/>
              </a:solidFill>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heckerboard(across)">
                                      <p:cBhvr>
                                        <p:cTn id="7" dur="500"/>
                                        <p:tgtEl>
                                          <p:spTgt spid="13"/>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checkerboard(across)">
                                      <p:cBhvr>
                                        <p:cTn id="10" dur="500"/>
                                        <p:tgtEl>
                                          <p:spTgt spid="20"/>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checkerboard(across)">
                                      <p:cBhvr>
                                        <p:cTn id="13" dur="500"/>
                                        <p:tgtEl>
                                          <p:spTgt spid="21"/>
                                        </p:tgtEl>
                                      </p:cBhvr>
                                    </p:animEffect>
                                  </p:childTnLst>
                                </p:cTn>
                              </p:par>
                              <p:par>
                                <p:cTn id="14" presetID="5" presetClass="entr" presetSubtype="10" fill="hold" grpId="0" nodeType="with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checkerboard(across)">
                                      <p:cBhvr>
                                        <p:cTn id="16" dur="500"/>
                                        <p:tgtEl>
                                          <p:spTgt spid="28"/>
                                        </p:tgtEl>
                                      </p:cBhvr>
                                    </p:animEffect>
                                  </p:childTnLst>
                                </p:cTn>
                              </p:par>
                              <p:par>
                                <p:cTn id="17" presetID="5" presetClass="entr" presetSubtype="10"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checkerboard(across)">
                                      <p:cBhvr>
                                        <p:cTn id="19" dur="500"/>
                                        <p:tgtEl>
                                          <p:spTgt spid="23"/>
                                        </p:tgtEl>
                                      </p:cBhvr>
                                    </p:animEffect>
                                  </p:childTnLst>
                                </p:cTn>
                              </p:par>
                            </p:childTnLst>
                          </p:cTn>
                        </p:par>
                      </p:childTnLst>
                    </p:cTn>
                  </p:par>
                  <p:par>
                    <p:cTn id="20" fill="hold">
                      <p:stCondLst>
                        <p:cond delay="indefinite"/>
                      </p:stCondLst>
                      <p:childTnLst>
                        <p:par>
                          <p:cTn id="21" fill="hold">
                            <p:stCondLst>
                              <p:cond delay="0"/>
                            </p:stCondLst>
                            <p:childTnLst>
                              <p:par>
                                <p:cTn id="22" presetID="5" presetClass="entr" presetSubtype="10" fill="hold" nodeType="clickEffect">
                                  <p:stCondLst>
                                    <p:cond delay="0"/>
                                  </p:stCondLst>
                                  <p:childTnLst>
                                    <p:set>
                                      <p:cBhvr>
                                        <p:cTn id="23" dur="1" fill="hold">
                                          <p:stCondLst>
                                            <p:cond delay="0"/>
                                          </p:stCondLst>
                                        </p:cTn>
                                        <p:tgtEl>
                                          <p:spTgt spid="1027"/>
                                        </p:tgtEl>
                                        <p:attrNameLst>
                                          <p:attrName>style.visibility</p:attrName>
                                        </p:attrNameLst>
                                      </p:cBhvr>
                                      <p:to>
                                        <p:strVal val="visible"/>
                                      </p:to>
                                    </p:set>
                                    <p:animEffect transition="in" filter="checkerboard(across)">
                                      <p:cBhvr>
                                        <p:cTn id="24" dur="500"/>
                                        <p:tgtEl>
                                          <p:spTgt spid="1027"/>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22"/>
                                        </p:tgtEl>
                                        <p:attrNameLst>
                                          <p:attrName>style.visibility</p:attrName>
                                        </p:attrNameLst>
                                      </p:cBhvr>
                                      <p:to>
                                        <p:strVal val="visible"/>
                                      </p:to>
                                    </p:set>
                                    <p:anim calcmode="lin" valueType="num">
                                      <p:cBhvr additive="base">
                                        <p:cTn id="29" dur="500" fill="hold"/>
                                        <p:tgtEl>
                                          <p:spTgt spid="22"/>
                                        </p:tgtEl>
                                        <p:attrNameLst>
                                          <p:attrName>ppt_x</p:attrName>
                                        </p:attrNameLst>
                                      </p:cBhvr>
                                      <p:tavLst>
                                        <p:tav tm="0">
                                          <p:val>
                                            <p:strVal val="#ppt_x"/>
                                          </p:val>
                                        </p:tav>
                                        <p:tav tm="100000">
                                          <p:val>
                                            <p:strVal val="#ppt_x"/>
                                          </p:val>
                                        </p:tav>
                                      </p:tavLst>
                                    </p:anim>
                                    <p:anim calcmode="lin" valueType="num">
                                      <p:cBhvr additive="base">
                                        <p:cTn id="30" dur="500" fill="hold"/>
                                        <p:tgtEl>
                                          <p:spTgt spid="22"/>
                                        </p:tgtEl>
                                        <p:attrNameLst>
                                          <p:attrName>ppt_y</p:attrName>
                                        </p:attrNameLst>
                                      </p:cBhvr>
                                      <p:tavLst>
                                        <p:tav tm="0">
                                          <p:val>
                                            <p:strVal val="1+#ppt_h/2"/>
                                          </p:val>
                                        </p:tav>
                                        <p:tav tm="100000">
                                          <p:val>
                                            <p:strVal val="#ppt_y"/>
                                          </p:val>
                                        </p:tav>
                                      </p:tavLst>
                                    </p:anim>
                                  </p:childTnLst>
                                </p:cTn>
                              </p:par>
                              <p:par>
                                <p:cTn id="31" presetID="5" presetClass="entr" presetSubtype="10" fill="hold" grpId="0" nodeType="withEffect">
                                  <p:stCondLst>
                                    <p:cond delay="0"/>
                                  </p:stCondLst>
                                  <p:childTnLst>
                                    <p:set>
                                      <p:cBhvr>
                                        <p:cTn id="32" dur="1" fill="hold">
                                          <p:stCondLst>
                                            <p:cond delay="0"/>
                                          </p:stCondLst>
                                        </p:cTn>
                                        <p:tgtEl>
                                          <p:spTgt spid="30"/>
                                        </p:tgtEl>
                                        <p:attrNameLst>
                                          <p:attrName>style.visibility</p:attrName>
                                        </p:attrNameLst>
                                      </p:cBhvr>
                                      <p:to>
                                        <p:strVal val="visible"/>
                                      </p:to>
                                    </p:set>
                                    <p:animEffect transition="in" filter="checkerboard(across)">
                                      <p:cBhvr>
                                        <p:cTn id="33" dur="500"/>
                                        <p:tgtEl>
                                          <p:spTgt spid="30"/>
                                        </p:tgtEl>
                                      </p:cBhvr>
                                    </p:animEffect>
                                  </p:childTnLst>
                                </p:cTn>
                              </p:par>
                            </p:childTnLst>
                          </p:cTn>
                        </p:par>
                      </p:childTnLst>
                    </p:cTn>
                  </p:par>
                  <p:par>
                    <p:cTn id="34" fill="hold">
                      <p:stCondLst>
                        <p:cond delay="indefinite"/>
                      </p:stCondLst>
                      <p:childTnLst>
                        <p:par>
                          <p:cTn id="35" fill="hold">
                            <p:stCondLst>
                              <p:cond delay="0"/>
                            </p:stCondLst>
                            <p:childTnLst>
                              <p:par>
                                <p:cTn id="36" presetID="5" presetClass="exit" presetSubtype="10" fill="hold" grpId="1" nodeType="clickEffect">
                                  <p:stCondLst>
                                    <p:cond delay="0"/>
                                  </p:stCondLst>
                                  <p:childTnLst>
                                    <p:animEffect transition="out" filter="checkerboard(across)">
                                      <p:cBhvr>
                                        <p:cTn id="37" dur="500"/>
                                        <p:tgtEl>
                                          <p:spTgt spid="30"/>
                                        </p:tgtEl>
                                      </p:cBhvr>
                                    </p:animEffect>
                                    <p:set>
                                      <p:cBhvr>
                                        <p:cTn id="38" dur="1" fill="hold">
                                          <p:stCondLst>
                                            <p:cond delay="499"/>
                                          </p:stCondLst>
                                        </p:cTn>
                                        <p:tgtEl>
                                          <p:spTgt spid="30"/>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additive="base">
                                        <p:cTn id="43" dur="500" fill="hold"/>
                                        <p:tgtEl>
                                          <p:spTgt spid="24"/>
                                        </p:tgtEl>
                                        <p:attrNameLst>
                                          <p:attrName>ppt_x</p:attrName>
                                        </p:attrNameLst>
                                      </p:cBhvr>
                                      <p:tavLst>
                                        <p:tav tm="0">
                                          <p:val>
                                            <p:strVal val="#ppt_x"/>
                                          </p:val>
                                        </p:tav>
                                        <p:tav tm="100000">
                                          <p:val>
                                            <p:strVal val="#ppt_x"/>
                                          </p:val>
                                        </p:tav>
                                      </p:tavLst>
                                    </p:anim>
                                    <p:anim calcmode="lin" valueType="num">
                                      <p:cBhvr additive="base">
                                        <p:cTn id="44" dur="500" fill="hold"/>
                                        <p:tgtEl>
                                          <p:spTgt spid="24"/>
                                        </p:tgtEl>
                                        <p:attrNameLst>
                                          <p:attrName>ppt_y</p:attrName>
                                        </p:attrNameLst>
                                      </p:cBhvr>
                                      <p:tavLst>
                                        <p:tav tm="0">
                                          <p:val>
                                            <p:strVal val="1+#ppt_h/2"/>
                                          </p:val>
                                        </p:tav>
                                        <p:tav tm="100000">
                                          <p:val>
                                            <p:strVal val="#ppt_y"/>
                                          </p:val>
                                        </p:tav>
                                      </p:tavLst>
                                    </p:anim>
                                  </p:childTnLst>
                                </p:cTn>
                              </p:par>
                              <p:par>
                                <p:cTn id="45" presetID="5" presetClass="entr" presetSubtype="10" fill="hold" grpId="0" nodeType="with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checkerboard(across)">
                                      <p:cBhvr>
                                        <p:cTn id="47" dur="500"/>
                                        <p:tgtEl>
                                          <p:spTgt spid="31"/>
                                        </p:tgtEl>
                                      </p:cBhvr>
                                    </p:animEffect>
                                  </p:childTnLst>
                                </p:cTn>
                              </p:par>
                            </p:childTnLst>
                          </p:cTn>
                        </p:par>
                      </p:childTnLst>
                    </p:cTn>
                  </p:par>
                  <p:par>
                    <p:cTn id="48" fill="hold">
                      <p:stCondLst>
                        <p:cond delay="indefinite"/>
                      </p:stCondLst>
                      <p:childTnLst>
                        <p:par>
                          <p:cTn id="49" fill="hold">
                            <p:stCondLst>
                              <p:cond delay="0"/>
                            </p:stCondLst>
                            <p:childTnLst>
                              <p:par>
                                <p:cTn id="50" presetID="5" presetClass="exit" presetSubtype="10" fill="hold" grpId="1" nodeType="clickEffect">
                                  <p:stCondLst>
                                    <p:cond delay="0"/>
                                  </p:stCondLst>
                                  <p:childTnLst>
                                    <p:animEffect transition="out" filter="checkerboard(across)">
                                      <p:cBhvr>
                                        <p:cTn id="51" dur="500"/>
                                        <p:tgtEl>
                                          <p:spTgt spid="31"/>
                                        </p:tgtEl>
                                      </p:cBhvr>
                                    </p:animEffect>
                                    <p:set>
                                      <p:cBhvr>
                                        <p:cTn id="52" dur="1" fill="hold">
                                          <p:stCondLst>
                                            <p:cond delay="499"/>
                                          </p:stCondLst>
                                        </p:cTn>
                                        <p:tgtEl>
                                          <p:spTgt spid="31"/>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additive="base">
                                        <p:cTn id="57" dur="500" fill="hold"/>
                                        <p:tgtEl>
                                          <p:spTgt spid="27"/>
                                        </p:tgtEl>
                                        <p:attrNameLst>
                                          <p:attrName>ppt_x</p:attrName>
                                        </p:attrNameLst>
                                      </p:cBhvr>
                                      <p:tavLst>
                                        <p:tav tm="0">
                                          <p:val>
                                            <p:strVal val="#ppt_x"/>
                                          </p:val>
                                        </p:tav>
                                        <p:tav tm="100000">
                                          <p:val>
                                            <p:strVal val="#ppt_x"/>
                                          </p:val>
                                        </p:tav>
                                      </p:tavLst>
                                    </p:anim>
                                    <p:anim calcmode="lin" valueType="num">
                                      <p:cBhvr additive="base">
                                        <p:cTn id="58" dur="500" fill="hold"/>
                                        <p:tgtEl>
                                          <p:spTgt spid="27"/>
                                        </p:tgtEl>
                                        <p:attrNameLst>
                                          <p:attrName>ppt_y</p:attrName>
                                        </p:attrNameLst>
                                      </p:cBhvr>
                                      <p:tavLst>
                                        <p:tav tm="0">
                                          <p:val>
                                            <p:strVal val="1+#ppt_h/2"/>
                                          </p:val>
                                        </p:tav>
                                        <p:tav tm="100000">
                                          <p:val>
                                            <p:strVal val="#ppt_y"/>
                                          </p:val>
                                        </p:tav>
                                      </p:tavLst>
                                    </p:anim>
                                  </p:childTnLst>
                                </p:cTn>
                              </p:par>
                              <p:par>
                                <p:cTn id="59" presetID="5" presetClass="entr" presetSubtype="10" fill="hold" grpId="0" nodeType="with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checkerboard(across)">
                                      <p:cBhvr>
                                        <p:cTn id="61" dur="500"/>
                                        <p:tgtEl>
                                          <p:spTgt spid="32"/>
                                        </p:tgtEl>
                                      </p:cBhvr>
                                    </p:animEffect>
                                  </p:childTnLst>
                                </p:cTn>
                              </p:par>
                            </p:childTnLst>
                          </p:cTn>
                        </p:par>
                      </p:childTnLst>
                    </p:cTn>
                  </p:par>
                  <p:par>
                    <p:cTn id="62" fill="hold">
                      <p:stCondLst>
                        <p:cond delay="indefinite"/>
                      </p:stCondLst>
                      <p:childTnLst>
                        <p:par>
                          <p:cTn id="63" fill="hold">
                            <p:stCondLst>
                              <p:cond delay="0"/>
                            </p:stCondLst>
                            <p:childTnLst>
                              <p:par>
                                <p:cTn id="64" presetID="5" presetClass="exit" presetSubtype="10" fill="hold" grpId="1" nodeType="clickEffect">
                                  <p:stCondLst>
                                    <p:cond delay="0"/>
                                  </p:stCondLst>
                                  <p:childTnLst>
                                    <p:animEffect transition="out" filter="checkerboard(across)">
                                      <p:cBhvr>
                                        <p:cTn id="65" dur="500"/>
                                        <p:tgtEl>
                                          <p:spTgt spid="32"/>
                                        </p:tgtEl>
                                      </p:cBhvr>
                                    </p:animEffect>
                                    <p:set>
                                      <p:cBhvr>
                                        <p:cTn id="66" dur="1" fill="hold">
                                          <p:stCondLst>
                                            <p:cond delay="499"/>
                                          </p:stCondLst>
                                        </p:cTn>
                                        <p:tgtEl>
                                          <p:spTgt spid="32"/>
                                        </p:tgtEl>
                                        <p:attrNameLst>
                                          <p:attrName>style.visibility</p:attrName>
                                        </p:attrNameLst>
                                      </p:cBhvr>
                                      <p:to>
                                        <p:strVal val="hidden"/>
                                      </p:to>
                                    </p:set>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nodeType="clickEffect">
                                  <p:stCondLst>
                                    <p:cond delay="0"/>
                                  </p:stCondLst>
                                  <p:childTnLst>
                                    <p:set>
                                      <p:cBhvr>
                                        <p:cTn id="70" dur="1" fill="hold">
                                          <p:stCondLst>
                                            <p:cond delay="0"/>
                                          </p:stCondLst>
                                        </p:cTn>
                                        <p:tgtEl>
                                          <p:spTgt spid="15"/>
                                        </p:tgtEl>
                                        <p:attrNameLst>
                                          <p:attrName>style.visibility</p:attrName>
                                        </p:attrNameLst>
                                      </p:cBhvr>
                                      <p:to>
                                        <p:strVal val="visible"/>
                                      </p:to>
                                    </p:set>
                                    <p:anim calcmode="lin" valueType="num">
                                      <p:cBhvr additive="base">
                                        <p:cTn id="71" dur="500" fill="hold"/>
                                        <p:tgtEl>
                                          <p:spTgt spid="15"/>
                                        </p:tgtEl>
                                        <p:attrNameLst>
                                          <p:attrName>ppt_x</p:attrName>
                                        </p:attrNameLst>
                                      </p:cBhvr>
                                      <p:tavLst>
                                        <p:tav tm="0">
                                          <p:val>
                                            <p:strVal val="#ppt_x"/>
                                          </p:val>
                                        </p:tav>
                                        <p:tav tm="100000">
                                          <p:val>
                                            <p:strVal val="#ppt_x"/>
                                          </p:val>
                                        </p:tav>
                                      </p:tavLst>
                                    </p:anim>
                                    <p:anim calcmode="lin" valueType="num">
                                      <p:cBhvr additive="base">
                                        <p:cTn id="72" dur="500" fill="hold"/>
                                        <p:tgtEl>
                                          <p:spTgt spid="15"/>
                                        </p:tgtEl>
                                        <p:attrNameLst>
                                          <p:attrName>ppt_y</p:attrName>
                                        </p:attrNameLst>
                                      </p:cBhvr>
                                      <p:tavLst>
                                        <p:tav tm="0">
                                          <p:val>
                                            <p:strVal val="1+#ppt_h/2"/>
                                          </p:val>
                                        </p:tav>
                                        <p:tav tm="100000">
                                          <p:val>
                                            <p:strVal val="#ppt_y"/>
                                          </p:val>
                                        </p:tav>
                                      </p:tavLst>
                                    </p:anim>
                                  </p:childTnLst>
                                </p:cTn>
                              </p:par>
                              <p:par>
                                <p:cTn id="73" presetID="5" presetClass="entr" presetSubtype="10" fill="hold" grpId="0" nodeType="withEffect">
                                  <p:stCondLst>
                                    <p:cond delay="0"/>
                                  </p:stCondLst>
                                  <p:childTnLst>
                                    <p:set>
                                      <p:cBhvr>
                                        <p:cTn id="74" dur="1" fill="hold">
                                          <p:stCondLst>
                                            <p:cond delay="0"/>
                                          </p:stCondLst>
                                        </p:cTn>
                                        <p:tgtEl>
                                          <p:spTgt spid="33"/>
                                        </p:tgtEl>
                                        <p:attrNameLst>
                                          <p:attrName>style.visibility</p:attrName>
                                        </p:attrNameLst>
                                      </p:cBhvr>
                                      <p:to>
                                        <p:strVal val="visible"/>
                                      </p:to>
                                    </p:set>
                                    <p:animEffect transition="in" filter="checkerboard(across)">
                                      <p:cBhvr>
                                        <p:cTn id="75" dur="500"/>
                                        <p:tgtEl>
                                          <p:spTgt spid="33"/>
                                        </p:tgtEl>
                                      </p:cBhvr>
                                    </p:animEffect>
                                  </p:childTnLst>
                                </p:cTn>
                              </p:par>
                            </p:childTnLst>
                          </p:cTn>
                        </p:par>
                      </p:childTnLst>
                    </p:cTn>
                  </p:par>
                  <p:par>
                    <p:cTn id="76" fill="hold">
                      <p:stCondLst>
                        <p:cond delay="indefinite"/>
                      </p:stCondLst>
                      <p:childTnLst>
                        <p:par>
                          <p:cTn id="77" fill="hold">
                            <p:stCondLst>
                              <p:cond delay="0"/>
                            </p:stCondLst>
                            <p:childTnLst>
                              <p:par>
                                <p:cTn id="78" presetID="5" presetClass="exit" presetSubtype="10" fill="hold" grpId="1" nodeType="clickEffect">
                                  <p:stCondLst>
                                    <p:cond delay="0"/>
                                  </p:stCondLst>
                                  <p:childTnLst>
                                    <p:animEffect transition="out" filter="checkerboard(across)">
                                      <p:cBhvr>
                                        <p:cTn id="79" dur="500"/>
                                        <p:tgtEl>
                                          <p:spTgt spid="33"/>
                                        </p:tgtEl>
                                      </p:cBhvr>
                                    </p:animEffect>
                                    <p:set>
                                      <p:cBhvr>
                                        <p:cTn id="80" dur="1" fill="hold">
                                          <p:stCondLst>
                                            <p:cond delay="499"/>
                                          </p:stCondLst>
                                        </p:cTn>
                                        <p:tgtEl>
                                          <p:spTgt spid="3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3" grpId="0" animBg="1"/>
      <p:bldP spid="28" grpId="0" animBg="1"/>
      <p:bldP spid="30" grpId="0" animBg="1"/>
      <p:bldP spid="30" grpId="1" animBg="1"/>
      <p:bldP spid="31" grpId="0" animBg="1"/>
      <p:bldP spid="31" grpId="1" animBg="1"/>
      <p:bldP spid="32" grpId="0" animBg="1"/>
      <p:bldP spid="32" grpId="1" animBg="1"/>
      <p:bldP spid="33" grpId="0" animBg="1"/>
      <p:bldP spid="33"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4294967295"/>
          </p:nvPr>
        </p:nvSpPr>
        <p:spPr>
          <a:xfrm>
            <a:off x="710119" y="1644650"/>
            <a:ext cx="11481881" cy="3603625"/>
          </a:xfrm>
        </p:spPr>
        <p:txBody>
          <a:bodyPr>
            <a:normAutofit/>
          </a:bodyPr>
          <a:lstStyle/>
          <a:p>
            <a:pPr>
              <a:buNone/>
            </a:pPr>
            <a:endParaRPr lang="nl-NL" dirty="0" smtClean="0">
              <a:latin typeface="Arial" pitchFamily="34" charset="0"/>
              <a:cs typeface="Arial" pitchFamily="34" charset="0"/>
            </a:endParaRPr>
          </a:p>
          <a:p>
            <a:pPr>
              <a:buFont typeface="Arial" pitchFamily="34" charset="0"/>
              <a:buChar char="•"/>
            </a:pPr>
            <a:r>
              <a:rPr lang="nl-NL" sz="2400" dirty="0" smtClean="0">
                <a:solidFill>
                  <a:srgbClr val="0070C0"/>
                </a:solidFill>
                <a:latin typeface="+mn-lt"/>
                <a:cs typeface="Arial" pitchFamily="34" charset="0"/>
              </a:rPr>
              <a:t> Bekostigen uit algemene middelen</a:t>
            </a:r>
            <a:endParaRPr lang="nl-NL" sz="2400" b="1" dirty="0" smtClean="0">
              <a:solidFill>
                <a:srgbClr val="0070C0"/>
              </a:solidFill>
              <a:latin typeface="+mn-lt"/>
              <a:cs typeface="Arial" pitchFamily="34" charset="0"/>
            </a:endParaRPr>
          </a:p>
          <a:p>
            <a:pPr marL="914400" lvl="1" indent="-457200"/>
            <a:r>
              <a:rPr lang="nl-NL" dirty="0" smtClean="0">
                <a:solidFill>
                  <a:srgbClr val="0070C0"/>
                </a:solidFill>
                <a:latin typeface="+mn-lt"/>
                <a:cs typeface="Arial" pitchFamily="34" charset="0"/>
              </a:rPr>
              <a:t>Lokale afweging kosten tegen baten</a:t>
            </a:r>
          </a:p>
          <a:p>
            <a:endParaRPr lang="nl-NL" sz="2400" dirty="0" smtClean="0">
              <a:solidFill>
                <a:srgbClr val="0070C0"/>
              </a:solidFill>
              <a:latin typeface="+mn-lt"/>
              <a:cs typeface="Arial" pitchFamily="34" charset="0"/>
            </a:endParaRPr>
          </a:p>
          <a:p>
            <a:pPr>
              <a:buFont typeface="Arial" pitchFamily="34" charset="0"/>
              <a:buChar char="•"/>
            </a:pPr>
            <a:r>
              <a:rPr lang="nl-NL" sz="2400" dirty="0" smtClean="0">
                <a:solidFill>
                  <a:srgbClr val="0070C0"/>
                </a:solidFill>
                <a:latin typeface="+mn-lt"/>
                <a:cs typeface="Arial" pitchFamily="34" charset="0"/>
              </a:rPr>
              <a:t> Groot deel uit eigen belasting</a:t>
            </a:r>
          </a:p>
          <a:p>
            <a:pPr marL="914400" lvl="1" indent="-457200"/>
            <a:r>
              <a:rPr lang="nl-NL" dirty="0" smtClean="0">
                <a:solidFill>
                  <a:srgbClr val="0070C0"/>
                </a:solidFill>
                <a:latin typeface="+mn-lt"/>
                <a:cs typeface="Arial" pitchFamily="34" charset="0"/>
              </a:rPr>
              <a:t>Geeft betere afweging dan bij rijksuitkering</a:t>
            </a:r>
          </a:p>
          <a:p>
            <a:endParaRPr lang="nl-NL" sz="2400" dirty="0"/>
          </a:p>
        </p:txBody>
      </p:sp>
      <p:sp>
        <p:nvSpPr>
          <p:cNvPr id="3" name="Titel 2"/>
          <p:cNvSpPr>
            <a:spLocks noGrp="1"/>
          </p:cNvSpPr>
          <p:nvPr>
            <p:ph type="title" idx="4294967295"/>
          </p:nvPr>
        </p:nvSpPr>
        <p:spPr>
          <a:xfrm>
            <a:off x="2237362" y="463550"/>
            <a:ext cx="9299642" cy="977900"/>
          </a:xfrm>
        </p:spPr>
        <p:txBody>
          <a:bodyPr/>
          <a:lstStyle/>
          <a:p>
            <a:pPr algn="ctr"/>
            <a:r>
              <a:rPr lang="nl-NL" dirty="0" smtClean="0">
                <a:solidFill>
                  <a:srgbClr val="0070C0"/>
                </a:solidFill>
                <a:latin typeface="+mj-lt"/>
                <a:cs typeface="Arial" pitchFamily="34" charset="0"/>
              </a:rPr>
              <a:t>Taken met </a:t>
            </a:r>
            <a:r>
              <a:rPr lang="nl-NL" dirty="0" smtClean="0">
                <a:solidFill>
                  <a:srgbClr val="CC0000"/>
                </a:solidFill>
                <a:latin typeface="+mj-lt"/>
                <a:cs typeface="Arial" pitchFamily="34" charset="0"/>
              </a:rPr>
              <a:t>veel</a:t>
            </a:r>
            <a:r>
              <a:rPr lang="nl-NL" dirty="0" smtClean="0">
                <a:solidFill>
                  <a:srgbClr val="0070C0"/>
                </a:solidFill>
                <a:latin typeface="+mj-lt"/>
                <a:cs typeface="Arial" pitchFamily="34" charset="0"/>
              </a:rPr>
              <a:t> beleidsvrijheid</a:t>
            </a:r>
            <a:r>
              <a:rPr lang="nl-NL" dirty="0" smtClean="0">
                <a:solidFill>
                  <a:srgbClr val="0070C0"/>
                </a:solidFill>
                <a:latin typeface="Arial" pitchFamily="34" charset="0"/>
                <a:cs typeface="Arial" pitchFamily="34" charset="0"/>
              </a:rPr>
              <a:t/>
            </a:r>
            <a:br>
              <a:rPr lang="nl-NL" dirty="0" smtClean="0">
                <a:solidFill>
                  <a:srgbClr val="0070C0"/>
                </a:solidFill>
                <a:latin typeface="Arial" pitchFamily="34" charset="0"/>
                <a:cs typeface="Arial" pitchFamily="34" charset="0"/>
              </a:rPr>
            </a:br>
            <a:endParaRPr lang="nl-NL"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4294967295"/>
          </p:nvPr>
        </p:nvSpPr>
        <p:spPr>
          <a:xfrm>
            <a:off x="696508" y="1040860"/>
            <a:ext cx="11018837" cy="5554493"/>
          </a:xfrm>
        </p:spPr>
        <p:txBody>
          <a:bodyPr>
            <a:normAutofit lnSpcReduction="10000"/>
          </a:bodyPr>
          <a:lstStyle/>
          <a:p>
            <a:pPr marL="273050" indent="-273050">
              <a:buFont typeface="Arial" pitchFamily="34" charset="0"/>
              <a:buChar char="•"/>
            </a:pPr>
            <a:r>
              <a:rPr lang="nl-NL" sz="2400" dirty="0" smtClean="0">
                <a:solidFill>
                  <a:srgbClr val="0070C0"/>
                </a:solidFill>
                <a:latin typeface="+mn-lt"/>
                <a:cs typeface="Arial" pitchFamily="34" charset="0"/>
              </a:rPr>
              <a:t>Belasting zijn belangrijk instrument rijksbeleid</a:t>
            </a:r>
          </a:p>
          <a:p>
            <a:pPr marL="914400" lvl="1" indent="-457200">
              <a:buFont typeface="Wingdings" pitchFamily="2" charset="2"/>
              <a:buChar char="Ø"/>
            </a:pPr>
            <a:r>
              <a:rPr lang="nl-NL" sz="2000" dirty="0" smtClean="0">
                <a:solidFill>
                  <a:srgbClr val="0070C0"/>
                </a:solidFill>
                <a:latin typeface="+mn-lt"/>
                <a:cs typeface="Arial" pitchFamily="34" charset="0"/>
              </a:rPr>
              <a:t>Macro- economische stabilisatie</a:t>
            </a:r>
          </a:p>
          <a:p>
            <a:pPr marL="914400" lvl="1" indent="-457200">
              <a:buFont typeface="Wingdings" pitchFamily="2" charset="2"/>
              <a:buChar char="Ø"/>
            </a:pPr>
            <a:r>
              <a:rPr lang="nl-NL" sz="2000" dirty="0" smtClean="0">
                <a:solidFill>
                  <a:srgbClr val="0070C0"/>
                </a:solidFill>
                <a:latin typeface="+mn-lt"/>
                <a:cs typeface="Arial" pitchFamily="34" charset="0"/>
              </a:rPr>
              <a:t>Inkomensbeleid </a:t>
            </a:r>
          </a:p>
          <a:p>
            <a:pPr marL="457200" indent="-457200">
              <a:buNone/>
            </a:pPr>
            <a:endParaRPr lang="nl-NL" dirty="0" smtClean="0">
              <a:solidFill>
                <a:srgbClr val="0070C0"/>
              </a:solidFill>
              <a:latin typeface="+mn-lt"/>
              <a:cs typeface="Arial" pitchFamily="34" charset="0"/>
            </a:endParaRPr>
          </a:p>
          <a:p>
            <a:pPr marL="360363" indent="-360363">
              <a:buFont typeface="Arial" pitchFamily="34" charset="0"/>
              <a:buChar char="•"/>
            </a:pPr>
            <a:r>
              <a:rPr lang="nl-NL" sz="2400" dirty="0" smtClean="0">
                <a:solidFill>
                  <a:srgbClr val="0070C0"/>
                </a:solidFill>
                <a:latin typeface="+mn-lt"/>
                <a:cs typeface="Arial" pitchFamily="34" charset="0"/>
              </a:rPr>
              <a:t>Herverdelend beleid niet uit lokale belasting bekostigen</a:t>
            </a:r>
          </a:p>
          <a:p>
            <a:pPr lvl="2" indent="-457200">
              <a:buFont typeface="Wingdings" pitchFamily="2" charset="2"/>
              <a:buChar char="Ø"/>
            </a:pPr>
            <a:r>
              <a:rPr lang="nl-NL" sz="2200" dirty="0" smtClean="0">
                <a:solidFill>
                  <a:srgbClr val="0070C0"/>
                </a:solidFill>
                <a:latin typeface="+mn-lt"/>
                <a:cs typeface="Arial" pitchFamily="34" charset="0"/>
              </a:rPr>
              <a:t>Rijken trekken dan weg uit gemeenten met veel “klanten”</a:t>
            </a:r>
          </a:p>
          <a:p>
            <a:pPr lvl="2" indent="-457200">
              <a:buFont typeface="Wingdings" pitchFamily="2" charset="2"/>
              <a:buChar char="Ø"/>
            </a:pPr>
            <a:r>
              <a:rPr lang="nl-NL" sz="2200" dirty="0" smtClean="0">
                <a:solidFill>
                  <a:srgbClr val="0070C0"/>
                </a:solidFill>
                <a:latin typeface="+mn-lt"/>
                <a:cs typeface="Arial" pitchFamily="34" charset="0"/>
              </a:rPr>
              <a:t>Geld ook voor persoonsgebonden diensten</a:t>
            </a:r>
          </a:p>
          <a:p>
            <a:pPr marL="457200" indent="-457200"/>
            <a:endParaRPr lang="nl-NL" sz="2400" dirty="0" smtClean="0">
              <a:solidFill>
                <a:srgbClr val="0070C0"/>
              </a:solidFill>
              <a:latin typeface="+mn-lt"/>
              <a:cs typeface="Arial" pitchFamily="34" charset="0"/>
            </a:endParaRPr>
          </a:p>
          <a:p>
            <a:pPr marL="457200" indent="-457200">
              <a:buFont typeface="Arial" pitchFamily="34" charset="0"/>
              <a:buChar char="•"/>
            </a:pPr>
            <a:r>
              <a:rPr lang="nl-NL" sz="2600" dirty="0" smtClean="0">
                <a:solidFill>
                  <a:srgbClr val="0070C0"/>
                </a:solidFill>
                <a:latin typeface="+mn-lt"/>
                <a:cs typeface="Arial" pitchFamily="34" charset="0"/>
              </a:rPr>
              <a:t>Aandeel lokale belastingen kan dus niet naar 100%</a:t>
            </a:r>
          </a:p>
          <a:p>
            <a:pPr marL="622300" lvl="1" indent="-174625">
              <a:buFont typeface="Wingdings" pitchFamily="2" charset="2"/>
              <a:buChar char="Ø"/>
              <a:tabLst>
                <a:tab pos="622300" algn="l"/>
              </a:tabLst>
            </a:pPr>
            <a:r>
              <a:rPr lang="nl-NL" sz="2200" dirty="0" smtClean="0">
                <a:solidFill>
                  <a:srgbClr val="0070C0"/>
                </a:solidFill>
                <a:latin typeface="+mn-lt"/>
                <a:cs typeface="Arial" pitchFamily="34" charset="0"/>
              </a:rPr>
              <a:t>Maar kan wel flink omhoog, zie buitenland</a:t>
            </a:r>
          </a:p>
          <a:p>
            <a:pPr marL="622300" lvl="1" indent="-174625">
              <a:buFont typeface="Wingdings" pitchFamily="2" charset="2"/>
              <a:buChar char="Ø"/>
              <a:tabLst>
                <a:tab pos="622300" algn="l"/>
              </a:tabLst>
            </a:pPr>
            <a:r>
              <a:rPr lang="nl-NL" sz="2200" dirty="0" smtClean="0">
                <a:solidFill>
                  <a:srgbClr val="0070C0"/>
                </a:solidFill>
                <a:latin typeface="+mn-lt"/>
                <a:cs typeface="Arial" pitchFamily="34" charset="0"/>
              </a:rPr>
              <a:t>Begin maar eens met een verdubbeling</a:t>
            </a:r>
          </a:p>
          <a:p>
            <a:pPr marL="622300" lvl="2" indent="-174625">
              <a:buFont typeface="Wingdings" pitchFamily="2" charset="2"/>
              <a:buChar char="Ø"/>
              <a:tabLst>
                <a:tab pos="622300" algn="l"/>
              </a:tabLst>
            </a:pPr>
            <a:r>
              <a:rPr lang="nl-NL" sz="2200" dirty="0" smtClean="0">
                <a:solidFill>
                  <a:srgbClr val="0070C0"/>
                </a:solidFill>
                <a:latin typeface="+mn-lt"/>
                <a:cs typeface="Arial" pitchFamily="34" charset="0"/>
              </a:rPr>
              <a:t>Alleen aan cultuur en recreatie wordt al meer uitgegeven dan de ozb nu opbrengen</a:t>
            </a:r>
          </a:p>
          <a:p>
            <a:pPr marL="622300" lvl="2" indent="-174625">
              <a:buFont typeface="Wingdings" pitchFamily="2" charset="2"/>
              <a:buChar char="Ø"/>
              <a:tabLst>
                <a:tab pos="622300" algn="l"/>
              </a:tabLst>
            </a:pPr>
            <a:r>
              <a:rPr lang="nl-NL" sz="2200" dirty="0" smtClean="0">
                <a:solidFill>
                  <a:srgbClr val="0070C0"/>
                </a:solidFill>
                <a:latin typeface="+mn-lt"/>
                <a:cs typeface="Arial" pitchFamily="34" charset="0"/>
              </a:rPr>
              <a:t>Inclusief Wegen en Economische Zaken kom je op meer dan een verdubbeling</a:t>
            </a:r>
            <a:endParaRPr lang="nl-NL" sz="2200" dirty="0">
              <a:solidFill>
                <a:srgbClr val="0070C0"/>
              </a:solidFill>
              <a:latin typeface="+mn-lt"/>
            </a:endParaRPr>
          </a:p>
        </p:txBody>
      </p:sp>
      <p:sp>
        <p:nvSpPr>
          <p:cNvPr id="3" name="Titel 2"/>
          <p:cNvSpPr>
            <a:spLocks noGrp="1"/>
          </p:cNvSpPr>
          <p:nvPr>
            <p:ph type="title" idx="4294967295"/>
          </p:nvPr>
        </p:nvSpPr>
        <p:spPr>
          <a:xfrm>
            <a:off x="2701047" y="383601"/>
            <a:ext cx="8839200" cy="979487"/>
          </a:xfrm>
        </p:spPr>
        <p:txBody>
          <a:bodyPr/>
          <a:lstStyle/>
          <a:p>
            <a:pPr algn="ctr"/>
            <a:r>
              <a:rPr lang="nl-NL" dirty="0" smtClean="0">
                <a:solidFill>
                  <a:srgbClr val="0070C0"/>
                </a:solidFill>
                <a:latin typeface="Arial" pitchFamily="34" charset="0"/>
                <a:cs typeface="Arial" pitchFamily="34" charset="0"/>
              </a:rPr>
              <a:t>Randvoorwaarden lokale belastingen</a:t>
            </a:r>
            <a:br>
              <a:rPr lang="nl-NL" dirty="0" smtClean="0">
                <a:solidFill>
                  <a:srgbClr val="0070C0"/>
                </a:solidFill>
                <a:latin typeface="Arial" pitchFamily="34" charset="0"/>
                <a:cs typeface="Arial" pitchFamily="34" charset="0"/>
              </a:rPr>
            </a:br>
            <a:endParaRPr lang="nl-NL"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4294967295"/>
          </p:nvPr>
        </p:nvSpPr>
        <p:spPr>
          <a:xfrm>
            <a:off x="1173164" y="1504949"/>
            <a:ext cx="10276292" cy="4818029"/>
          </a:xfrm>
        </p:spPr>
        <p:txBody>
          <a:bodyPr>
            <a:normAutofit/>
          </a:bodyPr>
          <a:lstStyle/>
          <a:p>
            <a:pPr marL="457200" indent="-457200">
              <a:buNone/>
            </a:pPr>
            <a:endParaRPr lang="nl-NL" dirty="0" smtClean="0">
              <a:latin typeface="Arial" pitchFamily="34" charset="0"/>
              <a:cs typeface="Arial" pitchFamily="34" charset="0"/>
            </a:endParaRPr>
          </a:p>
          <a:p>
            <a:pPr marL="457200" indent="-457200">
              <a:buFont typeface="Arial" pitchFamily="34" charset="0"/>
              <a:buChar char="•"/>
            </a:pPr>
            <a:r>
              <a:rPr lang="nl-NL" sz="2400" dirty="0" smtClean="0">
                <a:solidFill>
                  <a:srgbClr val="0070C0"/>
                </a:solidFill>
                <a:latin typeface="+mn-lt"/>
                <a:cs typeface="Arial" pitchFamily="34" charset="0"/>
              </a:rPr>
              <a:t>Gemeenten hebben behoefte aan stabiliteit</a:t>
            </a:r>
          </a:p>
          <a:p>
            <a:pPr marL="457200" indent="-457200">
              <a:buFont typeface="Arial" pitchFamily="34" charset="0"/>
              <a:buChar char="•"/>
            </a:pPr>
            <a:endParaRPr lang="nl-NL" sz="2400" dirty="0" smtClean="0">
              <a:solidFill>
                <a:srgbClr val="0070C0"/>
              </a:solidFill>
              <a:latin typeface="+mn-lt"/>
              <a:cs typeface="Arial" pitchFamily="34" charset="0"/>
            </a:endParaRPr>
          </a:p>
          <a:p>
            <a:pPr marL="457200" indent="-457200">
              <a:buFont typeface="Arial" pitchFamily="34" charset="0"/>
              <a:buChar char="•"/>
            </a:pPr>
            <a:r>
              <a:rPr lang="nl-NL" sz="2400" dirty="0" smtClean="0">
                <a:solidFill>
                  <a:srgbClr val="0070C0"/>
                </a:solidFill>
                <a:latin typeface="+mn-lt"/>
                <a:cs typeface="Arial" pitchFamily="34" charset="0"/>
              </a:rPr>
              <a:t>Stel regels vast en houd je er ook aan</a:t>
            </a:r>
          </a:p>
          <a:p>
            <a:pPr marL="914400" lvl="1" indent="-457200">
              <a:buFont typeface="Wingdings" pitchFamily="2" charset="2"/>
              <a:buChar char="Ø"/>
            </a:pPr>
            <a:r>
              <a:rPr lang="nl-NL" sz="2000" dirty="0" smtClean="0">
                <a:solidFill>
                  <a:srgbClr val="0070C0"/>
                </a:solidFill>
                <a:latin typeface="+mn-lt"/>
                <a:cs typeface="Arial" pitchFamily="34" charset="0"/>
              </a:rPr>
              <a:t>Dus geen ad hoc kortingen meer!</a:t>
            </a:r>
          </a:p>
          <a:p>
            <a:pPr marL="457200" indent="-457200">
              <a:buFont typeface="Arial" pitchFamily="34" charset="0"/>
              <a:buChar char="•"/>
            </a:pPr>
            <a:endParaRPr lang="nl-NL" sz="2400" dirty="0" smtClean="0">
              <a:solidFill>
                <a:srgbClr val="0070C0"/>
              </a:solidFill>
              <a:latin typeface="+mn-lt"/>
              <a:cs typeface="Arial" pitchFamily="34" charset="0"/>
            </a:endParaRPr>
          </a:p>
          <a:p>
            <a:pPr marL="457200" indent="-457200">
              <a:buFont typeface="Arial" pitchFamily="34" charset="0"/>
              <a:buChar char="•"/>
            </a:pPr>
            <a:r>
              <a:rPr lang="nl-NL" sz="2400" dirty="0" smtClean="0">
                <a:solidFill>
                  <a:srgbClr val="0070C0"/>
                </a:solidFill>
                <a:latin typeface="+mn-lt"/>
                <a:cs typeface="Arial" pitchFamily="34" charset="0"/>
              </a:rPr>
              <a:t>Meerjarige zekerheid gewenst</a:t>
            </a:r>
          </a:p>
          <a:p>
            <a:pPr marL="914400" lvl="1" indent="-457200">
              <a:buFont typeface="Wingdings" pitchFamily="2" charset="2"/>
              <a:buChar char="Ø"/>
            </a:pPr>
            <a:r>
              <a:rPr lang="nl-NL" sz="2000" dirty="0" smtClean="0">
                <a:solidFill>
                  <a:srgbClr val="0070C0"/>
                </a:solidFill>
                <a:latin typeface="+mn-lt"/>
                <a:cs typeface="Arial" pitchFamily="34" charset="0"/>
              </a:rPr>
              <a:t>Koppel algemene uitkering aan vierjarige uitgavenplafonds Rijk ipv feitelijke uitgaven</a:t>
            </a:r>
          </a:p>
          <a:p>
            <a:endParaRPr lang="nl-NL" dirty="0"/>
          </a:p>
        </p:txBody>
      </p:sp>
      <p:sp>
        <p:nvSpPr>
          <p:cNvPr id="3" name="Titel 2"/>
          <p:cNvSpPr>
            <a:spLocks noGrp="1"/>
          </p:cNvSpPr>
          <p:nvPr>
            <p:ph type="title" idx="4294967295"/>
          </p:nvPr>
        </p:nvSpPr>
        <p:spPr>
          <a:xfrm>
            <a:off x="2694562" y="555625"/>
            <a:ext cx="8745166" cy="923330"/>
          </a:xfrm>
        </p:spPr>
        <p:txBody>
          <a:bodyPr/>
          <a:lstStyle/>
          <a:p>
            <a:pPr algn="ctr"/>
            <a:r>
              <a:rPr lang="nl-NL" sz="2800" dirty="0" smtClean="0">
                <a:solidFill>
                  <a:srgbClr val="0070C0"/>
                </a:solidFill>
                <a:latin typeface="+mj-lt"/>
                <a:cs typeface="Arial" pitchFamily="34" charset="0"/>
              </a:rPr>
              <a:t>Randvoorwaarden gemeentefonds</a:t>
            </a:r>
            <a:r>
              <a:rPr lang="nl-NL" dirty="0" smtClean="0">
                <a:solidFill>
                  <a:srgbClr val="0070C0"/>
                </a:solidFill>
                <a:latin typeface="Arial" pitchFamily="34" charset="0"/>
                <a:cs typeface="Arial" pitchFamily="34" charset="0"/>
              </a:rPr>
              <a:t/>
            </a:r>
            <a:br>
              <a:rPr lang="nl-NL" dirty="0" smtClean="0">
                <a:solidFill>
                  <a:srgbClr val="0070C0"/>
                </a:solidFill>
                <a:latin typeface="Arial" pitchFamily="34" charset="0"/>
                <a:cs typeface="Arial" pitchFamily="34" charset="0"/>
              </a:rPr>
            </a:br>
            <a:endParaRPr lang="nl-NL"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4294967295"/>
          </p:nvPr>
        </p:nvSpPr>
        <p:spPr>
          <a:xfrm>
            <a:off x="700391" y="1377950"/>
            <a:ext cx="10836613" cy="4769931"/>
          </a:xfrm>
        </p:spPr>
        <p:txBody>
          <a:bodyPr>
            <a:normAutofit/>
          </a:bodyPr>
          <a:lstStyle/>
          <a:p>
            <a:pPr lvl="1"/>
            <a:endParaRPr lang="nl-NL" sz="2800" dirty="0" smtClean="0">
              <a:latin typeface="Arial" pitchFamily="34" charset="0"/>
              <a:cs typeface="Arial" pitchFamily="34" charset="0"/>
            </a:endParaRPr>
          </a:p>
          <a:p>
            <a:pPr marL="457200" indent="-457200">
              <a:buFont typeface="Arial" pitchFamily="34" charset="0"/>
              <a:buChar char="•"/>
            </a:pPr>
            <a:r>
              <a:rPr lang="nl-NL" sz="2200" dirty="0" smtClean="0">
                <a:solidFill>
                  <a:srgbClr val="0070C0"/>
                </a:solidFill>
                <a:latin typeface="+mn-lt"/>
                <a:cs typeface="Arial" pitchFamily="34" charset="0"/>
              </a:rPr>
              <a:t>Optimale financiële verhoudingen volgen </a:t>
            </a:r>
            <a:r>
              <a:rPr lang="nl-NL" sz="2200" dirty="0" smtClean="0">
                <a:solidFill>
                  <a:srgbClr val="CC0000"/>
                </a:solidFill>
                <a:latin typeface="+mn-lt"/>
                <a:cs typeface="Arial" pitchFamily="34" charset="0"/>
              </a:rPr>
              <a:t>niet</a:t>
            </a:r>
            <a:r>
              <a:rPr lang="nl-NL" sz="2200" dirty="0" smtClean="0">
                <a:latin typeface="+mn-lt"/>
                <a:cs typeface="Arial" pitchFamily="34" charset="0"/>
              </a:rPr>
              <a:t> </a:t>
            </a:r>
            <a:r>
              <a:rPr lang="nl-NL" sz="2200" dirty="0" smtClean="0">
                <a:solidFill>
                  <a:srgbClr val="0070C0"/>
                </a:solidFill>
                <a:latin typeface="+mn-lt"/>
                <a:cs typeface="Arial" pitchFamily="34" charset="0"/>
              </a:rPr>
              <a:t>uit technische criteria</a:t>
            </a:r>
          </a:p>
          <a:p>
            <a:pPr marL="457200" indent="-457200">
              <a:buFont typeface="Arial" pitchFamily="34" charset="0"/>
              <a:buChar char="•"/>
            </a:pPr>
            <a:endParaRPr lang="nl-NL" sz="2200" dirty="0" smtClean="0">
              <a:latin typeface="+mn-lt"/>
              <a:cs typeface="Arial" pitchFamily="34" charset="0"/>
            </a:endParaRPr>
          </a:p>
          <a:p>
            <a:pPr marL="457200" indent="-457200">
              <a:buFont typeface="Arial" pitchFamily="34" charset="0"/>
              <a:buChar char="•"/>
            </a:pPr>
            <a:r>
              <a:rPr lang="nl-NL" sz="2200" dirty="0" smtClean="0">
                <a:solidFill>
                  <a:srgbClr val="0070C0"/>
                </a:solidFill>
                <a:latin typeface="+mn-lt"/>
                <a:cs typeface="Arial" pitchFamily="34" charset="0"/>
              </a:rPr>
              <a:t>Economische wetenschap geeft wel richtlijn</a:t>
            </a:r>
          </a:p>
          <a:p>
            <a:pPr marL="457200" indent="-457200">
              <a:buFont typeface="Arial" pitchFamily="34" charset="0"/>
              <a:buChar char="•"/>
            </a:pPr>
            <a:endParaRPr lang="nl-NL" sz="2200" dirty="0" smtClean="0">
              <a:latin typeface="+mn-lt"/>
              <a:cs typeface="Arial" pitchFamily="34" charset="0"/>
            </a:endParaRPr>
          </a:p>
          <a:p>
            <a:pPr marL="457200" indent="-457200">
              <a:buFont typeface="Arial" pitchFamily="34" charset="0"/>
              <a:buChar char="•"/>
            </a:pPr>
            <a:r>
              <a:rPr lang="nl-NL" sz="2200" dirty="0" smtClean="0">
                <a:solidFill>
                  <a:srgbClr val="0070C0"/>
                </a:solidFill>
                <a:latin typeface="+mn-lt"/>
                <a:cs typeface="Arial" pitchFamily="34" charset="0"/>
              </a:rPr>
              <a:t>Maar het gaat ook om </a:t>
            </a:r>
            <a:r>
              <a:rPr lang="nl-NL" sz="2200" dirty="0" smtClean="0">
                <a:solidFill>
                  <a:srgbClr val="CC0000"/>
                </a:solidFill>
                <a:latin typeface="+mn-lt"/>
                <a:cs typeface="Arial" pitchFamily="34" charset="0"/>
              </a:rPr>
              <a:t>politieke/morele afwegingen</a:t>
            </a:r>
          </a:p>
          <a:p>
            <a:pPr marL="457200" indent="-457200">
              <a:buFont typeface="Arial" pitchFamily="34" charset="0"/>
              <a:buChar char="•"/>
            </a:pPr>
            <a:endParaRPr lang="nl-NL" sz="2200" dirty="0" smtClean="0">
              <a:solidFill>
                <a:srgbClr val="CC0000"/>
              </a:solidFill>
              <a:latin typeface="+mn-lt"/>
              <a:cs typeface="Arial" pitchFamily="34" charset="0"/>
            </a:endParaRPr>
          </a:p>
          <a:p>
            <a:pPr marL="457200" indent="-457200">
              <a:buFont typeface="Arial" pitchFamily="34" charset="0"/>
              <a:buChar char="•"/>
            </a:pPr>
            <a:r>
              <a:rPr lang="nl-NL" sz="2200" dirty="0" smtClean="0">
                <a:solidFill>
                  <a:srgbClr val="0070C0"/>
                </a:solidFill>
                <a:latin typeface="+mn-lt"/>
                <a:cs typeface="Arial" pitchFamily="34" charset="0"/>
              </a:rPr>
              <a:t>Laat het dus niet aan de vakspecialisten over!</a:t>
            </a:r>
          </a:p>
          <a:p>
            <a:pPr marL="457200" indent="-457200">
              <a:buFont typeface="Arial" pitchFamily="34" charset="0"/>
              <a:buChar char="•"/>
            </a:pPr>
            <a:endParaRPr lang="nl-NL" sz="2200" dirty="0" smtClean="0">
              <a:solidFill>
                <a:srgbClr val="0070C0"/>
              </a:solidFill>
              <a:latin typeface="+mn-lt"/>
              <a:cs typeface="Arial" pitchFamily="34" charset="0"/>
            </a:endParaRPr>
          </a:p>
          <a:p>
            <a:pPr marL="457200" indent="-457200">
              <a:buFont typeface="Arial" pitchFamily="34" charset="0"/>
              <a:buChar char="•"/>
            </a:pPr>
            <a:r>
              <a:rPr lang="nl-NL" sz="2200" dirty="0" smtClean="0">
                <a:solidFill>
                  <a:srgbClr val="0070C0"/>
                </a:solidFill>
                <a:latin typeface="+mn-lt"/>
                <a:cs typeface="Arial" pitchFamily="34" charset="0"/>
              </a:rPr>
              <a:t>Kijk naar het geheel, focus niet op onderdelen</a:t>
            </a:r>
          </a:p>
          <a:p>
            <a:endParaRPr lang="nl-NL" dirty="0"/>
          </a:p>
        </p:txBody>
      </p:sp>
      <p:sp>
        <p:nvSpPr>
          <p:cNvPr id="3" name="Titel 2"/>
          <p:cNvSpPr>
            <a:spLocks noGrp="1"/>
          </p:cNvSpPr>
          <p:nvPr>
            <p:ph type="title" idx="4294967295"/>
          </p:nvPr>
        </p:nvSpPr>
        <p:spPr>
          <a:xfrm>
            <a:off x="3017838" y="474663"/>
            <a:ext cx="9174162" cy="809625"/>
          </a:xfrm>
        </p:spPr>
        <p:txBody>
          <a:bodyPr/>
          <a:lstStyle/>
          <a:p>
            <a:r>
              <a:rPr lang="nl-NL" dirty="0" smtClean="0">
                <a:solidFill>
                  <a:srgbClr val="0070C0"/>
                </a:solidFill>
                <a:latin typeface="Arial" pitchFamily="34" charset="0"/>
                <a:cs typeface="Arial" pitchFamily="34" charset="0"/>
              </a:rPr>
              <a:t>Politiek: fundamentele keuzes maken</a:t>
            </a:r>
            <a:br>
              <a:rPr lang="nl-NL" dirty="0" smtClean="0">
                <a:solidFill>
                  <a:srgbClr val="0070C0"/>
                </a:solidFill>
                <a:latin typeface="Arial" pitchFamily="34" charset="0"/>
                <a:cs typeface="Arial" pitchFamily="34" charset="0"/>
              </a:rPr>
            </a:br>
            <a:endParaRPr lang="nl-NL"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Text Box 2"/>
          <p:cNvSpPr txBox="1">
            <a:spLocks noChangeArrowheads="1"/>
          </p:cNvSpPr>
          <p:nvPr/>
        </p:nvSpPr>
        <p:spPr bwMode="auto">
          <a:xfrm>
            <a:off x="1437983" y="2595904"/>
            <a:ext cx="10655610" cy="4312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76526" tIns="38263" rIns="76526" bIns="38263">
            <a:spAutoFit/>
          </a:bodyPr>
          <a:lstStyle>
            <a:lvl1pPr defTabSz="1300163">
              <a:defRPr>
                <a:solidFill>
                  <a:schemeClr val="tx1"/>
                </a:solidFill>
                <a:latin typeface="Arial" charset="0"/>
                <a:cs typeface="Arial" charset="0"/>
              </a:defRPr>
            </a:lvl1pPr>
            <a:lvl2pPr defTabSz="1300163">
              <a:defRPr>
                <a:solidFill>
                  <a:schemeClr val="tx1"/>
                </a:solidFill>
                <a:latin typeface="Arial" charset="0"/>
                <a:cs typeface="Arial" charset="0"/>
              </a:defRPr>
            </a:lvl2pPr>
            <a:lvl3pPr defTabSz="1300163">
              <a:defRPr>
                <a:solidFill>
                  <a:schemeClr val="tx1"/>
                </a:solidFill>
                <a:latin typeface="Arial" charset="0"/>
                <a:cs typeface="Arial" charset="0"/>
              </a:defRPr>
            </a:lvl3pPr>
            <a:lvl4pPr defTabSz="1300163">
              <a:defRPr>
                <a:solidFill>
                  <a:schemeClr val="tx1"/>
                </a:solidFill>
                <a:latin typeface="Arial" charset="0"/>
                <a:cs typeface="Arial" charset="0"/>
              </a:defRPr>
            </a:lvl4pPr>
            <a:lvl5pPr defTabSz="1300163">
              <a:defRPr>
                <a:solidFill>
                  <a:schemeClr val="tx1"/>
                </a:solidFill>
                <a:latin typeface="Arial" charset="0"/>
                <a:cs typeface="Arial" charset="0"/>
              </a:defRPr>
            </a:lvl5pPr>
            <a:lvl6pPr defTabSz="1300163" fontAlgn="base">
              <a:spcBef>
                <a:spcPct val="0"/>
              </a:spcBef>
              <a:spcAft>
                <a:spcPct val="0"/>
              </a:spcAft>
              <a:defRPr>
                <a:solidFill>
                  <a:schemeClr val="tx1"/>
                </a:solidFill>
                <a:latin typeface="Arial" charset="0"/>
                <a:cs typeface="Arial" charset="0"/>
              </a:defRPr>
            </a:lvl6pPr>
            <a:lvl7pPr defTabSz="1300163" fontAlgn="base">
              <a:spcBef>
                <a:spcPct val="0"/>
              </a:spcBef>
              <a:spcAft>
                <a:spcPct val="0"/>
              </a:spcAft>
              <a:defRPr>
                <a:solidFill>
                  <a:schemeClr val="tx1"/>
                </a:solidFill>
                <a:latin typeface="Arial" charset="0"/>
                <a:cs typeface="Arial" charset="0"/>
              </a:defRPr>
            </a:lvl7pPr>
            <a:lvl8pPr defTabSz="1300163" fontAlgn="base">
              <a:spcBef>
                <a:spcPct val="0"/>
              </a:spcBef>
              <a:spcAft>
                <a:spcPct val="0"/>
              </a:spcAft>
              <a:defRPr>
                <a:solidFill>
                  <a:schemeClr val="tx1"/>
                </a:solidFill>
                <a:latin typeface="Arial" charset="0"/>
                <a:cs typeface="Arial" charset="0"/>
              </a:defRPr>
            </a:lvl8pPr>
            <a:lvl9pPr defTabSz="1300163" fontAlgn="base">
              <a:spcBef>
                <a:spcPct val="0"/>
              </a:spcBef>
              <a:spcAft>
                <a:spcPct val="0"/>
              </a:spcAft>
              <a:defRPr>
                <a:solidFill>
                  <a:schemeClr val="tx1"/>
                </a:solidFill>
                <a:latin typeface="Arial" charset="0"/>
                <a:cs typeface="Arial" charset="0"/>
              </a:defRPr>
            </a:lvl9pPr>
          </a:lstStyle>
          <a:p>
            <a:r>
              <a:rPr lang="nl-NL" sz="2300" b="1" dirty="0" smtClean="0">
                <a:solidFill>
                  <a:srgbClr val="0070C0"/>
                </a:solidFill>
                <a:latin typeface="Arial" pitchFamily="34" charset="0"/>
                <a:cs typeface="Arial" pitchFamily="34" charset="0"/>
              </a:rPr>
              <a:t>Keuzes gemaakt: financiële verhoudingen volgen</a:t>
            </a:r>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266091" y="914400"/>
            <a:ext cx="9683263" cy="536332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TextBox 3"/>
          <p:cNvSpPr txBox="1"/>
          <p:nvPr/>
        </p:nvSpPr>
        <p:spPr>
          <a:xfrm>
            <a:off x="7858176" y="6611160"/>
            <a:ext cx="4468228" cy="308106"/>
          </a:xfrm>
          <a:prstGeom prst="rect">
            <a:avLst/>
          </a:prstGeom>
          <a:noFill/>
        </p:spPr>
        <p:txBody>
          <a:bodyPr wrap="none" lIns="76526" tIns="38263" rIns="76526" bIns="38263" rtlCol="0">
            <a:spAutoFit/>
          </a:bodyPr>
          <a:lstStyle/>
          <a:p>
            <a:r>
              <a:rPr lang="nl-NL" sz="1500" dirty="0" smtClean="0"/>
              <a:t>Bron: Rfv: Eerst de politiek, dan de techniek</a:t>
            </a:r>
            <a:endParaRPr lang="nl-NL" sz="1500" dirty="0"/>
          </a:p>
        </p:txBody>
      </p:sp>
    </p:spTree>
    <p:extLst>
      <p:ext uri="{BB962C8B-B14F-4D97-AF65-F5344CB8AC3E}">
        <p14:creationId xmlns:p14="http://schemas.microsoft.com/office/powerpoint/2010/main" xmlns="" val="374166834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Text Box 2"/>
          <p:cNvSpPr txBox="1">
            <a:spLocks noChangeArrowheads="1"/>
          </p:cNvSpPr>
          <p:nvPr/>
        </p:nvSpPr>
        <p:spPr bwMode="auto">
          <a:xfrm>
            <a:off x="727864" y="1038886"/>
            <a:ext cx="10770230" cy="612508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76526" tIns="38263" rIns="76526" bIns="38263">
            <a:spAutoFit/>
          </a:bodyPr>
          <a:lstStyle>
            <a:lvl1pPr defTabSz="1300163">
              <a:defRPr>
                <a:solidFill>
                  <a:schemeClr val="tx1"/>
                </a:solidFill>
                <a:latin typeface="Arial" charset="0"/>
                <a:cs typeface="Arial" charset="0"/>
              </a:defRPr>
            </a:lvl1pPr>
            <a:lvl2pPr defTabSz="1300163">
              <a:defRPr>
                <a:solidFill>
                  <a:schemeClr val="tx1"/>
                </a:solidFill>
                <a:latin typeface="Arial" charset="0"/>
                <a:cs typeface="Arial" charset="0"/>
              </a:defRPr>
            </a:lvl2pPr>
            <a:lvl3pPr defTabSz="1300163">
              <a:defRPr>
                <a:solidFill>
                  <a:schemeClr val="tx1"/>
                </a:solidFill>
                <a:latin typeface="Arial" charset="0"/>
                <a:cs typeface="Arial" charset="0"/>
              </a:defRPr>
            </a:lvl3pPr>
            <a:lvl4pPr defTabSz="1300163">
              <a:defRPr>
                <a:solidFill>
                  <a:schemeClr val="tx1"/>
                </a:solidFill>
                <a:latin typeface="Arial" charset="0"/>
                <a:cs typeface="Arial" charset="0"/>
              </a:defRPr>
            </a:lvl4pPr>
            <a:lvl5pPr defTabSz="1300163">
              <a:defRPr>
                <a:solidFill>
                  <a:schemeClr val="tx1"/>
                </a:solidFill>
                <a:latin typeface="Arial" charset="0"/>
                <a:cs typeface="Arial" charset="0"/>
              </a:defRPr>
            </a:lvl5pPr>
            <a:lvl6pPr defTabSz="1300163" fontAlgn="base">
              <a:spcBef>
                <a:spcPct val="0"/>
              </a:spcBef>
              <a:spcAft>
                <a:spcPct val="0"/>
              </a:spcAft>
              <a:defRPr>
                <a:solidFill>
                  <a:schemeClr val="tx1"/>
                </a:solidFill>
                <a:latin typeface="Arial" charset="0"/>
                <a:cs typeface="Arial" charset="0"/>
              </a:defRPr>
            </a:lvl6pPr>
            <a:lvl7pPr defTabSz="1300163" fontAlgn="base">
              <a:spcBef>
                <a:spcPct val="0"/>
              </a:spcBef>
              <a:spcAft>
                <a:spcPct val="0"/>
              </a:spcAft>
              <a:defRPr>
                <a:solidFill>
                  <a:schemeClr val="tx1"/>
                </a:solidFill>
                <a:latin typeface="Arial" charset="0"/>
                <a:cs typeface="Arial" charset="0"/>
              </a:defRPr>
            </a:lvl7pPr>
            <a:lvl8pPr defTabSz="1300163" fontAlgn="base">
              <a:spcBef>
                <a:spcPct val="0"/>
              </a:spcBef>
              <a:spcAft>
                <a:spcPct val="0"/>
              </a:spcAft>
              <a:defRPr>
                <a:solidFill>
                  <a:schemeClr val="tx1"/>
                </a:solidFill>
                <a:latin typeface="Arial" charset="0"/>
                <a:cs typeface="Arial" charset="0"/>
              </a:defRPr>
            </a:lvl8pPr>
            <a:lvl9pPr defTabSz="1300163" fontAlgn="base">
              <a:spcBef>
                <a:spcPct val="0"/>
              </a:spcBef>
              <a:spcAft>
                <a:spcPct val="0"/>
              </a:spcAft>
              <a:defRPr>
                <a:solidFill>
                  <a:schemeClr val="tx1"/>
                </a:solidFill>
                <a:latin typeface="Arial" charset="0"/>
                <a:cs typeface="Arial" charset="0"/>
              </a:defRPr>
            </a:lvl9pPr>
          </a:lstStyle>
          <a:p>
            <a:endParaRPr lang="nl-NL" sz="2300" b="1" dirty="0" smtClean="0">
              <a:solidFill>
                <a:srgbClr val="0070C0"/>
              </a:solidFill>
              <a:latin typeface="Arial" pitchFamily="34" charset="0"/>
              <a:cs typeface="Arial" pitchFamily="34" charset="0"/>
            </a:endParaRPr>
          </a:p>
          <a:p>
            <a:endParaRPr lang="nl-NL" sz="2300" b="1" dirty="0" smtClean="0">
              <a:solidFill>
                <a:srgbClr val="0070C0"/>
              </a:solidFill>
              <a:latin typeface="Arial" pitchFamily="34" charset="0"/>
              <a:cs typeface="Arial" pitchFamily="34" charset="0"/>
            </a:endParaRPr>
          </a:p>
          <a:p>
            <a:pPr marL="382631" indent="-382631">
              <a:buFont typeface="Arial" panose="020B0604020202020204" pitchFamily="34" charset="0"/>
              <a:buChar char="•"/>
            </a:pPr>
            <a:r>
              <a:rPr lang="nl-NL" sz="2400" dirty="0" smtClean="0">
                <a:solidFill>
                  <a:srgbClr val="0070C0"/>
                </a:solidFill>
                <a:cs typeface="Arial" pitchFamily="34" charset="0"/>
              </a:rPr>
              <a:t>Tegenstrijdige en opportunistische keuzes hebben het systeem verrommeld</a:t>
            </a:r>
          </a:p>
          <a:p>
            <a:pPr marL="382631" indent="-382631">
              <a:buFont typeface="Arial" panose="020B0604020202020204" pitchFamily="34" charset="0"/>
              <a:buChar char="•"/>
            </a:pPr>
            <a:endParaRPr lang="nl-NL" sz="2400" dirty="0" smtClean="0">
              <a:solidFill>
                <a:srgbClr val="0070C0"/>
              </a:solidFill>
              <a:cs typeface="Arial" pitchFamily="34" charset="0"/>
            </a:endParaRPr>
          </a:p>
          <a:p>
            <a:pPr marL="382631" indent="-382631">
              <a:buFont typeface="Arial" panose="020B0604020202020204" pitchFamily="34" charset="0"/>
              <a:buChar char="•"/>
            </a:pPr>
            <a:r>
              <a:rPr lang="nl-NL" sz="2400" dirty="0" smtClean="0">
                <a:solidFill>
                  <a:srgbClr val="0070C0"/>
                </a:solidFill>
                <a:cs typeface="Arial" pitchFamily="34" charset="0"/>
              </a:rPr>
              <a:t>Voorbeeld: van gemeenten wordt verwacht dat zij eigen beleid voeren – dat impliceert een groter belastinggebied</a:t>
            </a:r>
          </a:p>
          <a:p>
            <a:pPr marL="382631" indent="-382631">
              <a:buFont typeface="Arial" panose="020B0604020202020204" pitchFamily="34" charset="0"/>
              <a:buChar char="•"/>
            </a:pPr>
            <a:endParaRPr lang="nl-NL" sz="2400" dirty="0" smtClean="0">
              <a:solidFill>
                <a:srgbClr val="0070C0"/>
              </a:solidFill>
              <a:cs typeface="Arial" pitchFamily="34" charset="0"/>
            </a:endParaRPr>
          </a:p>
          <a:p>
            <a:pPr marL="382631" indent="-382631">
              <a:buFont typeface="Arial" panose="020B0604020202020204" pitchFamily="34" charset="0"/>
              <a:buChar char="•"/>
            </a:pPr>
            <a:r>
              <a:rPr lang="nl-NL" sz="2400" dirty="0" smtClean="0">
                <a:solidFill>
                  <a:srgbClr val="0070C0"/>
                </a:solidFill>
                <a:cs typeface="Arial" pitchFamily="34" charset="0"/>
              </a:rPr>
              <a:t>Voorbeeld: sociaal domein. Bekostiging uit algemene uitkering verdraagt zich niet met verregaande rijksbemoeienis</a:t>
            </a:r>
          </a:p>
          <a:p>
            <a:pPr marL="765261" lvl="1" indent="-382631">
              <a:buFont typeface="Wingdings" pitchFamily="2" charset="2"/>
              <a:buChar char="Ø"/>
            </a:pPr>
            <a:r>
              <a:rPr lang="nl-NL" sz="2000" dirty="0" smtClean="0">
                <a:solidFill>
                  <a:srgbClr val="0070C0"/>
                </a:solidFill>
                <a:latin typeface="+mn-lt"/>
                <a:cs typeface="Arial" pitchFamily="34" charset="0"/>
              </a:rPr>
              <a:t>Afblijven of kostendekkende rijksuitkering</a:t>
            </a:r>
          </a:p>
          <a:p>
            <a:pPr marL="765261" lvl="1" indent="-382631"/>
            <a:endParaRPr lang="nl-NL" sz="2400" dirty="0" smtClean="0">
              <a:solidFill>
                <a:srgbClr val="0070C0"/>
              </a:solidFill>
              <a:cs typeface="Arial" pitchFamily="34" charset="0"/>
            </a:endParaRPr>
          </a:p>
          <a:p>
            <a:pPr>
              <a:buFont typeface="Arial" pitchFamily="34" charset="0"/>
              <a:buChar char="•"/>
            </a:pPr>
            <a:r>
              <a:rPr lang="nl-NL" sz="2300" b="1" dirty="0" smtClean="0">
                <a:solidFill>
                  <a:srgbClr val="0070C0"/>
                </a:solidFill>
                <a:latin typeface="Arial" pitchFamily="34" charset="0"/>
                <a:cs typeface="Arial" pitchFamily="34" charset="0"/>
              </a:rPr>
              <a:t> </a:t>
            </a:r>
            <a:r>
              <a:rPr lang="nl-NL" sz="2400" dirty="0" smtClean="0">
                <a:solidFill>
                  <a:srgbClr val="0070C0"/>
                </a:solidFill>
                <a:latin typeface="Arial" pitchFamily="34" charset="0"/>
                <a:cs typeface="Arial" pitchFamily="34" charset="0"/>
              </a:rPr>
              <a:t>Beslisboom is tweerichtingsverkeer</a:t>
            </a:r>
          </a:p>
          <a:p>
            <a:pPr marL="382631" indent="-382631"/>
            <a:endParaRPr lang="nl-NL" sz="2300" dirty="0">
              <a:latin typeface="+mn-lt"/>
              <a:cs typeface="Arial" pitchFamily="34" charset="0"/>
            </a:endParaRPr>
          </a:p>
          <a:p>
            <a:pPr marL="382588" indent="65088">
              <a:buFont typeface="Wingdings" pitchFamily="2" charset="2"/>
              <a:buChar char="Ø"/>
            </a:pPr>
            <a:r>
              <a:rPr lang="nl-NL" sz="2300" dirty="0" smtClean="0">
                <a:solidFill>
                  <a:srgbClr val="0070C0"/>
                </a:solidFill>
                <a:latin typeface="+mn-lt"/>
                <a:cs typeface="Arial" pitchFamily="34" charset="0"/>
              </a:rPr>
              <a:t>Bevalt de uitkomst niet, dan heb je ergens een verkeerde afslag genomen</a:t>
            </a:r>
          </a:p>
          <a:p>
            <a:pPr marL="382588" lvl="1" indent="65088">
              <a:buFont typeface="Wingdings" pitchFamily="2" charset="2"/>
              <a:buChar char="Ø"/>
            </a:pPr>
            <a:r>
              <a:rPr lang="nl-NL" sz="2000" dirty="0" smtClean="0">
                <a:solidFill>
                  <a:srgbClr val="0070C0"/>
                </a:solidFill>
                <a:latin typeface="+mn-lt"/>
                <a:cs typeface="Arial" pitchFamily="34" charset="0"/>
              </a:rPr>
              <a:t>Niet meer lokale belastingen? Dan kies je dus niet voor veel beleidsvrijheid!</a:t>
            </a:r>
          </a:p>
          <a:p>
            <a:pPr marL="382631" indent="-382631">
              <a:buFont typeface="Arial" panose="020B0604020202020204" pitchFamily="34" charset="0"/>
              <a:buChar char="•"/>
            </a:pPr>
            <a:endParaRPr lang="nl-NL" sz="2300" dirty="0" smtClean="0">
              <a:latin typeface="Arial" pitchFamily="34" charset="0"/>
              <a:cs typeface="Arial" pitchFamily="34" charset="0"/>
            </a:endParaRPr>
          </a:p>
        </p:txBody>
      </p:sp>
      <p:sp>
        <p:nvSpPr>
          <p:cNvPr id="3" name="Titel 2"/>
          <p:cNvSpPr>
            <a:spLocks noGrp="1"/>
          </p:cNvSpPr>
          <p:nvPr>
            <p:ph type="title" idx="4294967295"/>
          </p:nvPr>
        </p:nvSpPr>
        <p:spPr>
          <a:xfrm>
            <a:off x="2237362" y="466725"/>
            <a:ext cx="9954638" cy="1099428"/>
          </a:xfrm>
        </p:spPr>
        <p:txBody>
          <a:bodyPr/>
          <a:lstStyle/>
          <a:p>
            <a:pPr algn="ctr"/>
            <a:r>
              <a:rPr lang="nl-NL" sz="3200" dirty="0" smtClean="0">
                <a:solidFill>
                  <a:srgbClr val="0070C0"/>
                </a:solidFill>
                <a:latin typeface="+mj-lt"/>
                <a:cs typeface="Arial" pitchFamily="34" charset="0"/>
              </a:rPr>
              <a:t>Toepassen beslisboom leidt tot andere uitkomsten</a:t>
            </a:r>
            <a:r>
              <a:rPr lang="nl-NL" dirty="0" smtClean="0">
                <a:solidFill>
                  <a:srgbClr val="0070C0"/>
                </a:solidFill>
                <a:latin typeface="Arial" pitchFamily="34" charset="0"/>
                <a:cs typeface="Arial" pitchFamily="34" charset="0"/>
              </a:rPr>
              <a:t/>
            </a:r>
            <a:br>
              <a:rPr lang="nl-NL" dirty="0" smtClean="0">
                <a:solidFill>
                  <a:srgbClr val="0070C0"/>
                </a:solidFill>
                <a:latin typeface="Arial" pitchFamily="34" charset="0"/>
                <a:cs typeface="Arial" pitchFamily="34" charset="0"/>
              </a:rPr>
            </a:br>
            <a:endParaRPr lang="nl-NL" dirty="0"/>
          </a:p>
        </p:txBody>
      </p:sp>
    </p:spTree>
    <p:extLst>
      <p:ext uri="{BB962C8B-B14F-4D97-AF65-F5344CB8AC3E}">
        <p14:creationId xmlns:p14="http://schemas.microsoft.com/office/powerpoint/2010/main" xmlns="" val="259062736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4294967295"/>
          </p:nvPr>
        </p:nvSpPr>
        <p:spPr>
          <a:xfrm>
            <a:off x="671209" y="1488332"/>
            <a:ext cx="11520791" cy="4834647"/>
          </a:xfrm>
        </p:spPr>
        <p:txBody>
          <a:bodyPr>
            <a:normAutofit/>
          </a:bodyPr>
          <a:lstStyle/>
          <a:p>
            <a:pPr>
              <a:buFont typeface="Arial" pitchFamily="34" charset="0"/>
              <a:buChar char="•"/>
            </a:pPr>
            <a:r>
              <a:rPr lang="nl-NL" sz="2400" dirty="0" smtClean="0">
                <a:solidFill>
                  <a:srgbClr val="0070C0"/>
                </a:solidFill>
              </a:rPr>
              <a:t> Wat levert het de gemeenten op?</a:t>
            </a:r>
          </a:p>
          <a:p>
            <a:pPr>
              <a:buFont typeface="Arial" pitchFamily="34" charset="0"/>
              <a:buChar char="•"/>
            </a:pPr>
            <a:r>
              <a:rPr lang="nl-NL" sz="2400" dirty="0" smtClean="0">
                <a:solidFill>
                  <a:srgbClr val="0070C0"/>
                </a:solidFill>
              </a:rPr>
              <a:t> Is verruiming van het belastinggebied wel de oplossing?</a:t>
            </a:r>
          </a:p>
          <a:p>
            <a:pPr marL="360363" indent="-360363">
              <a:buFont typeface="Wingdings" pitchFamily="2" charset="2"/>
              <a:buChar char="Ø"/>
            </a:pPr>
            <a:r>
              <a:rPr lang="nl-NL" sz="2400" dirty="0" smtClean="0">
                <a:solidFill>
                  <a:srgbClr val="0070C0"/>
                </a:solidFill>
                <a:latin typeface="+mn-lt"/>
                <a:cs typeface="Arial" pitchFamily="34" charset="0"/>
              </a:rPr>
              <a:t>Gezien de bestaande (geopenbaarde) politieke keuzes zou het gemeentelijke belastinggebied veel groter moeten zijn.</a:t>
            </a:r>
            <a:endParaRPr lang="nl-NL" sz="2400" dirty="0" smtClean="0">
              <a:solidFill>
                <a:srgbClr val="0070C0"/>
              </a:solidFill>
              <a:latin typeface="+mn-lt"/>
            </a:endParaRPr>
          </a:p>
          <a:p>
            <a:pPr>
              <a:buFont typeface="Arial" pitchFamily="34" charset="0"/>
              <a:buChar char="•"/>
            </a:pPr>
            <a:r>
              <a:rPr lang="nl-NL" sz="2400" dirty="0" smtClean="0">
                <a:solidFill>
                  <a:srgbClr val="0070C0"/>
                </a:solidFill>
              </a:rPr>
              <a:t> In hoeverre is de regio het antwoord of het probleem?</a:t>
            </a:r>
          </a:p>
          <a:p>
            <a:pPr>
              <a:buFont typeface="Arial" pitchFamily="34" charset="0"/>
              <a:buChar char="•"/>
            </a:pPr>
            <a:r>
              <a:rPr lang="nl-NL" sz="2400" dirty="0" smtClean="0">
                <a:solidFill>
                  <a:srgbClr val="0070C0"/>
                </a:solidFill>
              </a:rPr>
              <a:t> Waardoor wordt het leven van de wethouder van financiën makkelijker of juist niet ?</a:t>
            </a:r>
            <a:r>
              <a:rPr lang="nl-NL" sz="2400" dirty="0" smtClean="0">
                <a:latin typeface="Arial" pitchFamily="34" charset="0"/>
                <a:cs typeface="Arial" pitchFamily="34" charset="0"/>
              </a:rPr>
              <a:t> </a:t>
            </a:r>
          </a:p>
          <a:p>
            <a:pPr marL="430460" indent="-430460"/>
            <a:endParaRPr lang="nl-NL" sz="2400" dirty="0" smtClean="0">
              <a:latin typeface="Arial" pitchFamily="34" charset="0"/>
              <a:cs typeface="Arial" pitchFamily="34" charset="0"/>
            </a:endParaRPr>
          </a:p>
          <a:p>
            <a:pPr marL="174625" indent="-174625">
              <a:buFont typeface="Arial" pitchFamily="34" charset="0"/>
              <a:buChar char="•"/>
              <a:tabLst>
                <a:tab pos="174625" algn="l"/>
              </a:tabLst>
            </a:pPr>
            <a:r>
              <a:rPr lang="nl-NL" sz="2400" dirty="0" smtClean="0">
                <a:solidFill>
                  <a:srgbClr val="0070C0"/>
                </a:solidFill>
                <a:latin typeface="+mn-lt"/>
                <a:cs typeface="Arial" pitchFamily="34" charset="0"/>
              </a:rPr>
              <a:t>Overheveling van de integratie-uitkering Sociaal Domein naar de algemene uitkering is alleen wenselijk als gemeenten op dat terrein zelf het beleid mogen bepalen – dus als verschillen worden geaccepteerd? </a:t>
            </a:r>
          </a:p>
          <a:p>
            <a:pPr marL="430460" indent="-430460">
              <a:buFont typeface="+mj-lt"/>
              <a:buAutoNum type="arabicPeriod"/>
            </a:pPr>
            <a:endParaRPr lang="nl-NL" sz="2400" dirty="0" smtClean="0">
              <a:latin typeface="Arial" pitchFamily="34" charset="0"/>
              <a:cs typeface="Arial" pitchFamily="34" charset="0"/>
            </a:endParaRPr>
          </a:p>
        </p:txBody>
      </p:sp>
      <p:sp>
        <p:nvSpPr>
          <p:cNvPr id="3" name="Titel 2"/>
          <p:cNvSpPr>
            <a:spLocks noGrp="1"/>
          </p:cNvSpPr>
          <p:nvPr>
            <p:ph type="title" idx="4294967295"/>
          </p:nvPr>
        </p:nvSpPr>
        <p:spPr>
          <a:xfrm>
            <a:off x="1173163" y="671513"/>
            <a:ext cx="11018837" cy="534987"/>
          </a:xfrm>
        </p:spPr>
        <p:txBody>
          <a:bodyPr/>
          <a:lstStyle/>
          <a:p>
            <a:pPr algn="ctr"/>
            <a:r>
              <a:rPr lang="nl-NL" dirty="0" smtClean="0">
                <a:solidFill>
                  <a:srgbClr val="0070C0"/>
                </a:solidFill>
                <a:latin typeface="+mj-lt"/>
              </a:rPr>
              <a:t>Is </a:t>
            </a:r>
            <a:r>
              <a:rPr lang="nl-NL" dirty="0" smtClean="0">
                <a:solidFill>
                  <a:srgbClr val="0070C0"/>
                </a:solidFill>
                <a:latin typeface="+mj-lt"/>
                <a:cs typeface="Arial" pitchFamily="34" charset="0"/>
              </a:rPr>
              <a:t>verandering</a:t>
            </a:r>
            <a:r>
              <a:rPr lang="nl-NL" dirty="0" smtClean="0">
                <a:solidFill>
                  <a:srgbClr val="0070C0"/>
                </a:solidFill>
                <a:latin typeface="+mj-lt"/>
              </a:rPr>
              <a:t> nodig ?</a:t>
            </a:r>
            <a:endParaRPr lang="nl-NL" dirty="0">
              <a:solidFill>
                <a:srgbClr val="0070C0"/>
              </a:solidFill>
              <a:latin typeface="+mj-lt"/>
            </a:endParaRPr>
          </a:p>
        </p:txBody>
      </p:sp>
    </p:spTree>
    <p:extLst>
      <p:ext uri="{BB962C8B-B14F-4D97-AF65-F5344CB8AC3E}">
        <p14:creationId xmlns:p14="http://schemas.microsoft.com/office/powerpoint/2010/main" xmlns="" val="317245890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1174750" y="742950"/>
            <a:ext cx="11017250" cy="534988"/>
          </a:xfrm>
        </p:spPr>
        <p:txBody>
          <a:bodyPr/>
          <a:lstStyle/>
          <a:p>
            <a:pPr algn="ctr"/>
            <a:r>
              <a:rPr lang="nl-NL" dirty="0" smtClean="0">
                <a:solidFill>
                  <a:srgbClr val="0070C0"/>
                </a:solidFill>
              </a:rPr>
              <a:t>Verwachtingen</a:t>
            </a:r>
            <a:endParaRPr lang="nl-NL" dirty="0">
              <a:solidFill>
                <a:srgbClr val="0070C0"/>
              </a:solidFill>
            </a:endParaRPr>
          </a:p>
        </p:txBody>
      </p:sp>
      <p:sp>
        <p:nvSpPr>
          <p:cNvPr id="3" name="Tijdelijke aanduiding voor inhoud 2"/>
          <p:cNvSpPr>
            <a:spLocks noGrp="1"/>
          </p:cNvSpPr>
          <p:nvPr>
            <p:ph idx="4294967295"/>
          </p:nvPr>
        </p:nvSpPr>
        <p:spPr>
          <a:xfrm>
            <a:off x="1173163" y="1711325"/>
            <a:ext cx="11018837" cy="3536950"/>
          </a:xfrm>
        </p:spPr>
        <p:txBody>
          <a:bodyPr>
            <a:normAutofit/>
          </a:bodyPr>
          <a:lstStyle/>
          <a:p>
            <a:r>
              <a:rPr lang="nl-NL" sz="2400" dirty="0" smtClean="0">
                <a:solidFill>
                  <a:srgbClr val="0070C0"/>
                </a:solidFill>
              </a:rPr>
              <a:t>Tweede Kamer verkiezingen- Formatie</a:t>
            </a:r>
          </a:p>
          <a:p>
            <a:pPr>
              <a:buNone/>
            </a:pPr>
            <a:endParaRPr lang="nl-NL" dirty="0" smtClean="0">
              <a:solidFill>
                <a:srgbClr val="0070C0"/>
              </a:solidFill>
            </a:endParaRPr>
          </a:p>
          <a:p>
            <a:r>
              <a:rPr lang="nl-NL" sz="2400" dirty="0" smtClean="0">
                <a:solidFill>
                  <a:srgbClr val="0070C0"/>
                </a:solidFill>
              </a:rPr>
              <a:t>Wat moet in elk geval worden geregeld?</a:t>
            </a:r>
          </a:p>
          <a:p>
            <a:pPr>
              <a:buNone/>
            </a:pPr>
            <a:r>
              <a:rPr lang="nl-NL" dirty="0" smtClean="0">
                <a:solidFill>
                  <a:srgbClr val="0070C0"/>
                </a:solidFill>
              </a:rPr>
              <a:t>	- Ontwikkelingen Sociaal Domein</a:t>
            </a:r>
          </a:p>
          <a:p>
            <a:pPr>
              <a:buNone/>
            </a:pPr>
            <a:r>
              <a:rPr lang="nl-NL" dirty="0" smtClean="0">
                <a:solidFill>
                  <a:srgbClr val="0070C0"/>
                </a:solidFill>
              </a:rPr>
              <a:t>	- Lokaal belastinggebied</a:t>
            </a:r>
          </a:p>
          <a:p>
            <a:pPr>
              <a:buNone/>
            </a:pPr>
            <a:r>
              <a:rPr lang="nl-NL" dirty="0" smtClean="0">
                <a:solidFill>
                  <a:srgbClr val="0070C0"/>
                </a:solidFill>
              </a:rPr>
              <a:t>	- Indexering gemeentefonds</a:t>
            </a:r>
          </a:p>
          <a:p>
            <a:pPr>
              <a:buNone/>
            </a:pPr>
            <a:r>
              <a:rPr lang="nl-NL" dirty="0" smtClean="0">
                <a:solidFill>
                  <a:srgbClr val="0070C0"/>
                </a:solidFill>
              </a:rPr>
              <a:t>	- Regionale samenwerking en regionale opgaven</a:t>
            </a:r>
          </a:p>
          <a:p>
            <a:pPr>
              <a:buNone/>
            </a:pPr>
            <a:endParaRPr lang="nl-NL" dirty="0" smtClean="0"/>
          </a:p>
          <a:p>
            <a:pPr>
              <a:buNone/>
            </a:pPr>
            <a:endParaRPr lang="nl-NL"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4294967295"/>
          </p:nvPr>
        </p:nvSpPr>
        <p:spPr>
          <a:xfrm>
            <a:off x="651752" y="1206231"/>
            <a:ext cx="10904707" cy="5428034"/>
          </a:xfrm>
        </p:spPr>
        <p:txBody>
          <a:bodyPr>
            <a:normAutofit fontScale="62500" lnSpcReduction="20000"/>
          </a:bodyPr>
          <a:lstStyle/>
          <a:p>
            <a:pPr>
              <a:spcBef>
                <a:spcPts val="600"/>
              </a:spcBef>
              <a:buFont typeface="Arial" pitchFamily="34" charset="0"/>
              <a:buChar char="•"/>
            </a:pPr>
            <a:r>
              <a:rPr lang="nl-NL" sz="2600" b="1" dirty="0" smtClean="0">
                <a:solidFill>
                  <a:srgbClr val="0070C0"/>
                </a:solidFill>
              </a:rPr>
              <a:t> Maatschappelijk</a:t>
            </a:r>
          </a:p>
          <a:p>
            <a:pPr marL="360363" lvl="0">
              <a:spcBef>
                <a:spcPts val="600"/>
              </a:spcBef>
              <a:buFontTx/>
              <a:buChar char="-"/>
              <a:tabLst>
                <a:tab pos="360363" algn="l"/>
              </a:tabLst>
            </a:pPr>
            <a:r>
              <a:rPr lang="nl-NL" sz="2600" dirty="0" smtClean="0">
                <a:solidFill>
                  <a:srgbClr val="0070C0"/>
                </a:solidFill>
              </a:rPr>
              <a:t> Gemeente, gemeenschap en schaal voorzieningen vallen steeds minder samen</a:t>
            </a:r>
          </a:p>
          <a:p>
            <a:pPr marL="360363" lvl="0">
              <a:spcBef>
                <a:spcPts val="600"/>
              </a:spcBef>
              <a:buFontTx/>
              <a:buChar char="-"/>
            </a:pPr>
            <a:r>
              <a:rPr lang="nl-NL" sz="2600" dirty="0" smtClean="0">
                <a:solidFill>
                  <a:srgbClr val="0070C0"/>
                </a:solidFill>
              </a:rPr>
              <a:t> Mobiliteit, internet, regionalisering, globalisering</a:t>
            </a:r>
          </a:p>
          <a:p>
            <a:pPr marL="360363" lvl="0">
              <a:spcBef>
                <a:spcPts val="600"/>
              </a:spcBef>
              <a:buFontTx/>
              <a:buChar char="-"/>
            </a:pPr>
            <a:r>
              <a:rPr lang="nl-NL" sz="2600" dirty="0" smtClean="0">
                <a:solidFill>
                  <a:srgbClr val="0070C0"/>
                </a:solidFill>
              </a:rPr>
              <a:t> Lokalisering verzorgingsstaat</a:t>
            </a:r>
          </a:p>
          <a:p>
            <a:pPr marL="360363" lvl="0">
              <a:spcBef>
                <a:spcPts val="600"/>
              </a:spcBef>
              <a:buFontTx/>
              <a:buChar char="-"/>
            </a:pPr>
            <a:r>
              <a:rPr lang="nl-NL" sz="2600" dirty="0" smtClean="0">
                <a:solidFill>
                  <a:srgbClr val="0070C0"/>
                </a:solidFill>
              </a:rPr>
              <a:t> Groeiende differentiatie tussen regio’s in ontwikkelopgaven en demografie</a:t>
            </a:r>
          </a:p>
          <a:p>
            <a:r>
              <a:rPr lang="nl-NL" sz="2600" dirty="0" smtClean="0">
                <a:solidFill>
                  <a:srgbClr val="0070C0"/>
                </a:solidFill>
              </a:rPr>
              <a:t> </a:t>
            </a:r>
          </a:p>
          <a:p>
            <a:pPr>
              <a:spcBef>
                <a:spcPts val="600"/>
              </a:spcBef>
              <a:buFont typeface="Arial" pitchFamily="34" charset="0"/>
              <a:buChar char="•"/>
            </a:pPr>
            <a:r>
              <a:rPr lang="nl-NL" sz="2600" b="1" dirty="0" smtClean="0">
                <a:solidFill>
                  <a:srgbClr val="0070C0"/>
                </a:solidFill>
              </a:rPr>
              <a:t> Bestuurlijk</a:t>
            </a:r>
          </a:p>
          <a:p>
            <a:pPr lvl="1">
              <a:spcBef>
                <a:spcPts val="600"/>
              </a:spcBef>
              <a:buFontTx/>
              <a:buChar char="-"/>
            </a:pPr>
            <a:r>
              <a:rPr lang="nl-NL" sz="2600" dirty="0" smtClean="0">
                <a:solidFill>
                  <a:srgbClr val="0070C0"/>
                </a:solidFill>
              </a:rPr>
              <a:t>Decentralisaties; meer taken, meer vrijheid, meer risico’s</a:t>
            </a:r>
          </a:p>
          <a:p>
            <a:pPr lvl="1">
              <a:spcBef>
                <a:spcPts val="600"/>
              </a:spcBef>
              <a:buFontTx/>
              <a:buChar char="-"/>
            </a:pPr>
            <a:r>
              <a:rPr lang="nl-NL" sz="2600" dirty="0" smtClean="0">
                <a:solidFill>
                  <a:srgbClr val="0070C0"/>
                </a:solidFill>
              </a:rPr>
              <a:t>Gemeenten als eerste overheid</a:t>
            </a:r>
          </a:p>
          <a:p>
            <a:pPr lvl="1">
              <a:spcBef>
                <a:spcPts val="600"/>
              </a:spcBef>
              <a:buFontTx/>
              <a:buChar char="-"/>
            </a:pPr>
            <a:r>
              <a:rPr lang="nl-NL" sz="2600" dirty="0" smtClean="0">
                <a:solidFill>
                  <a:srgbClr val="0070C0"/>
                </a:solidFill>
              </a:rPr>
              <a:t>Schaalvergroting door fusies gemeenten, maar ook maatschappelijk</a:t>
            </a:r>
          </a:p>
          <a:p>
            <a:pPr lvl="1">
              <a:spcBef>
                <a:spcPts val="600"/>
              </a:spcBef>
              <a:buFontTx/>
              <a:buChar char="-"/>
            </a:pPr>
            <a:r>
              <a:rPr lang="nl-NL" sz="2600" dirty="0" smtClean="0">
                <a:solidFill>
                  <a:srgbClr val="0070C0"/>
                </a:solidFill>
              </a:rPr>
              <a:t>Regionale samenwerking</a:t>
            </a:r>
          </a:p>
          <a:p>
            <a:pPr lvl="1">
              <a:spcBef>
                <a:spcPts val="600"/>
              </a:spcBef>
              <a:buFontTx/>
              <a:buChar char="-"/>
            </a:pPr>
            <a:r>
              <a:rPr lang="nl-NL" sz="2600" dirty="0" smtClean="0">
                <a:solidFill>
                  <a:srgbClr val="0070C0"/>
                </a:solidFill>
              </a:rPr>
              <a:t>Verrommeling Financiële Verhoudingen </a:t>
            </a:r>
          </a:p>
          <a:p>
            <a:pPr lvl="1">
              <a:buFontTx/>
              <a:buChar char="-"/>
            </a:pPr>
            <a:endParaRPr lang="nl-NL" sz="2600" dirty="0" smtClean="0">
              <a:solidFill>
                <a:srgbClr val="0070C0"/>
              </a:solidFill>
            </a:endParaRPr>
          </a:p>
          <a:p>
            <a:pPr>
              <a:spcBef>
                <a:spcPts val="600"/>
              </a:spcBef>
              <a:buFont typeface="Arial" pitchFamily="34" charset="0"/>
              <a:buChar char="•"/>
            </a:pPr>
            <a:r>
              <a:rPr lang="nl-NL" sz="2600" b="1" dirty="0" smtClean="0">
                <a:solidFill>
                  <a:srgbClr val="0070C0"/>
                </a:solidFill>
              </a:rPr>
              <a:t> Knelpunten</a:t>
            </a:r>
            <a:r>
              <a:rPr lang="nl-NL" sz="2600" dirty="0" smtClean="0">
                <a:solidFill>
                  <a:srgbClr val="0070C0"/>
                </a:solidFill>
              </a:rPr>
              <a:t>: Wsw, beschut werk, beschermd wonen,…</a:t>
            </a:r>
          </a:p>
          <a:p>
            <a:pPr>
              <a:spcBef>
                <a:spcPts val="600"/>
              </a:spcBef>
              <a:buNone/>
            </a:pPr>
            <a:endParaRPr lang="nl-NL" sz="2600" dirty="0" smtClean="0">
              <a:solidFill>
                <a:srgbClr val="0070C0"/>
              </a:solidFill>
            </a:endParaRPr>
          </a:p>
          <a:p>
            <a:pPr>
              <a:spcBef>
                <a:spcPts val="600"/>
              </a:spcBef>
              <a:buFont typeface="Arial" pitchFamily="34" charset="0"/>
              <a:buChar char="•"/>
            </a:pPr>
            <a:r>
              <a:rPr lang="nl-NL" sz="2600" dirty="0" smtClean="0">
                <a:solidFill>
                  <a:srgbClr val="0070C0"/>
                </a:solidFill>
              </a:rPr>
              <a:t> </a:t>
            </a:r>
            <a:r>
              <a:rPr lang="nl-NL" sz="2600" b="1" dirty="0" smtClean="0">
                <a:solidFill>
                  <a:srgbClr val="0070C0"/>
                </a:solidFill>
              </a:rPr>
              <a:t>Studiegroep openbaar bestuur: Maak verschi</a:t>
            </a:r>
            <a:r>
              <a:rPr lang="nl-NL" sz="2600" dirty="0" smtClean="0">
                <a:solidFill>
                  <a:srgbClr val="0070C0"/>
                </a:solidFill>
              </a:rPr>
              <a:t>l</a:t>
            </a:r>
          </a:p>
          <a:p>
            <a:pPr lvl="1">
              <a:spcBef>
                <a:spcPts val="600"/>
              </a:spcBef>
              <a:buFontTx/>
              <a:buChar char="-"/>
            </a:pPr>
            <a:r>
              <a:rPr lang="nl-NL" sz="2600" dirty="0" smtClean="0">
                <a:solidFill>
                  <a:srgbClr val="0070C0"/>
                </a:solidFill>
              </a:rPr>
              <a:t>Nadruk op regionaal economische ontwikkelingen</a:t>
            </a:r>
          </a:p>
          <a:p>
            <a:pPr lvl="1">
              <a:spcBef>
                <a:spcPts val="600"/>
              </a:spcBef>
              <a:buFontTx/>
              <a:buChar char="-"/>
            </a:pPr>
            <a:r>
              <a:rPr lang="nl-NL" sz="2600" dirty="0" smtClean="0">
                <a:solidFill>
                  <a:srgbClr val="0070C0"/>
                </a:solidFill>
              </a:rPr>
              <a:t>Andere kijk op verevenen van kosten en inkomsten </a:t>
            </a:r>
          </a:p>
          <a:p>
            <a:pPr lvl="1">
              <a:spcBef>
                <a:spcPts val="600"/>
              </a:spcBef>
              <a:buFontTx/>
              <a:buChar char="-"/>
            </a:pPr>
            <a:r>
              <a:rPr lang="nl-NL" sz="2600" dirty="0" smtClean="0">
                <a:solidFill>
                  <a:srgbClr val="0070C0"/>
                </a:solidFill>
              </a:rPr>
              <a:t>Vereenvoudiging</a:t>
            </a:r>
          </a:p>
          <a:p>
            <a:pPr lvl="1">
              <a:spcBef>
                <a:spcPts val="600"/>
              </a:spcBef>
              <a:buFontTx/>
              <a:buChar char="-"/>
            </a:pPr>
            <a:r>
              <a:rPr lang="nl-NL" sz="2600" dirty="0" smtClean="0">
                <a:solidFill>
                  <a:srgbClr val="0070C0"/>
                </a:solidFill>
              </a:rPr>
              <a:t>Vergroting lokaal belastinggebied</a:t>
            </a:r>
          </a:p>
          <a:p>
            <a:pPr lvl="1">
              <a:spcBef>
                <a:spcPts val="600"/>
              </a:spcBef>
              <a:buFontTx/>
              <a:buChar char="-"/>
            </a:pPr>
            <a:r>
              <a:rPr lang="nl-NL" sz="2600" dirty="0" smtClean="0">
                <a:solidFill>
                  <a:srgbClr val="0070C0"/>
                </a:solidFill>
              </a:rPr>
              <a:t>Prikkelwerking; adaptief verdelen</a:t>
            </a:r>
          </a:p>
        </p:txBody>
      </p:sp>
      <p:sp>
        <p:nvSpPr>
          <p:cNvPr id="3" name="Titel 2"/>
          <p:cNvSpPr>
            <a:spLocks noGrp="1"/>
          </p:cNvSpPr>
          <p:nvPr>
            <p:ph type="title" idx="4294967295"/>
          </p:nvPr>
        </p:nvSpPr>
        <p:spPr>
          <a:xfrm>
            <a:off x="1173163" y="184827"/>
            <a:ext cx="10363841" cy="1001947"/>
          </a:xfrm>
        </p:spPr>
        <p:txBody>
          <a:bodyPr/>
          <a:lstStyle/>
          <a:p>
            <a:pPr algn="ctr"/>
            <a:r>
              <a:rPr lang="nl-NL" dirty="0" smtClean="0">
                <a:solidFill>
                  <a:srgbClr val="0070C0"/>
                </a:solidFill>
                <a:latin typeface="+mj-lt"/>
                <a:cs typeface="Arial" pitchFamily="34" charset="0"/>
              </a:rPr>
              <a:t>Waarom herbezinning nodig?</a:t>
            </a:r>
            <a:br>
              <a:rPr lang="nl-NL" dirty="0" smtClean="0">
                <a:solidFill>
                  <a:srgbClr val="0070C0"/>
                </a:solidFill>
                <a:latin typeface="+mj-lt"/>
                <a:cs typeface="Arial" pitchFamily="34" charset="0"/>
              </a:rPr>
            </a:br>
            <a:r>
              <a:rPr lang="nl-NL" dirty="0" smtClean="0">
                <a:solidFill>
                  <a:srgbClr val="0070C0"/>
                </a:solidFill>
                <a:latin typeface="+mj-lt"/>
                <a:cs typeface="Arial" pitchFamily="34" charset="0"/>
              </a:rPr>
              <a:t> ..er is ve</a:t>
            </a:r>
            <a:r>
              <a:rPr lang="nl-NL" dirty="0" smtClean="0">
                <a:solidFill>
                  <a:srgbClr val="0070C0"/>
                </a:solidFill>
                <a:latin typeface="+mj-lt"/>
              </a:rPr>
              <a:t>el veranderd sinds 1997</a:t>
            </a:r>
            <a:r>
              <a:rPr lang="nl-NL" dirty="0" smtClean="0">
                <a:latin typeface="+mj-lt"/>
              </a:rPr>
              <a:t/>
            </a:r>
            <a:br>
              <a:rPr lang="nl-NL" dirty="0" smtClean="0">
                <a:latin typeface="+mj-lt"/>
              </a:rPr>
            </a:br>
            <a:r>
              <a:rPr lang="nl-NL" dirty="0" smtClean="0">
                <a:solidFill>
                  <a:srgbClr val="0070C0"/>
                </a:solidFill>
                <a:latin typeface="Arial" pitchFamily="34" charset="0"/>
                <a:cs typeface="Arial" pitchFamily="34" charset="0"/>
              </a:rPr>
              <a:t/>
            </a:r>
            <a:br>
              <a:rPr lang="nl-NL" dirty="0" smtClean="0">
                <a:solidFill>
                  <a:srgbClr val="0070C0"/>
                </a:solidFill>
                <a:latin typeface="Arial" pitchFamily="34" charset="0"/>
                <a:cs typeface="Arial" pitchFamily="34" charset="0"/>
              </a:rPr>
            </a:br>
            <a:endParaRPr lang="nl-NL" dirty="0">
              <a:solidFill>
                <a:srgbClr val="0070C0"/>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voettekst 1"/>
          <p:cNvSpPr>
            <a:spLocks noGrp="1"/>
          </p:cNvSpPr>
          <p:nvPr>
            <p:ph type="ftr" sz="quarter" idx="3"/>
          </p:nvPr>
        </p:nvSpPr>
        <p:spPr/>
        <p:txBody>
          <a:bodyPr/>
          <a:lstStyle/>
          <a:p>
            <a:pPr algn="r"/>
            <a:r>
              <a:rPr lang="nl-NL" sz="2400" dirty="0" smtClean="0">
                <a:solidFill>
                  <a:schemeClr val="tx2"/>
                </a:solidFill>
              </a:rPr>
              <a:t>13</a:t>
            </a:r>
            <a:endParaRPr lang="nl-NL" sz="2400" dirty="0">
              <a:solidFill>
                <a:schemeClr val="tx2"/>
              </a:solidFill>
            </a:endParaRPr>
          </a:p>
        </p:txBody>
      </p:sp>
      <p:sp>
        <p:nvSpPr>
          <p:cNvPr id="2" name="Tijdelijke aanduiding voor inhoud 1"/>
          <p:cNvSpPr>
            <a:spLocks noGrp="1"/>
          </p:cNvSpPr>
          <p:nvPr>
            <p:ph idx="4294967295"/>
          </p:nvPr>
        </p:nvSpPr>
        <p:spPr>
          <a:xfrm>
            <a:off x="700391" y="1684338"/>
            <a:ext cx="11491609" cy="4823466"/>
          </a:xfrm>
        </p:spPr>
        <p:txBody>
          <a:bodyPr>
            <a:noAutofit/>
          </a:bodyPr>
          <a:lstStyle/>
          <a:p>
            <a:pPr>
              <a:lnSpc>
                <a:spcPct val="110000"/>
              </a:lnSpc>
              <a:buFont typeface="Arial" pitchFamily="34" charset="0"/>
              <a:buChar char="•"/>
            </a:pPr>
            <a:r>
              <a:rPr lang="nl-NL" sz="2000" b="1" dirty="0" smtClean="0">
                <a:solidFill>
                  <a:srgbClr val="0070C0"/>
                </a:solidFill>
              </a:rPr>
              <a:t> </a:t>
            </a:r>
            <a:r>
              <a:rPr lang="nl-NL" sz="2000" dirty="0" smtClean="0">
                <a:solidFill>
                  <a:srgbClr val="0070C0"/>
                </a:solidFill>
              </a:rPr>
              <a:t>Sociaal domein: kies tussen ‘afblijven’ of ‘zelf betalen’</a:t>
            </a:r>
          </a:p>
          <a:p>
            <a:pPr marL="447675">
              <a:lnSpc>
                <a:spcPct val="110000"/>
              </a:lnSpc>
              <a:buFont typeface="Wingdings" pitchFamily="2" charset="2"/>
              <a:buChar char="Ø"/>
            </a:pPr>
            <a:r>
              <a:rPr lang="nl-NL" sz="2000" dirty="0" smtClean="0">
                <a:solidFill>
                  <a:srgbClr val="0070C0"/>
                </a:solidFill>
              </a:rPr>
              <a:t>Als landelijke politiek vasthoudt aan bekostiging via algemene middelen: dan geen minimumnormen en bestedingsvoorwaarden stellen</a:t>
            </a:r>
          </a:p>
          <a:p>
            <a:pPr marL="447675">
              <a:lnSpc>
                <a:spcPct val="110000"/>
              </a:lnSpc>
              <a:buFont typeface="Wingdings" pitchFamily="2" charset="2"/>
              <a:buChar char="Ø"/>
            </a:pPr>
            <a:r>
              <a:rPr lang="nl-NL" sz="2000" dirty="0" smtClean="0">
                <a:solidFill>
                  <a:srgbClr val="0070C0"/>
                </a:solidFill>
              </a:rPr>
              <a:t>Als Rijk echter wel normering, uniformering en bestedingsvoorwaarden wil stellen: dan kostendekkende rijksuitkering</a:t>
            </a:r>
          </a:p>
          <a:p>
            <a:pPr>
              <a:lnSpc>
                <a:spcPct val="110000"/>
              </a:lnSpc>
              <a:buFont typeface="Arial" pitchFamily="34" charset="0"/>
              <a:buChar char="•"/>
            </a:pPr>
            <a:r>
              <a:rPr lang="nl-NL" sz="2000" dirty="0" smtClean="0">
                <a:solidFill>
                  <a:srgbClr val="0070C0"/>
                </a:solidFill>
              </a:rPr>
              <a:t>Overheveling Integratie-Uitkering  Sociaal Domein naar algemene uitkering?</a:t>
            </a:r>
          </a:p>
          <a:p>
            <a:pPr marL="447675">
              <a:lnSpc>
                <a:spcPct val="110000"/>
              </a:lnSpc>
              <a:buFont typeface="Wingdings" pitchFamily="2" charset="2"/>
              <a:buChar char="Ø"/>
            </a:pPr>
            <a:r>
              <a:rPr lang="nl-NL" sz="2000" dirty="0" smtClean="0">
                <a:solidFill>
                  <a:srgbClr val="0070C0"/>
                </a:solidFill>
              </a:rPr>
              <a:t>    - jeugdzorg (voogdij; specialistische zorg; verdeling aanpassen)</a:t>
            </a:r>
          </a:p>
          <a:p>
            <a:pPr marL="447675">
              <a:lnSpc>
                <a:spcPct val="110000"/>
              </a:lnSpc>
              <a:buFont typeface="Wingdings" pitchFamily="2" charset="2"/>
              <a:buChar char="Ø"/>
            </a:pPr>
            <a:r>
              <a:rPr lang="nl-NL" sz="2000" dirty="0" smtClean="0">
                <a:solidFill>
                  <a:srgbClr val="0070C0"/>
                </a:solidFill>
              </a:rPr>
              <a:t>    - Wmo (status verplichtingen; beschermd-wonen) </a:t>
            </a:r>
          </a:p>
          <a:p>
            <a:pPr marL="447675">
              <a:lnSpc>
                <a:spcPct val="110000"/>
              </a:lnSpc>
              <a:buFont typeface="Wingdings" pitchFamily="2" charset="2"/>
              <a:buChar char="Ø"/>
            </a:pPr>
            <a:r>
              <a:rPr lang="nl-NL" sz="2000" dirty="0" smtClean="0">
                <a:solidFill>
                  <a:srgbClr val="0070C0"/>
                </a:solidFill>
              </a:rPr>
              <a:t>    - Participatie (afbouw Wsw, verplichting beschut werk)</a:t>
            </a:r>
          </a:p>
        </p:txBody>
      </p:sp>
      <p:sp>
        <p:nvSpPr>
          <p:cNvPr id="3" name="Titel 2"/>
          <p:cNvSpPr>
            <a:spLocks noGrp="1"/>
          </p:cNvSpPr>
          <p:nvPr>
            <p:ph type="title" idx="4294967295"/>
          </p:nvPr>
        </p:nvSpPr>
        <p:spPr>
          <a:xfrm>
            <a:off x="2522538" y="569913"/>
            <a:ext cx="9669462" cy="536575"/>
          </a:xfrm>
        </p:spPr>
        <p:txBody>
          <a:bodyPr/>
          <a:lstStyle/>
          <a:p>
            <a:r>
              <a:rPr lang="nl-NL" dirty="0" smtClean="0">
                <a:solidFill>
                  <a:srgbClr val="0070C0"/>
                </a:solidFill>
              </a:rPr>
              <a:t>Wat zou geregeld moeten worden?</a:t>
            </a:r>
            <a:endParaRPr lang="nl-NL" dirty="0">
              <a:solidFill>
                <a:srgbClr val="0070C0"/>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voettekst 1"/>
          <p:cNvSpPr>
            <a:spLocks noGrp="1"/>
          </p:cNvSpPr>
          <p:nvPr>
            <p:ph type="ftr" sz="quarter" idx="3"/>
          </p:nvPr>
        </p:nvSpPr>
        <p:spPr/>
        <p:txBody>
          <a:bodyPr/>
          <a:lstStyle/>
          <a:p>
            <a:pPr algn="r"/>
            <a:r>
              <a:rPr lang="nl-NL" sz="2400" dirty="0" smtClean="0">
                <a:solidFill>
                  <a:schemeClr val="tx2"/>
                </a:solidFill>
              </a:rPr>
              <a:t>14</a:t>
            </a:r>
            <a:endParaRPr lang="nl-NL" sz="2400" dirty="0">
              <a:solidFill>
                <a:schemeClr val="tx2"/>
              </a:solidFill>
            </a:endParaRPr>
          </a:p>
        </p:txBody>
      </p:sp>
      <p:sp>
        <p:nvSpPr>
          <p:cNvPr id="2" name="Tijdelijke aanduiding voor inhoud 1"/>
          <p:cNvSpPr>
            <a:spLocks noGrp="1"/>
          </p:cNvSpPr>
          <p:nvPr>
            <p:ph idx="4294967295"/>
          </p:nvPr>
        </p:nvSpPr>
        <p:spPr>
          <a:xfrm>
            <a:off x="729574" y="1624519"/>
            <a:ext cx="10719881" cy="4952224"/>
          </a:xfrm>
        </p:spPr>
        <p:txBody>
          <a:bodyPr>
            <a:noAutofit/>
          </a:bodyPr>
          <a:lstStyle/>
          <a:p>
            <a:pPr>
              <a:lnSpc>
                <a:spcPct val="70000"/>
              </a:lnSpc>
            </a:pPr>
            <a:r>
              <a:rPr lang="nl-NL" sz="2000" b="1" dirty="0" smtClean="0">
                <a:solidFill>
                  <a:srgbClr val="0070C0"/>
                </a:solidFill>
              </a:rPr>
              <a:t> </a:t>
            </a:r>
          </a:p>
          <a:p>
            <a:pPr>
              <a:lnSpc>
                <a:spcPct val="70000"/>
              </a:lnSpc>
              <a:buFont typeface="Arial" pitchFamily="34" charset="0"/>
              <a:buChar char="•"/>
            </a:pPr>
            <a:r>
              <a:rPr lang="nl-NL" sz="2400" dirty="0" smtClean="0">
                <a:solidFill>
                  <a:srgbClr val="0070C0"/>
                </a:solidFill>
              </a:rPr>
              <a:t>Verschuif Rijksbelasting naar gemeentebelastingen </a:t>
            </a:r>
          </a:p>
          <a:p>
            <a:pPr marL="273050">
              <a:lnSpc>
                <a:spcPct val="70000"/>
              </a:lnSpc>
              <a:buFont typeface="Wingdings" pitchFamily="2" charset="2"/>
              <a:buChar char="Ø"/>
            </a:pPr>
            <a:r>
              <a:rPr lang="nl-NL" sz="2000" dirty="0" smtClean="0">
                <a:solidFill>
                  <a:srgbClr val="0070C0"/>
                </a:solidFill>
              </a:rPr>
              <a:t> Voor taken van gemeentelijke schaal met een collectief karakter, zoals groen, toerisme en recreatie, openbare ruimte</a:t>
            </a:r>
          </a:p>
          <a:p>
            <a:pPr marL="273050">
              <a:lnSpc>
                <a:spcPct val="70000"/>
              </a:lnSpc>
              <a:buFont typeface="Wingdings" pitchFamily="2" charset="2"/>
              <a:buChar char="Ø"/>
            </a:pPr>
            <a:r>
              <a:rPr lang="nl-NL" sz="2000" dirty="0" smtClean="0">
                <a:solidFill>
                  <a:srgbClr val="0070C0"/>
                </a:solidFill>
              </a:rPr>
              <a:t> Verruim grondslagen (zoals ingezetenenheffing, OZB voor gebruikers woningen)</a:t>
            </a:r>
          </a:p>
          <a:p>
            <a:pPr>
              <a:lnSpc>
                <a:spcPct val="70000"/>
              </a:lnSpc>
            </a:pPr>
            <a:endParaRPr lang="nl-NL" sz="2000" dirty="0" smtClean="0">
              <a:solidFill>
                <a:srgbClr val="0070C0"/>
              </a:solidFill>
            </a:endParaRPr>
          </a:p>
          <a:p>
            <a:pPr>
              <a:lnSpc>
                <a:spcPct val="70000"/>
              </a:lnSpc>
              <a:buFont typeface="Arial" pitchFamily="34" charset="0"/>
              <a:buChar char="•"/>
            </a:pPr>
            <a:r>
              <a:rPr lang="nl-NL" sz="2400" dirty="0" smtClean="0">
                <a:solidFill>
                  <a:srgbClr val="0070C0"/>
                </a:solidFill>
              </a:rPr>
              <a:t> Regionale samenwerking en regionale opgaven</a:t>
            </a:r>
          </a:p>
          <a:p>
            <a:pPr marL="273050">
              <a:lnSpc>
                <a:spcPct val="70000"/>
              </a:lnSpc>
              <a:buFont typeface="Wingdings" pitchFamily="2" charset="2"/>
              <a:buChar char="Ø"/>
            </a:pPr>
            <a:r>
              <a:rPr lang="nl-NL" sz="2000" dirty="0" smtClean="0">
                <a:solidFill>
                  <a:srgbClr val="0070C0"/>
                </a:solidFill>
              </a:rPr>
              <a:t> Volg beslisboom en pas toe: wie bepaalt, betaalt (veiligheidsregio’s, beschermd wonen,…)</a:t>
            </a:r>
          </a:p>
          <a:p>
            <a:pPr marL="273050">
              <a:lnSpc>
                <a:spcPct val="70000"/>
              </a:lnSpc>
              <a:buFont typeface="Wingdings" pitchFamily="2" charset="2"/>
              <a:buChar char="Ø"/>
            </a:pPr>
            <a:r>
              <a:rPr lang="nl-NL" sz="2000" dirty="0" smtClean="0">
                <a:solidFill>
                  <a:srgbClr val="0070C0"/>
                </a:solidFill>
              </a:rPr>
              <a:t> Gevolgen voor financiële verhoudingen van rapport ‘Maak verschil’: maak gebruik van ruimte die stelsel nu al biedt. Bijvoorbeeld: minder/vertraagd verevenen OZB-capaciteit, regionale bedrijveninvesteringszones</a:t>
            </a:r>
          </a:p>
          <a:p>
            <a:pPr lvl="1">
              <a:lnSpc>
                <a:spcPct val="70000"/>
              </a:lnSpc>
            </a:pPr>
            <a:endParaRPr lang="nl-NL" sz="1400" dirty="0" smtClean="0"/>
          </a:p>
        </p:txBody>
      </p:sp>
      <p:sp>
        <p:nvSpPr>
          <p:cNvPr id="3" name="Titel 2"/>
          <p:cNvSpPr>
            <a:spLocks noGrp="1"/>
          </p:cNvSpPr>
          <p:nvPr>
            <p:ph type="title" idx="4294967295"/>
          </p:nvPr>
        </p:nvSpPr>
        <p:spPr>
          <a:xfrm>
            <a:off x="2473325" y="631825"/>
            <a:ext cx="9718675" cy="979488"/>
          </a:xfrm>
        </p:spPr>
        <p:txBody>
          <a:bodyPr/>
          <a:lstStyle/>
          <a:p>
            <a:pPr algn="ctr"/>
            <a:r>
              <a:rPr lang="nl-NL" dirty="0" smtClean="0">
                <a:solidFill>
                  <a:srgbClr val="0070C0"/>
                </a:solidFill>
              </a:rPr>
              <a:t>Wat zou verder geregeld moeten worden? </a:t>
            </a:r>
            <a:endParaRPr lang="nl-NL" dirty="0">
              <a:solidFill>
                <a:srgbClr val="0070C0"/>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voettekst 5"/>
          <p:cNvSpPr>
            <a:spLocks noGrp="1"/>
          </p:cNvSpPr>
          <p:nvPr>
            <p:ph type="ftr" sz="quarter" idx="3"/>
          </p:nvPr>
        </p:nvSpPr>
        <p:spPr/>
        <p:txBody>
          <a:bodyPr/>
          <a:lstStyle/>
          <a:p>
            <a:pPr algn="r"/>
            <a:r>
              <a:rPr lang="nl-NL" sz="1800" dirty="0" smtClean="0">
                <a:solidFill>
                  <a:schemeClr val="tx2"/>
                </a:solidFill>
              </a:rPr>
              <a:t>11</a:t>
            </a:r>
            <a:endParaRPr lang="nl-NL" sz="1800" dirty="0">
              <a:solidFill>
                <a:schemeClr val="tx2"/>
              </a:solidFill>
            </a:endParaRPr>
          </a:p>
        </p:txBody>
      </p:sp>
      <p:sp>
        <p:nvSpPr>
          <p:cNvPr id="3" name="Titel 2"/>
          <p:cNvSpPr>
            <a:spLocks noGrp="1"/>
          </p:cNvSpPr>
          <p:nvPr>
            <p:ph type="title" idx="4294967295"/>
          </p:nvPr>
        </p:nvSpPr>
        <p:spPr>
          <a:xfrm>
            <a:off x="1605063" y="377656"/>
            <a:ext cx="9844391" cy="423862"/>
          </a:xfrm>
          <a:solidFill>
            <a:schemeClr val="bg1"/>
          </a:solidFill>
        </p:spPr>
        <p:txBody>
          <a:bodyPr/>
          <a:lstStyle/>
          <a:p>
            <a:pPr algn="ctr"/>
            <a:r>
              <a:rPr lang="nl-NL" sz="2400" dirty="0" smtClean="0">
                <a:solidFill>
                  <a:srgbClr val="0070C0"/>
                </a:solidFill>
              </a:rPr>
              <a:t>Bijlage: vindplaatsen adviezen Rfv en Rob</a:t>
            </a:r>
            <a:endParaRPr lang="nl-NL" sz="2400" dirty="0">
              <a:solidFill>
                <a:srgbClr val="0070C0"/>
              </a:solidFill>
            </a:endParaRPr>
          </a:p>
        </p:txBody>
      </p:sp>
      <p:graphicFrame>
        <p:nvGraphicFramePr>
          <p:cNvPr id="7" name="Tabel 6"/>
          <p:cNvGraphicFramePr>
            <a:graphicFrameLocks noGrp="1"/>
          </p:cNvGraphicFramePr>
          <p:nvPr/>
        </p:nvGraphicFramePr>
        <p:xfrm>
          <a:off x="761337" y="832265"/>
          <a:ext cx="11256491" cy="5709920"/>
        </p:xfrm>
        <a:graphic>
          <a:graphicData uri="http://schemas.openxmlformats.org/drawingml/2006/table">
            <a:tbl>
              <a:tblPr bandRow="1">
                <a:tableStyleId>{5C22544A-7EE6-4342-B048-85BDC9FD1C3A}</a:tableStyleId>
              </a:tblPr>
              <a:tblGrid>
                <a:gridCol w="3371276"/>
                <a:gridCol w="7885215"/>
              </a:tblGrid>
              <a:tr h="370840">
                <a:tc>
                  <a:txBody>
                    <a:bodyPr/>
                    <a:lstStyle/>
                    <a:p>
                      <a:r>
                        <a:rPr lang="nl-NL" sz="1400" dirty="0" smtClean="0">
                          <a:solidFill>
                            <a:srgbClr val="0070C0"/>
                          </a:solidFill>
                        </a:rPr>
                        <a:t>Rfv, 10 november 2011</a:t>
                      </a:r>
                      <a:endParaRPr lang="nl-NL" sz="1400" dirty="0">
                        <a:solidFill>
                          <a:srgbClr val="0070C0"/>
                        </a:solidFill>
                      </a:endParaRPr>
                    </a:p>
                  </a:txBody>
                  <a:tcPr/>
                </a:tc>
                <a:tc>
                  <a:txBody>
                    <a:bodyPr/>
                    <a:lstStyle/>
                    <a:p>
                      <a:r>
                        <a:rPr lang="nl-NL" sz="1400" i="1" dirty="0" smtClean="0">
                          <a:solidFill>
                            <a:srgbClr val="0070C0"/>
                          </a:solidFill>
                        </a:rPr>
                        <a:t>Verdelen,</a:t>
                      </a:r>
                      <a:r>
                        <a:rPr lang="nl-NL" sz="1400" i="1" baseline="0" dirty="0" smtClean="0">
                          <a:solidFill>
                            <a:srgbClr val="0070C0"/>
                          </a:solidFill>
                        </a:rPr>
                        <a:t> vertrouwen en verantwoorden</a:t>
                      </a:r>
                      <a:endParaRPr lang="nl-NL" sz="1400" i="1" dirty="0" smtClean="0">
                        <a:solidFill>
                          <a:srgbClr val="0070C0"/>
                        </a:solidFill>
                      </a:endParaRPr>
                    </a:p>
                  </a:txBody>
                  <a:tcPr/>
                </a:tc>
              </a:tr>
              <a:tr h="370840">
                <a:tc>
                  <a:txBody>
                    <a:bodyPr/>
                    <a:lstStyle/>
                    <a:p>
                      <a:r>
                        <a:rPr lang="nl-NL" sz="1400" dirty="0" smtClean="0">
                          <a:solidFill>
                            <a:srgbClr val="0070C0"/>
                          </a:solidFill>
                        </a:rPr>
                        <a:t>Rfv en Rob, 1 augustus 2005</a:t>
                      </a:r>
                      <a:endParaRPr lang="nl-NL" sz="1400" dirty="0">
                        <a:solidFill>
                          <a:srgbClr val="0070C0"/>
                        </a:solidFill>
                      </a:endParaRPr>
                    </a:p>
                  </a:txBody>
                  <a:tcPr/>
                </a:tc>
                <a:tc>
                  <a:txBody>
                    <a:bodyPr/>
                    <a:lstStyle/>
                    <a:p>
                      <a:r>
                        <a:rPr lang="nl-NL" sz="1400" i="1" dirty="0" smtClean="0">
                          <a:solidFill>
                            <a:srgbClr val="0070C0"/>
                          </a:solidFill>
                        </a:rPr>
                        <a:t>Autonoom</a:t>
                      </a:r>
                      <a:r>
                        <a:rPr lang="nl-NL" sz="1400" i="1" baseline="0" dirty="0" smtClean="0">
                          <a:solidFill>
                            <a:srgbClr val="0070C0"/>
                          </a:solidFill>
                        </a:rPr>
                        <a:t> of automaat?</a:t>
                      </a:r>
                      <a:endParaRPr lang="nl-NL" sz="1400" i="1" dirty="0">
                        <a:solidFill>
                          <a:srgbClr val="0070C0"/>
                        </a:solidFill>
                      </a:endParaRPr>
                    </a:p>
                  </a:txBody>
                  <a:tcPr/>
                </a:tc>
              </a:tr>
              <a:tr h="370840">
                <a:tc>
                  <a:txBody>
                    <a:bodyPr/>
                    <a:lstStyle/>
                    <a:p>
                      <a:r>
                        <a:rPr lang="nl-NL" sz="1400" dirty="0" smtClean="0">
                          <a:solidFill>
                            <a:srgbClr val="0070C0"/>
                          </a:solidFill>
                        </a:rPr>
                        <a:t>Rfv, 9 juli 2015</a:t>
                      </a:r>
                      <a:endParaRPr lang="nl-NL" sz="1400" dirty="0">
                        <a:solidFill>
                          <a:srgbClr val="0070C0"/>
                        </a:solidFill>
                      </a:endParaRPr>
                    </a:p>
                  </a:txBody>
                  <a:tcPr/>
                </a:tc>
                <a:tc>
                  <a:txBody>
                    <a:bodyPr/>
                    <a:lstStyle/>
                    <a:p>
                      <a:r>
                        <a:rPr lang="nl-NL" sz="1400" i="1" dirty="0" smtClean="0">
                          <a:solidFill>
                            <a:srgbClr val="0070C0"/>
                          </a:solidFill>
                        </a:rPr>
                        <a:t>Grond,</a:t>
                      </a:r>
                      <a:r>
                        <a:rPr lang="nl-NL" sz="1400" i="1" baseline="0" dirty="0" smtClean="0">
                          <a:solidFill>
                            <a:srgbClr val="0070C0"/>
                          </a:solidFill>
                        </a:rPr>
                        <a:t> geld en gemeenten</a:t>
                      </a:r>
                      <a:endParaRPr lang="nl-NL" sz="1400" i="1" dirty="0">
                        <a:solidFill>
                          <a:srgbClr val="0070C0"/>
                        </a:solidFill>
                      </a:endParaRPr>
                    </a:p>
                  </a:txBody>
                  <a:tcPr/>
                </a:tc>
              </a:tr>
              <a:tr h="370840">
                <a:tc>
                  <a:txBody>
                    <a:bodyPr/>
                    <a:lstStyle/>
                    <a:p>
                      <a:r>
                        <a:rPr lang="nl-NL" sz="1400" dirty="0" smtClean="0">
                          <a:solidFill>
                            <a:srgbClr val="0070C0"/>
                          </a:solidFill>
                        </a:rPr>
                        <a:t>Rfv, 23 juli 2013</a:t>
                      </a:r>
                      <a:endParaRPr lang="nl-NL" sz="1400" dirty="0">
                        <a:solidFill>
                          <a:srgbClr val="0070C0"/>
                        </a:solidFill>
                      </a:endParaRPr>
                    </a:p>
                  </a:txBody>
                  <a:tcPr/>
                </a:tc>
                <a:tc>
                  <a:txBody>
                    <a:bodyPr/>
                    <a:lstStyle/>
                    <a:p>
                      <a:r>
                        <a:rPr lang="nl-NL" sz="1400" dirty="0" smtClean="0">
                          <a:solidFill>
                            <a:srgbClr val="0070C0"/>
                          </a:solidFill>
                        </a:rPr>
                        <a:t>Aanvullend</a:t>
                      </a:r>
                      <a:r>
                        <a:rPr lang="nl-NL" sz="1400" baseline="0" dirty="0" smtClean="0">
                          <a:solidFill>
                            <a:srgbClr val="0070C0"/>
                          </a:solidFill>
                        </a:rPr>
                        <a:t> advies decentralisaties</a:t>
                      </a:r>
                      <a:endParaRPr lang="nl-NL" sz="1400" dirty="0">
                        <a:solidFill>
                          <a:srgbClr val="0070C0"/>
                        </a:solidFill>
                      </a:endParaRPr>
                    </a:p>
                  </a:txBody>
                  <a:tcPr/>
                </a:tc>
              </a:tr>
              <a:tr h="370840">
                <a:tc>
                  <a:txBody>
                    <a:bodyPr/>
                    <a:lstStyle/>
                    <a:p>
                      <a:r>
                        <a:rPr lang="nl-NL" sz="1400" dirty="0" smtClean="0">
                          <a:solidFill>
                            <a:srgbClr val="0070C0"/>
                          </a:solidFill>
                        </a:rPr>
                        <a:t>Rfv, 27 oktober 2014</a:t>
                      </a:r>
                      <a:endParaRPr lang="nl-NL" sz="1400" dirty="0">
                        <a:solidFill>
                          <a:srgbClr val="0070C0"/>
                        </a:solidFill>
                      </a:endParaRPr>
                    </a:p>
                  </a:txBody>
                  <a:tcPr/>
                </a:tc>
                <a:tc>
                  <a:txBody>
                    <a:bodyPr/>
                    <a:lstStyle/>
                    <a:p>
                      <a:r>
                        <a:rPr lang="nl-NL" sz="1400" dirty="0" smtClean="0">
                          <a:solidFill>
                            <a:srgbClr val="0070C0"/>
                          </a:solidFill>
                        </a:rPr>
                        <a:t>Advies over Objectief verdeelmodel Wmo 2015</a:t>
                      </a:r>
                      <a:endParaRPr lang="nl-NL" sz="1400" dirty="0">
                        <a:solidFill>
                          <a:srgbClr val="0070C0"/>
                        </a:solidFill>
                      </a:endParaRPr>
                    </a:p>
                  </a:txBody>
                  <a:tcPr/>
                </a:tc>
              </a:tr>
              <a:tr h="370840">
                <a:tc>
                  <a:txBody>
                    <a:bodyPr/>
                    <a:lstStyle/>
                    <a:p>
                      <a:r>
                        <a:rPr lang="nl-NL" sz="1400" dirty="0" smtClean="0">
                          <a:solidFill>
                            <a:srgbClr val="0070C0"/>
                          </a:solidFill>
                        </a:rPr>
                        <a:t>Rfv, 5 maart 2015</a:t>
                      </a:r>
                      <a:endParaRPr lang="nl-NL" sz="1400" dirty="0">
                        <a:solidFill>
                          <a:srgbClr val="0070C0"/>
                        </a:solidFill>
                      </a:endParaRPr>
                    </a:p>
                  </a:txBody>
                  <a:tcPr/>
                </a:tc>
                <a:tc>
                  <a:txBody>
                    <a:bodyPr/>
                    <a:lstStyle/>
                    <a:p>
                      <a:r>
                        <a:rPr lang="nl-NL" sz="1400" dirty="0" smtClean="0">
                          <a:solidFill>
                            <a:srgbClr val="0070C0"/>
                          </a:solidFill>
                        </a:rPr>
                        <a:t>Advies over Objectief verdeelmodel Jeugdhulp</a:t>
                      </a:r>
                      <a:endParaRPr lang="nl-NL" sz="1400" dirty="0">
                        <a:solidFill>
                          <a:srgbClr val="0070C0"/>
                        </a:solidFill>
                      </a:endParaRPr>
                    </a:p>
                  </a:txBody>
                  <a:tcPr/>
                </a:tc>
              </a:tr>
              <a:tr h="370840">
                <a:tc>
                  <a:txBody>
                    <a:bodyPr/>
                    <a:lstStyle/>
                    <a:p>
                      <a:r>
                        <a:rPr lang="nl-NL" sz="1400" dirty="0" smtClean="0">
                          <a:solidFill>
                            <a:srgbClr val="0070C0"/>
                          </a:solidFill>
                        </a:rPr>
                        <a:t>Rfv, 26 maart 2015</a:t>
                      </a:r>
                      <a:endParaRPr lang="nl-NL" sz="1400" dirty="0">
                        <a:solidFill>
                          <a:srgbClr val="0070C0"/>
                        </a:solidFill>
                      </a:endParaRPr>
                    </a:p>
                  </a:txBody>
                  <a:tcPr/>
                </a:tc>
                <a:tc>
                  <a:txBody>
                    <a:bodyPr/>
                    <a:lstStyle/>
                    <a:p>
                      <a:r>
                        <a:rPr lang="nl-NL" sz="1400" i="1" dirty="0" smtClean="0">
                          <a:solidFill>
                            <a:srgbClr val="0070C0"/>
                          </a:solidFill>
                        </a:rPr>
                        <a:t>Uitbreiding lokaal belastinggebied</a:t>
                      </a:r>
                      <a:endParaRPr lang="nl-NL" sz="1400" i="1" dirty="0">
                        <a:solidFill>
                          <a:srgbClr val="0070C0"/>
                        </a:solidFill>
                      </a:endParaRPr>
                    </a:p>
                  </a:txBody>
                  <a:tcPr/>
                </a:tc>
              </a:tr>
              <a:tr h="370840">
                <a:tc>
                  <a:txBody>
                    <a:bodyPr/>
                    <a:lstStyle/>
                    <a:p>
                      <a:r>
                        <a:rPr lang="nl-NL" sz="1400" dirty="0" smtClean="0">
                          <a:solidFill>
                            <a:srgbClr val="0070C0"/>
                          </a:solidFill>
                        </a:rPr>
                        <a:t>Rfv, 17 april 2014</a:t>
                      </a:r>
                      <a:endParaRPr lang="nl-NL" sz="1400" dirty="0">
                        <a:solidFill>
                          <a:srgbClr val="0070C0"/>
                        </a:solidFill>
                      </a:endParaRPr>
                    </a:p>
                  </a:txBody>
                  <a:tcPr/>
                </a:tc>
                <a:tc>
                  <a:txBody>
                    <a:bodyPr/>
                    <a:lstStyle/>
                    <a:p>
                      <a:r>
                        <a:rPr lang="nl-NL" sz="1400" baseline="0" dirty="0" smtClean="0">
                          <a:solidFill>
                            <a:srgbClr val="0070C0"/>
                          </a:solidFill>
                        </a:rPr>
                        <a:t>Advies over Groot onderhoud gemeentefonds 2015 (1</a:t>
                      </a:r>
                      <a:r>
                        <a:rPr lang="nl-NL" sz="1400" baseline="30000" dirty="0" smtClean="0">
                          <a:solidFill>
                            <a:srgbClr val="0070C0"/>
                          </a:solidFill>
                        </a:rPr>
                        <a:t>e</a:t>
                      </a:r>
                      <a:r>
                        <a:rPr lang="nl-NL" sz="1400" baseline="0" dirty="0" smtClean="0">
                          <a:solidFill>
                            <a:srgbClr val="0070C0"/>
                          </a:solidFill>
                        </a:rPr>
                        <a:t> fase)</a:t>
                      </a:r>
                      <a:endParaRPr lang="nl-NL" sz="1400" dirty="0">
                        <a:solidFill>
                          <a:srgbClr val="0070C0"/>
                        </a:solidFill>
                      </a:endParaRPr>
                    </a:p>
                  </a:txBody>
                  <a:tcPr/>
                </a:tc>
              </a:tr>
              <a:tr h="370840">
                <a:tc>
                  <a:txBody>
                    <a:bodyPr/>
                    <a:lstStyle/>
                    <a:p>
                      <a:r>
                        <a:rPr lang="nl-NL" sz="1400" dirty="0" smtClean="0">
                          <a:solidFill>
                            <a:srgbClr val="0070C0"/>
                          </a:solidFill>
                        </a:rPr>
                        <a:t>Rfv, 1 mei 2015</a:t>
                      </a:r>
                      <a:endParaRPr lang="nl-NL" sz="1400" dirty="0">
                        <a:solidFill>
                          <a:srgbClr val="0070C0"/>
                        </a:solidFill>
                      </a:endParaRPr>
                    </a:p>
                  </a:txBody>
                  <a:tcPr/>
                </a:tc>
                <a:tc>
                  <a:txBody>
                    <a:bodyPr/>
                    <a:lstStyle/>
                    <a:p>
                      <a:r>
                        <a:rPr lang="nl-NL" sz="1400" dirty="0" smtClean="0">
                          <a:solidFill>
                            <a:srgbClr val="0070C0"/>
                          </a:solidFill>
                        </a:rPr>
                        <a:t>Advies over Groot onderhoud gemeentefonds 2016 (2</a:t>
                      </a:r>
                      <a:r>
                        <a:rPr lang="nl-NL" sz="1400" baseline="30000" dirty="0" smtClean="0">
                          <a:solidFill>
                            <a:srgbClr val="0070C0"/>
                          </a:solidFill>
                        </a:rPr>
                        <a:t>e</a:t>
                      </a:r>
                      <a:r>
                        <a:rPr lang="nl-NL" sz="1400" dirty="0" smtClean="0">
                          <a:solidFill>
                            <a:srgbClr val="0070C0"/>
                          </a:solidFill>
                        </a:rPr>
                        <a:t> fase)</a:t>
                      </a:r>
                      <a:endParaRPr lang="nl-NL" sz="1400" dirty="0">
                        <a:solidFill>
                          <a:srgbClr val="0070C0"/>
                        </a:solidFill>
                      </a:endParaRPr>
                    </a:p>
                  </a:txBody>
                  <a:tcPr/>
                </a:tc>
              </a:tr>
              <a:tr h="370840">
                <a:tc>
                  <a:txBody>
                    <a:bodyPr/>
                    <a:lstStyle/>
                    <a:p>
                      <a:r>
                        <a:rPr lang="nl-NL" sz="1400" dirty="0" smtClean="0">
                          <a:solidFill>
                            <a:srgbClr val="0070C0"/>
                          </a:solidFill>
                        </a:rPr>
                        <a:t>Rfv, 26 november 2010</a:t>
                      </a:r>
                      <a:endParaRPr lang="nl-NL" sz="1400" dirty="0">
                        <a:solidFill>
                          <a:srgbClr val="0070C0"/>
                        </a:solidFill>
                      </a:endParaRPr>
                    </a:p>
                  </a:txBody>
                  <a:tcPr/>
                </a:tc>
                <a:tc>
                  <a:txBody>
                    <a:bodyPr/>
                    <a:lstStyle/>
                    <a:p>
                      <a:r>
                        <a:rPr lang="nl-NL" sz="1400" i="0" dirty="0" smtClean="0">
                          <a:solidFill>
                            <a:srgbClr val="0070C0"/>
                          </a:solidFill>
                        </a:rPr>
                        <a:t>Advies gevolgen Regeerakkoord voor financiële verhoudingen</a:t>
                      </a:r>
                    </a:p>
                  </a:txBody>
                  <a:tcPr/>
                </a:tc>
              </a:tr>
              <a:tr h="370840">
                <a:tc>
                  <a:txBody>
                    <a:bodyPr/>
                    <a:lstStyle/>
                    <a:p>
                      <a:r>
                        <a:rPr lang="nl-NL" sz="1400" dirty="0" smtClean="0">
                          <a:solidFill>
                            <a:srgbClr val="0070C0"/>
                          </a:solidFill>
                        </a:rPr>
                        <a:t>Rfv, 26 september 2012</a:t>
                      </a:r>
                      <a:endParaRPr lang="nl-NL" sz="1400" dirty="0">
                        <a:solidFill>
                          <a:srgbClr val="0070C0"/>
                        </a:solidFill>
                      </a:endParaRPr>
                    </a:p>
                  </a:txBody>
                  <a:tcPr/>
                </a:tc>
                <a:tc>
                  <a:txBody>
                    <a:bodyPr/>
                    <a:lstStyle/>
                    <a:p>
                      <a:r>
                        <a:rPr lang="nl-NL" sz="1400" i="1" dirty="0" smtClean="0">
                          <a:solidFill>
                            <a:srgbClr val="0070C0"/>
                          </a:solidFill>
                        </a:rPr>
                        <a:t>Geef decentrale overheden de ruimte, </a:t>
                      </a:r>
                      <a:r>
                        <a:rPr lang="nl-NL" sz="1400" i="0" dirty="0" smtClean="0">
                          <a:solidFill>
                            <a:srgbClr val="0070C0"/>
                          </a:solidFill>
                        </a:rPr>
                        <a:t>brief aan Tweede Kamer en informateurs</a:t>
                      </a:r>
                      <a:endParaRPr lang="nl-NL" sz="1400" i="1" dirty="0">
                        <a:solidFill>
                          <a:srgbClr val="0070C0"/>
                        </a:solidFill>
                      </a:endParaRPr>
                    </a:p>
                  </a:txBody>
                  <a:tcPr/>
                </a:tc>
              </a:tr>
              <a:tr h="370840">
                <a:tc>
                  <a:txBody>
                    <a:bodyPr/>
                    <a:lstStyle/>
                    <a:p>
                      <a:r>
                        <a:rPr lang="nl-NL" sz="1400" dirty="0" smtClean="0">
                          <a:solidFill>
                            <a:srgbClr val="0070C0"/>
                          </a:solidFill>
                        </a:rPr>
                        <a:t>Rfv</a:t>
                      </a:r>
                      <a:r>
                        <a:rPr lang="nl-NL" sz="1400" baseline="0" dirty="0" smtClean="0">
                          <a:solidFill>
                            <a:srgbClr val="0070C0"/>
                          </a:solidFill>
                        </a:rPr>
                        <a:t> en Rob, 11 december 2012</a:t>
                      </a:r>
                      <a:endParaRPr lang="nl-NL" sz="1400" dirty="0">
                        <a:solidFill>
                          <a:srgbClr val="0070C0"/>
                        </a:solidFill>
                      </a:endParaRPr>
                    </a:p>
                  </a:txBody>
                  <a:tcPr/>
                </a:tc>
                <a:tc>
                  <a:txBody>
                    <a:bodyPr/>
                    <a:lstStyle/>
                    <a:p>
                      <a:r>
                        <a:rPr lang="nl-NL" sz="1400" i="0" dirty="0" smtClean="0">
                          <a:solidFill>
                            <a:srgbClr val="0070C0"/>
                          </a:solidFill>
                        </a:rPr>
                        <a:t>Brief</a:t>
                      </a:r>
                      <a:r>
                        <a:rPr lang="nl-NL" sz="1400" i="0" baseline="0" dirty="0" smtClean="0">
                          <a:solidFill>
                            <a:srgbClr val="0070C0"/>
                          </a:solidFill>
                        </a:rPr>
                        <a:t> Regeerakkoord 2012</a:t>
                      </a:r>
                      <a:endParaRPr lang="nl-NL" sz="1400" i="0" dirty="0">
                        <a:solidFill>
                          <a:srgbClr val="0070C0"/>
                        </a:solidFill>
                      </a:endParaRPr>
                    </a:p>
                  </a:txBody>
                  <a:tcPr/>
                </a:tc>
              </a:tr>
              <a:tr h="370840">
                <a:tc>
                  <a:txBody>
                    <a:bodyPr/>
                    <a:lstStyle/>
                    <a:p>
                      <a:r>
                        <a:rPr lang="nl-NL" sz="1400" dirty="0" smtClean="0">
                          <a:solidFill>
                            <a:srgbClr val="0070C0"/>
                          </a:solidFill>
                        </a:rPr>
                        <a:t>Rfv, 19 april 2009</a:t>
                      </a:r>
                      <a:endParaRPr lang="nl-NL" sz="1400" dirty="0">
                        <a:solidFill>
                          <a:srgbClr val="0070C0"/>
                        </a:solidFill>
                      </a:endParaRPr>
                    </a:p>
                  </a:txBody>
                  <a:tcPr/>
                </a:tc>
                <a:tc>
                  <a:txBody>
                    <a:bodyPr/>
                    <a:lstStyle/>
                    <a:p>
                      <a:r>
                        <a:rPr lang="nl-NL" sz="1400" i="1" dirty="0" smtClean="0">
                          <a:solidFill>
                            <a:srgbClr val="0070C0"/>
                          </a:solidFill>
                        </a:rPr>
                        <a:t>Naar</a:t>
                      </a:r>
                      <a:r>
                        <a:rPr lang="nl-NL" sz="1400" i="1" baseline="0" dirty="0" smtClean="0">
                          <a:solidFill>
                            <a:srgbClr val="0070C0"/>
                          </a:solidFill>
                        </a:rPr>
                        <a:t> een herijking van de financiële verhouding tussen Rijk en provincies</a:t>
                      </a:r>
                      <a:endParaRPr lang="nl-NL" sz="1400" i="1" dirty="0">
                        <a:solidFill>
                          <a:srgbClr val="0070C0"/>
                        </a:solidFill>
                      </a:endParaRPr>
                    </a:p>
                  </a:txBody>
                  <a:tcPr/>
                </a:tc>
              </a:tr>
              <a:tr h="370840">
                <a:tc>
                  <a:txBody>
                    <a:bodyPr/>
                    <a:lstStyle/>
                    <a:p>
                      <a:r>
                        <a:rPr lang="nl-NL" sz="1400" i="0" dirty="0" smtClean="0">
                          <a:solidFill>
                            <a:srgbClr val="0070C0"/>
                          </a:solidFill>
                        </a:rPr>
                        <a:t>Rob, 16 december 2015</a:t>
                      </a:r>
                      <a:endParaRPr lang="nl-NL" sz="1400" i="0" dirty="0">
                        <a:solidFill>
                          <a:srgbClr val="0070C0"/>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sz="1400" i="1" dirty="0" smtClean="0">
                          <a:solidFill>
                            <a:srgbClr val="0070C0"/>
                          </a:solidFill>
                        </a:rPr>
                        <a:t>Wisselwerking, Naar een betere wisselwerking tussen gemeenteraden</a:t>
                      </a:r>
                    </a:p>
                    <a:p>
                      <a:pPr marL="0" marR="0" indent="0" algn="l" defTabSz="914400" rtl="0" eaLnBrk="1" fontAlgn="auto" latinLnBrk="0" hangingPunct="1">
                        <a:lnSpc>
                          <a:spcPct val="100000"/>
                        </a:lnSpc>
                        <a:spcBef>
                          <a:spcPts val="0"/>
                        </a:spcBef>
                        <a:spcAft>
                          <a:spcPts val="0"/>
                        </a:spcAft>
                        <a:buClrTx/>
                        <a:buSzTx/>
                        <a:buFontTx/>
                        <a:buNone/>
                        <a:tabLst/>
                        <a:defRPr/>
                      </a:pPr>
                      <a:r>
                        <a:rPr lang="nl-NL" sz="1400" i="1" dirty="0" smtClean="0">
                          <a:solidFill>
                            <a:srgbClr val="0070C0"/>
                          </a:solidFill>
                        </a:rPr>
                        <a:t>en de bovengemeentelijke samenwerking.</a:t>
                      </a:r>
                      <a:endParaRPr lang="nl-NL" sz="1400" i="1" dirty="0">
                        <a:solidFill>
                          <a:srgbClr val="0070C0"/>
                        </a:solidFill>
                      </a:endParaRPr>
                    </a:p>
                  </a:txBody>
                  <a:tcPr/>
                </a:tc>
              </a:tr>
              <a:tr h="370840">
                <a:tc>
                  <a:txBody>
                    <a:bodyPr/>
                    <a:lstStyle/>
                    <a:p>
                      <a:r>
                        <a:rPr lang="nl-NL" sz="1400" dirty="0" smtClean="0">
                          <a:solidFill>
                            <a:srgbClr val="0070C0"/>
                          </a:solidFill>
                        </a:rPr>
                        <a:t>Rfv, 11 november 2014</a:t>
                      </a:r>
                      <a:endParaRPr lang="nl-NL" sz="1400" dirty="0">
                        <a:solidFill>
                          <a:srgbClr val="0070C0"/>
                        </a:solidFill>
                      </a:endParaRPr>
                    </a:p>
                  </a:txBody>
                  <a:tcPr/>
                </a:tc>
                <a:tc>
                  <a:txBody>
                    <a:bodyPr/>
                    <a:lstStyle/>
                    <a:p>
                      <a:r>
                        <a:rPr lang="nl-NL" sz="1400" i="1" dirty="0" smtClean="0">
                          <a:solidFill>
                            <a:srgbClr val="0070C0"/>
                          </a:solidFill>
                        </a:rPr>
                        <a:t>Tussen betalen en bepalen</a:t>
                      </a:r>
                      <a:endParaRPr lang="nl-NL" sz="1400" i="1" dirty="0">
                        <a:solidFill>
                          <a:srgbClr val="0070C0"/>
                        </a:solidFill>
                      </a:endParaRPr>
                    </a:p>
                  </a:txBody>
                  <a:tcPr/>
                </a:tc>
              </a:tr>
            </a:tbl>
          </a:graphicData>
        </a:graphic>
      </p:graphicFrame>
      <p:sp>
        <p:nvSpPr>
          <p:cNvPr id="5" name="Tijdelijke aanduiding voor voettekst 1"/>
          <p:cNvSpPr txBox="1">
            <a:spLocks/>
          </p:cNvSpPr>
          <p:nvPr/>
        </p:nvSpPr>
        <p:spPr>
          <a:xfrm>
            <a:off x="11301046" y="6183568"/>
            <a:ext cx="715108"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l-NL" sz="2400" b="0" i="0" u="none" strike="noStrike" kern="1200" cap="none" spc="0" normalizeH="0" baseline="0" noProof="0" dirty="0" smtClean="0">
                <a:ln>
                  <a:noFill/>
                </a:ln>
                <a:solidFill>
                  <a:schemeClr val="tx2"/>
                </a:solidFill>
                <a:effectLst/>
                <a:uLnTx/>
                <a:uFillTx/>
                <a:latin typeface="+mn-lt"/>
                <a:ea typeface="+mn-ea"/>
                <a:cs typeface="+mn-cs"/>
              </a:rPr>
              <a:t>21</a:t>
            </a:r>
            <a:endParaRPr kumimoji="0" lang="nl-NL" sz="2400" b="0" i="0" u="none" strike="noStrike" kern="1200" cap="none" spc="0" normalizeH="0" baseline="0" noProof="0" dirty="0">
              <a:ln>
                <a:noFill/>
              </a:ln>
              <a:solidFill>
                <a:schemeClr val="tx2"/>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hoek 2"/>
          <p:cNvSpPr/>
          <p:nvPr/>
        </p:nvSpPr>
        <p:spPr>
          <a:xfrm>
            <a:off x="953311" y="1505397"/>
            <a:ext cx="9805480" cy="3847207"/>
          </a:xfrm>
          <a:prstGeom prst="rect">
            <a:avLst/>
          </a:prstGeom>
        </p:spPr>
        <p:txBody>
          <a:bodyPr wrap="square">
            <a:spAutoFit/>
          </a:bodyPr>
          <a:lstStyle/>
          <a:p>
            <a:r>
              <a:rPr lang="nl-NL" sz="2800" b="1" i="1" dirty="0" smtClean="0">
                <a:solidFill>
                  <a:srgbClr val="000000"/>
                </a:solidFill>
              </a:rPr>
              <a:t>Aanbeveling 1 </a:t>
            </a:r>
          </a:p>
          <a:p>
            <a:r>
              <a:rPr lang="nl-NL" dirty="0" smtClean="0">
                <a:solidFill>
                  <a:srgbClr val="FF0000"/>
                </a:solidFill>
              </a:rPr>
              <a:t>Houd de bestaande financiële verhoudingen systematisch tegen het licht </a:t>
            </a:r>
            <a:r>
              <a:rPr lang="nl-NL" dirty="0" smtClean="0">
                <a:solidFill>
                  <a:srgbClr val="000000"/>
                </a:solidFill>
              </a:rPr>
              <a:t>door gebruik te maken van de beslisboom in dit advies. Expliciteer de onderliggende politieke keuzes en trek de consequenties wat betreft de optimale bekostigingswijze van gemeentelijke taken. Gebruik deze methode ook wanneer gemeenten nieuwe taken krijgen toegewezen. </a:t>
            </a:r>
          </a:p>
          <a:p>
            <a:endParaRPr lang="nl-NL" dirty="0" smtClean="0">
              <a:solidFill>
                <a:srgbClr val="000000"/>
              </a:solidFill>
            </a:endParaRPr>
          </a:p>
          <a:p>
            <a:endParaRPr lang="nl-NL" dirty="0" smtClean="0">
              <a:solidFill>
                <a:srgbClr val="000000"/>
              </a:solidFill>
            </a:endParaRPr>
          </a:p>
          <a:p>
            <a:endParaRPr lang="nl-NL" dirty="0" smtClean="0">
              <a:solidFill>
                <a:srgbClr val="000000"/>
              </a:solidFill>
            </a:endParaRPr>
          </a:p>
          <a:p>
            <a:r>
              <a:rPr lang="nl-NL" dirty="0" smtClean="0">
                <a:solidFill>
                  <a:srgbClr val="FF0000"/>
                </a:solidFill>
              </a:rPr>
              <a:t>Borg </a:t>
            </a:r>
            <a:r>
              <a:rPr lang="nl-NL" dirty="0" smtClean="0">
                <a:solidFill>
                  <a:srgbClr val="FF0000"/>
                </a:solidFill>
              </a:rPr>
              <a:t>een onderhoudscyclus van het verdeelsysteem </a:t>
            </a:r>
            <a:r>
              <a:rPr lang="nl-NL" dirty="0" smtClean="0">
                <a:solidFill>
                  <a:srgbClr val="000000"/>
                </a:solidFill>
              </a:rPr>
              <a:t>waarbij de bekostiging van gemeentelijke taken eens in de vier jaar tegen het licht wordt gehouden door consequent de afwegingen en overwegingen zoals die in de beslisboom zijn neergelegd, in acht te nemen</a:t>
            </a:r>
            <a:r>
              <a:rPr lang="nl-NL" dirty="0" smtClean="0">
                <a:solidFill>
                  <a:srgbClr val="000000"/>
                </a:solidFill>
                <a:latin typeface="RijksoverheidSansText"/>
              </a:rPr>
              <a:t>. </a:t>
            </a:r>
            <a:endParaRPr lang="nl-NL" dirty="0"/>
          </a:p>
        </p:txBody>
      </p:sp>
    </p:spTree>
    <p:extLst>
      <p:ext uri="{BB962C8B-B14F-4D97-AF65-F5344CB8AC3E}">
        <p14:creationId xmlns:p14="http://schemas.microsoft.com/office/powerpoint/2010/main" xmlns="" val="385567039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739303" y="1031132"/>
            <a:ext cx="10690698" cy="1754326"/>
          </a:xfrm>
          <a:prstGeom prst="rect">
            <a:avLst/>
          </a:prstGeom>
        </p:spPr>
        <p:txBody>
          <a:bodyPr wrap="square">
            <a:spAutoFit/>
          </a:bodyPr>
          <a:lstStyle/>
          <a:p>
            <a:r>
              <a:rPr lang="nl-NL" b="1" i="1" dirty="0" smtClean="0"/>
              <a:t>Aanbeveling 2 </a:t>
            </a:r>
          </a:p>
          <a:p>
            <a:r>
              <a:rPr lang="nl-NL" dirty="0" smtClean="0">
                <a:solidFill>
                  <a:srgbClr val="FF0000"/>
                </a:solidFill>
              </a:rPr>
              <a:t>Ontwerp een nieuwe indexeringssystematiek voor de algemene uitkering </a:t>
            </a:r>
            <a:r>
              <a:rPr lang="nl-NL" dirty="0" smtClean="0"/>
              <a:t>uit het gemeentefonds die recht doet aan de dynamiek van het takenpakket van gemeenten en die de gewenste stabiliteit biedt. Dit kan door koppeling aan vierjarige uitgavenplafonds van het Rijk in plaats van aan de werkelijke rijksuitgaven. Tussentijdse kortingen op het fonds moeten alleen in noodgevallen mogelijk zijn. </a:t>
            </a:r>
            <a:endParaRPr lang="nl-NL" dirty="0"/>
          </a:p>
        </p:txBody>
      </p:sp>
      <p:sp>
        <p:nvSpPr>
          <p:cNvPr id="3" name="Rechthoek 2"/>
          <p:cNvSpPr/>
          <p:nvPr/>
        </p:nvSpPr>
        <p:spPr>
          <a:xfrm>
            <a:off x="739303" y="3229583"/>
            <a:ext cx="10719880" cy="1200329"/>
          </a:xfrm>
          <a:prstGeom prst="rect">
            <a:avLst/>
          </a:prstGeom>
        </p:spPr>
        <p:txBody>
          <a:bodyPr wrap="square">
            <a:spAutoFit/>
          </a:bodyPr>
          <a:lstStyle/>
          <a:p>
            <a:r>
              <a:rPr lang="nl-NL" b="1" i="1" dirty="0" smtClean="0"/>
              <a:t>Aanbeveling 3 </a:t>
            </a:r>
          </a:p>
          <a:p>
            <a:r>
              <a:rPr lang="nl-NL" dirty="0" smtClean="0">
                <a:solidFill>
                  <a:srgbClr val="FF0000"/>
                </a:solidFill>
              </a:rPr>
              <a:t>Kies bij decentralisatie van taken tussen ‘blijf af en blijf weg’ en ‘Rijk bepaalt, dus Rijk betaalt’. </a:t>
            </a:r>
            <a:r>
              <a:rPr lang="nl-NL" dirty="0" smtClean="0"/>
              <a:t>Deze keuze hangt af van de mate van vrijheid die gemeenten hebben bij het bepalen van de uitkomsten van hun beleid. </a:t>
            </a:r>
            <a:endParaRPr lang="nl-NL"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671209" y="1284050"/>
            <a:ext cx="10856068" cy="2862322"/>
          </a:xfrm>
          <a:prstGeom prst="rect">
            <a:avLst/>
          </a:prstGeom>
        </p:spPr>
        <p:txBody>
          <a:bodyPr wrap="square">
            <a:spAutoFit/>
          </a:bodyPr>
          <a:lstStyle/>
          <a:p>
            <a:r>
              <a:rPr lang="nl-NL" sz="2000" b="1" i="1" dirty="0" smtClean="0"/>
              <a:t>Aanbeveling 4 </a:t>
            </a:r>
          </a:p>
          <a:p>
            <a:r>
              <a:rPr lang="nl-NL" sz="2000" dirty="0" smtClean="0"/>
              <a:t>Taken met veel beleidsvrijheid die de gemeentelijke schaal niet overstijgen (zoals groen, wegen, sport) kunnen </a:t>
            </a:r>
            <a:r>
              <a:rPr lang="nl-NL" sz="2000" dirty="0" smtClean="0">
                <a:solidFill>
                  <a:srgbClr val="FF5050"/>
                </a:solidFill>
              </a:rPr>
              <a:t>voornamelijk uit gemeentelijke belastingen bekostigd worden.</a:t>
            </a:r>
            <a:r>
              <a:rPr lang="nl-NL" sz="2000" dirty="0" smtClean="0"/>
              <a:t> De gemeentelijke belastingopbrengst kan hiervoor worden verdubbeld, en de rijksbelasting kan evenredig omlaag. </a:t>
            </a:r>
            <a:endParaRPr lang="nl-NL" sz="2000" dirty="0" smtClean="0"/>
          </a:p>
          <a:p>
            <a:endParaRPr lang="nl-NL" sz="2000" dirty="0" smtClean="0"/>
          </a:p>
          <a:p>
            <a:r>
              <a:rPr lang="nl-NL" sz="2000" b="1" i="1" dirty="0" smtClean="0"/>
              <a:t>Aanbeveling 5 </a:t>
            </a:r>
          </a:p>
          <a:p>
            <a:r>
              <a:rPr lang="nl-NL" sz="2000" dirty="0" smtClean="0">
                <a:solidFill>
                  <a:srgbClr val="FF0000"/>
                </a:solidFill>
              </a:rPr>
              <a:t>Geef gemeenten de mogelijkheid belastingtarieven geografisch te differentiëren om verschillen in voorzieningenniveaus te weerspiegelen. </a:t>
            </a:r>
            <a:endParaRPr lang="nl-NL" sz="2000" dirty="0">
              <a:solidFill>
                <a:srgbClr val="FF0000"/>
              </a:solidFill>
            </a:endParaRPr>
          </a:p>
        </p:txBody>
      </p:sp>
      <p:sp>
        <p:nvSpPr>
          <p:cNvPr id="3" name="Rechthoek 2"/>
          <p:cNvSpPr/>
          <p:nvPr/>
        </p:nvSpPr>
        <p:spPr>
          <a:xfrm>
            <a:off x="671209" y="4484452"/>
            <a:ext cx="10856068" cy="1015663"/>
          </a:xfrm>
          <a:prstGeom prst="rect">
            <a:avLst/>
          </a:prstGeom>
        </p:spPr>
        <p:txBody>
          <a:bodyPr wrap="square">
            <a:spAutoFit/>
          </a:bodyPr>
          <a:lstStyle/>
          <a:p>
            <a:r>
              <a:rPr lang="nl-NL" sz="2000" b="1" i="1" dirty="0" smtClean="0"/>
              <a:t>Aanbeveling 6 </a:t>
            </a:r>
          </a:p>
          <a:p>
            <a:r>
              <a:rPr lang="nl-NL" sz="2000" dirty="0" smtClean="0">
                <a:solidFill>
                  <a:srgbClr val="FF0000"/>
                </a:solidFill>
              </a:rPr>
              <a:t>Vereenvoudig het verdeelsysteem van de algemene uitkering uit het gemeentefonds</a:t>
            </a:r>
            <a:r>
              <a:rPr lang="nl-NL" sz="2000" dirty="0" smtClean="0"/>
              <a:t>. </a:t>
            </a:r>
            <a:endParaRPr lang="nl-NL" sz="2000"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hoek 2"/>
          <p:cNvSpPr/>
          <p:nvPr/>
        </p:nvSpPr>
        <p:spPr>
          <a:xfrm>
            <a:off x="729573" y="1079770"/>
            <a:ext cx="10894979" cy="1015663"/>
          </a:xfrm>
          <a:prstGeom prst="rect">
            <a:avLst/>
          </a:prstGeom>
        </p:spPr>
        <p:txBody>
          <a:bodyPr wrap="square">
            <a:spAutoFit/>
          </a:bodyPr>
          <a:lstStyle/>
          <a:p>
            <a:r>
              <a:rPr lang="nl-NL" sz="2000" b="1" i="1" dirty="0" smtClean="0"/>
              <a:t>Aanbeveling 7 </a:t>
            </a:r>
          </a:p>
          <a:p>
            <a:r>
              <a:rPr lang="nl-NL" sz="2000" dirty="0" smtClean="0"/>
              <a:t>Houd bij de bekostiging van </a:t>
            </a:r>
            <a:r>
              <a:rPr lang="nl-NL" sz="2000" dirty="0" smtClean="0">
                <a:solidFill>
                  <a:srgbClr val="FF5050"/>
                </a:solidFill>
              </a:rPr>
              <a:t>regionale take</a:t>
            </a:r>
            <a:r>
              <a:rPr lang="nl-NL" sz="2000" dirty="0" smtClean="0"/>
              <a:t>n vast aan de principes van de financiële verhoudingen, dat wil zeggen: </a:t>
            </a:r>
            <a:r>
              <a:rPr lang="nl-NL" sz="2000" dirty="0" smtClean="0">
                <a:solidFill>
                  <a:srgbClr val="FF5050"/>
                </a:solidFill>
              </a:rPr>
              <a:t>‘wie bepaalt, die betaalt</a:t>
            </a:r>
            <a:r>
              <a:rPr lang="nl-NL" sz="2000" dirty="0" smtClean="0"/>
              <a:t>’. </a:t>
            </a:r>
            <a:endParaRPr lang="nl-NL" sz="2000" dirty="0"/>
          </a:p>
        </p:txBody>
      </p:sp>
      <p:sp>
        <p:nvSpPr>
          <p:cNvPr id="4" name="Rechthoek 3"/>
          <p:cNvSpPr/>
          <p:nvPr/>
        </p:nvSpPr>
        <p:spPr>
          <a:xfrm>
            <a:off x="661481" y="3083668"/>
            <a:ext cx="10875523" cy="3170099"/>
          </a:xfrm>
          <a:prstGeom prst="rect">
            <a:avLst/>
          </a:prstGeom>
        </p:spPr>
        <p:txBody>
          <a:bodyPr wrap="square">
            <a:spAutoFit/>
          </a:bodyPr>
          <a:lstStyle/>
          <a:p>
            <a:r>
              <a:rPr lang="nl-NL" sz="2000" b="1" i="1" dirty="0" smtClean="0"/>
              <a:t>Aanbeveling 8 </a:t>
            </a:r>
          </a:p>
          <a:p>
            <a:r>
              <a:rPr lang="nl-NL" sz="2000" dirty="0" smtClean="0"/>
              <a:t>Overweeg de </a:t>
            </a:r>
            <a:r>
              <a:rPr lang="nl-NL" sz="2000" dirty="0" smtClean="0">
                <a:solidFill>
                  <a:srgbClr val="FF5050"/>
                </a:solidFill>
              </a:rPr>
              <a:t>verevening van de belastingcapaciteit </a:t>
            </a:r>
            <a:r>
              <a:rPr lang="nl-NL" sz="2000" dirty="0" smtClean="0"/>
              <a:t>in de verdeling van de algemene uitkering zo in te richten dat waardestijgingen minder of pas met vertraging tot een lagere uitkering leiden. </a:t>
            </a:r>
          </a:p>
          <a:p>
            <a:endParaRPr lang="nl-NL" sz="2000" b="1" i="1" dirty="0" smtClean="0"/>
          </a:p>
          <a:p>
            <a:endParaRPr lang="nl-NL" sz="2000" b="1" i="1" dirty="0" smtClean="0"/>
          </a:p>
          <a:p>
            <a:r>
              <a:rPr lang="nl-NL" sz="2000" b="1" i="1" dirty="0" smtClean="0"/>
              <a:t>Aanbeveling </a:t>
            </a:r>
            <a:r>
              <a:rPr lang="nl-NL" sz="2000" b="1" i="1" dirty="0" smtClean="0"/>
              <a:t>9 </a:t>
            </a:r>
          </a:p>
          <a:p>
            <a:r>
              <a:rPr lang="nl-NL" sz="2000" dirty="0" smtClean="0"/>
              <a:t>Maak voor de stimulering van </a:t>
            </a:r>
            <a:r>
              <a:rPr lang="nl-NL" sz="2000" dirty="0" smtClean="0">
                <a:solidFill>
                  <a:srgbClr val="FF5050"/>
                </a:solidFill>
              </a:rPr>
              <a:t>regionale economische ontwikkeling</a:t>
            </a:r>
            <a:r>
              <a:rPr lang="nl-NL" sz="2000" dirty="0" smtClean="0"/>
              <a:t> gebruik van de mogelijkheden die het nu al stelsel biedt, zoals regionale bedrijfsinvesteringsfondsen. </a:t>
            </a:r>
            <a:endParaRPr lang="nl-NL" sz="20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idx="4294967295"/>
          </p:nvPr>
        </p:nvSpPr>
        <p:spPr>
          <a:xfrm>
            <a:off x="2708310" y="311758"/>
            <a:ext cx="7525189" cy="534988"/>
          </a:xfrm>
        </p:spPr>
        <p:txBody>
          <a:bodyPr/>
          <a:lstStyle/>
          <a:p>
            <a:pPr algn="ctr"/>
            <a:r>
              <a:rPr lang="nl-NL" dirty="0" smtClean="0">
                <a:solidFill>
                  <a:srgbClr val="0070C0"/>
                </a:solidFill>
                <a:latin typeface="+mj-lt"/>
              </a:rPr>
              <a:t>Waar gaat het mis? </a:t>
            </a:r>
            <a:endParaRPr lang="nl-NL" dirty="0">
              <a:solidFill>
                <a:srgbClr val="0070C0"/>
              </a:solidFill>
              <a:latin typeface="+mj-lt"/>
            </a:endParaRPr>
          </a:p>
        </p:txBody>
      </p:sp>
      <p:sp>
        <p:nvSpPr>
          <p:cNvPr id="4" name="Tijdelijke aanduiding voor inhoud 1"/>
          <p:cNvSpPr txBox="1">
            <a:spLocks/>
          </p:cNvSpPr>
          <p:nvPr/>
        </p:nvSpPr>
        <p:spPr>
          <a:xfrm>
            <a:off x="554476" y="1186774"/>
            <a:ext cx="11235449" cy="5350213"/>
          </a:xfrm>
          <a:prstGeom prst="rect">
            <a:avLst/>
          </a:prstGeom>
          <a:noFill/>
        </p:spPr>
        <p:txBody>
          <a:bodyPr vert="horz" lIns="91440" tIns="45720" rIns="91440" bIns="45720" rtlCol="0">
            <a:noAutofit/>
          </a:bodyPr>
          <a:lstStyle/>
          <a:p>
            <a:pPr marL="342900" lvl="0" indent="-342900">
              <a:lnSpc>
                <a:spcPct val="70000"/>
              </a:lnSpc>
              <a:spcBef>
                <a:spcPts val="600"/>
              </a:spcBef>
              <a:buFont typeface="Arial" pitchFamily="34" charset="0"/>
              <a:buChar char="•"/>
              <a:defRPr/>
            </a:pPr>
            <a:endParaRPr lang="nl-NL" sz="1600" b="1" dirty="0" smtClean="0">
              <a:solidFill>
                <a:srgbClr val="0070C0"/>
              </a:solidFill>
              <a:latin typeface="Verdana" panose="020B0604030504040204" pitchFamily="34" charset="0"/>
              <a:ea typeface="Verdana" panose="020B0604030504040204" pitchFamily="34" charset="0"/>
              <a:cs typeface="Verdana" panose="020B0604030504040204" pitchFamily="34" charset="0"/>
            </a:endParaRPr>
          </a:p>
          <a:p>
            <a:pPr marL="342900" lvl="0" indent="-342900">
              <a:lnSpc>
                <a:spcPct val="70000"/>
              </a:lnSpc>
              <a:spcBef>
                <a:spcPts val="600"/>
              </a:spcBef>
              <a:buFont typeface="Arial" pitchFamily="34" charset="0"/>
              <a:buChar char="•"/>
              <a:defRPr/>
            </a:pPr>
            <a:r>
              <a:rPr lang="nl-NL" sz="2400" dirty="0" smtClean="0">
                <a:solidFill>
                  <a:srgbClr val="0070C0"/>
                </a:solidFill>
                <a:latin typeface="Verdana" panose="020B0604030504040204" pitchFamily="34" charset="0"/>
                <a:ea typeface="Verdana" panose="020B0604030504040204" pitchFamily="34" charset="0"/>
                <a:cs typeface="Verdana" panose="020B0604030504040204" pitchFamily="34" charset="0"/>
              </a:rPr>
              <a:t>Grote afhankelijkheid gemeenten van het Rijk</a:t>
            </a:r>
          </a:p>
          <a:p>
            <a:pPr marL="342900" lvl="0" indent="17463">
              <a:lnSpc>
                <a:spcPct val="70000"/>
              </a:lnSpc>
              <a:spcBef>
                <a:spcPts val="600"/>
              </a:spcBef>
              <a:defRPr/>
            </a:pPr>
            <a:r>
              <a:rPr lang="nl-NL" sz="1600" dirty="0" smtClean="0">
                <a:solidFill>
                  <a:srgbClr val="0070C0"/>
                </a:solidFill>
                <a:latin typeface="Verdana" panose="020B0604030504040204" pitchFamily="34" charset="0"/>
                <a:ea typeface="Verdana" panose="020B0604030504040204" pitchFamily="34" charset="0"/>
                <a:cs typeface="Verdana" panose="020B0604030504040204" pitchFamily="34" charset="0"/>
              </a:rPr>
              <a:t>- Naleving art. 2 Fvw</a:t>
            </a:r>
          </a:p>
          <a:p>
            <a:pPr marL="342900" lvl="0" indent="17463">
              <a:lnSpc>
                <a:spcPct val="70000"/>
              </a:lnSpc>
              <a:spcBef>
                <a:spcPts val="600"/>
              </a:spcBef>
              <a:defRPr/>
            </a:pPr>
            <a:r>
              <a:rPr lang="nl-NL" sz="1600" dirty="0" smtClean="0">
                <a:solidFill>
                  <a:srgbClr val="0070C0"/>
                </a:solidFill>
                <a:latin typeface="Verdana" panose="020B0604030504040204" pitchFamily="34" charset="0"/>
                <a:ea typeface="Verdana" panose="020B0604030504040204" pitchFamily="34" charset="0"/>
                <a:cs typeface="Verdana" panose="020B0604030504040204" pitchFamily="34" charset="0"/>
              </a:rPr>
              <a:t>- Kortingen buiten normeringsystematiek om</a:t>
            </a:r>
          </a:p>
          <a:p>
            <a:pPr marL="342900" lvl="0" indent="17463">
              <a:lnSpc>
                <a:spcPct val="70000"/>
              </a:lnSpc>
              <a:spcBef>
                <a:spcPts val="600"/>
              </a:spcBef>
              <a:buFontTx/>
              <a:buChar char="-"/>
              <a:defRPr/>
            </a:pPr>
            <a:r>
              <a:rPr lang="nl-NL" sz="1600" dirty="0" smtClean="0">
                <a:solidFill>
                  <a:srgbClr val="0070C0"/>
                </a:solidFill>
                <a:latin typeface="Verdana" panose="020B0604030504040204" pitchFamily="34" charset="0"/>
                <a:ea typeface="Verdana" panose="020B0604030504040204" pitchFamily="34" charset="0"/>
                <a:cs typeface="Verdana" panose="020B0604030504040204" pitchFamily="34" charset="0"/>
              </a:rPr>
              <a:t> Schommelingen algemene uitkering</a:t>
            </a:r>
          </a:p>
          <a:p>
            <a:pPr marL="342900" lvl="0" indent="17463">
              <a:lnSpc>
                <a:spcPct val="70000"/>
              </a:lnSpc>
              <a:spcBef>
                <a:spcPts val="600"/>
              </a:spcBef>
              <a:buFontTx/>
              <a:buChar char="-"/>
              <a:defRPr/>
            </a:pPr>
            <a:r>
              <a:rPr lang="nl-NL" sz="1600" dirty="0" smtClean="0">
                <a:solidFill>
                  <a:srgbClr val="0070C0"/>
                </a:solidFill>
                <a:latin typeface="Verdana" panose="020B0604030504040204" pitchFamily="34" charset="0"/>
                <a:ea typeface="Verdana" panose="020B0604030504040204" pitchFamily="34" charset="0"/>
                <a:cs typeface="Verdana" panose="020B0604030504040204" pitchFamily="34" charset="0"/>
              </a:rPr>
              <a:t> Toename risico’s ; verkleining belastinggebied</a:t>
            </a:r>
          </a:p>
          <a:p>
            <a:pPr marL="342900" lvl="0" indent="-342900">
              <a:lnSpc>
                <a:spcPct val="70000"/>
              </a:lnSpc>
              <a:spcBef>
                <a:spcPts val="600"/>
              </a:spcBef>
              <a:defRPr/>
            </a:pPr>
            <a:r>
              <a:rPr lang="nl-NL" sz="1600" dirty="0" smtClean="0">
                <a:solidFill>
                  <a:srgbClr val="0070C0"/>
                </a:solidFill>
                <a:latin typeface="Verdana" panose="020B0604030504040204" pitchFamily="34" charset="0"/>
                <a:ea typeface="Verdana" panose="020B0604030504040204" pitchFamily="34" charset="0"/>
                <a:cs typeface="Verdana" panose="020B0604030504040204" pitchFamily="34" charset="0"/>
              </a:rPr>
              <a:t>	</a:t>
            </a:r>
            <a:endParaRPr lang="nl-NL" sz="1600" b="1" dirty="0" smtClean="0">
              <a:solidFill>
                <a:srgbClr val="0070C0"/>
              </a:solidFill>
              <a:latin typeface="Verdana" panose="020B0604030504040204" pitchFamily="34" charset="0"/>
              <a:ea typeface="Verdana" panose="020B0604030504040204" pitchFamily="34" charset="0"/>
              <a:cs typeface="Verdana" panose="020B0604030504040204" pitchFamily="34" charset="0"/>
            </a:endParaRPr>
          </a:p>
          <a:p>
            <a:pPr marL="342900" lvl="0" indent="-342900">
              <a:lnSpc>
                <a:spcPct val="70000"/>
              </a:lnSpc>
              <a:spcBef>
                <a:spcPts val="600"/>
              </a:spcBef>
              <a:buFont typeface="Arial" pitchFamily="34" charset="0"/>
              <a:buChar char="•"/>
              <a:defRPr/>
            </a:pPr>
            <a:r>
              <a:rPr lang="nl-NL" sz="2400" dirty="0" smtClean="0">
                <a:solidFill>
                  <a:srgbClr val="0070C0"/>
                </a:solidFill>
                <a:latin typeface="Verdana" panose="020B0604030504040204" pitchFamily="34" charset="0"/>
                <a:ea typeface="Verdana" panose="020B0604030504040204" pitchFamily="34" charset="0"/>
                <a:cs typeface="Verdana" panose="020B0604030504040204" pitchFamily="34" charset="0"/>
              </a:rPr>
              <a:t>Veiligheidsregio’s</a:t>
            </a:r>
          </a:p>
          <a:p>
            <a:pPr marL="342900" lvl="0" indent="-69850">
              <a:lnSpc>
                <a:spcPct val="70000"/>
              </a:lnSpc>
              <a:spcBef>
                <a:spcPts val="600"/>
              </a:spcBef>
              <a:defRPr/>
            </a:pPr>
            <a:r>
              <a:rPr lang="nl-NL" sz="1600" dirty="0" smtClean="0">
                <a:solidFill>
                  <a:srgbClr val="0070C0"/>
                </a:solidFill>
                <a:latin typeface="Verdana" panose="020B0604030504040204" pitchFamily="34" charset="0"/>
                <a:ea typeface="Verdana" panose="020B0604030504040204" pitchFamily="34" charset="0"/>
                <a:cs typeface="Verdana" panose="020B0604030504040204" pitchFamily="34" charset="0"/>
              </a:rPr>
              <a:t>- Grootste deel uitgaven (90%) gaat via regio, grotendeels door normstelling Rijk</a:t>
            </a:r>
          </a:p>
          <a:p>
            <a:pPr marL="342900" lvl="0" indent="-69850">
              <a:lnSpc>
                <a:spcPct val="70000"/>
              </a:lnSpc>
              <a:spcBef>
                <a:spcPts val="600"/>
              </a:spcBef>
              <a:defRPr/>
            </a:pPr>
            <a:r>
              <a:rPr lang="nl-NL" sz="1600" dirty="0" smtClean="0">
                <a:solidFill>
                  <a:srgbClr val="0070C0"/>
                </a:solidFill>
                <a:latin typeface="Verdana" panose="020B0604030504040204" pitchFamily="34" charset="0"/>
                <a:ea typeface="Verdana" panose="020B0604030504040204" pitchFamily="34" charset="0"/>
                <a:cs typeface="Verdana" panose="020B0604030504040204" pitchFamily="34" charset="0"/>
              </a:rPr>
              <a:t>- 90% echter bekostigd door gemeenten</a:t>
            </a:r>
          </a:p>
          <a:p>
            <a:pPr marL="174625" lvl="0" indent="-174625">
              <a:lnSpc>
                <a:spcPct val="70000"/>
              </a:lnSpc>
              <a:spcBef>
                <a:spcPts val="600"/>
              </a:spcBef>
              <a:buFont typeface="Arial" pitchFamily="34" charset="0"/>
              <a:buChar char="•"/>
              <a:defRPr/>
            </a:pPr>
            <a:endParaRPr lang="nl-NL" sz="1700" b="1" dirty="0" smtClean="0">
              <a:solidFill>
                <a:srgbClr val="0070C0"/>
              </a:solidFill>
              <a:latin typeface="Verdana" panose="020B0604030504040204" pitchFamily="34" charset="0"/>
              <a:ea typeface="Verdana" panose="020B0604030504040204" pitchFamily="34" charset="0"/>
              <a:cs typeface="Verdana" panose="020B0604030504040204" pitchFamily="34" charset="0"/>
            </a:endParaRPr>
          </a:p>
          <a:p>
            <a:pPr marL="174625" lvl="0" indent="-174625">
              <a:lnSpc>
                <a:spcPct val="70000"/>
              </a:lnSpc>
              <a:spcBef>
                <a:spcPts val="600"/>
              </a:spcBef>
              <a:buFont typeface="Arial" pitchFamily="34" charset="0"/>
              <a:buChar char="•"/>
              <a:defRPr/>
            </a:pPr>
            <a:r>
              <a:rPr lang="nl-NL" sz="2400" dirty="0" smtClean="0">
                <a:solidFill>
                  <a:srgbClr val="0070C0"/>
                </a:solidFill>
                <a:latin typeface="Verdana" panose="020B0604030504040204" pitchFamily="34" charset="0"/>
                <a:ea typeface="Verdana" panose="020B0604030504040204" pitchFamily="34" charset="0"/>
                <a:cs typeface="Verdana" panose="020B0604030504040204" pitchFamily="34" charset="0"/>
              </a:rPr>
              <a:t>Sociaal domein: taken overgeheveld, het geld ook. Maar het beleid…?</a:t>
            </a:r>
            <a:endParaRPr lang="nl-NL" sz="2400" dirty="0">
              <a:solidFill>
                <a:srgbClr val="0070C0"/>
              </a:solidFill>
              <a:latin typeface="Verdana" panose="020B0604030504040204" pitchFamily="34" charset="0"/>
              <a:ea typeface="Verdana" panose="020B0604030504040204" pitchFamily="34" charset="0"/>
              <a:cs typeface="Verdana" panose="020B0604030504040204" pitchFamily="34" charset="0"/>
            </a:endParaRPr>
          </a:p>
          <a:p>
            <a:pPr marL="342900" lvl="0" indent="17463">
              <a:lnSpc>
                <a:spcPct val="70000"/>
              </a:lnSpc>
              <a:spcBef>
                <a:spcPts val="600"/>
              </a:spcBef>
              <a:buFontTx/>
              <a:buChar char="-"/>
              <a:defRPr/>
            </a:pPr>
            <a:r>
              <a:rPr lang="nl-NL" sz="1700" dirty="0" smtClean="0">
                <a:solidFill>
                  <a:srgbClr val="0070C0"/>
                </a:solidFill>
                <a:latin typeface="Verdana" panose="020B0604030504040204" pitchFamily="34" charset="0"/>
                <a:ea typeface="Verdana" panose="020B0604030504040204" pitchFamily="34" charset="0"/>
                <a:cs typeface="Verdana" panose="020B0604030504040204" pitchFamily="34" charset="0"/>
              </a:rPr>
              <a:t> Afbouw WSW</a:t>
            </a:r>
          </a:p>
          <a:p>
            <a:pPr marL="342900" lvl="0" indent="17463">
              <a:lnSpc>
                <a:spcPct val="70000"/>
              </a:lnSpc>
              <a:spcBef>
                <a:spcPts val="600"/>
              </a:spcBef>
              <a:buFontTx/>
              <a:buChar char="-"/>
              <a:defRPr/>
            </a:pPr>
            <a:r>
              <a:rPr lang="nl-NL" sz="1700" dirty="0" smtClean="0">
                <a:solidFill>
                  <a:srgbClr val="0070C0"/>
                </a:solidFill>
                <a:latin typeface="Verdana" panose="020B0604030504040204" pitchFamily="34" charset="0"/>
                <a:ea typeface="Verdana" panose="020B0604030504040204" pitchFamily="34" charset="0"/>
                <a:cs typeface="Verdana" panose="020B0604030504040204" pitchFamily="34" charset="0"/>
              </a:rPr>
              <a:t> Verplicht stellen Beschut Werken</a:t>
            </a:r>
            <a:endParaRPr lang="nl-NL" sz="1700" dirty="0">
              <a:solidFill>
                <a:srgbClr val="0070C0"/>
              </a:solidFill>
              <a:latin typeface="Verdana" panose="020B0604030504040204" pitchFamily="34" charset="0"/>
              <a:ea typeface="Verdana" panose="020B0604030504040204" pitchFamily="34" charset="0"/>
              <a:cs typeface="Verdana" panose="020B0604030504040204" pitchFamily="34" charset="0"/>
            </a:endParaRPr>
          </a:p>
          <a:p>
            <a:pPr marL="342900" lvl="0" indent="17463">
              <a:lnSpc>
                <a:spcPct val="70000"/>
              </a:lnSpc>
              <a:spcBef>
                <a:spcPts val="600"/>
              </a:spcBef>
              <a:buFontTx/>
              <a:buChar char="-"/>
              <a:defRPr/>
            </a:pPr>
            <a:r>
              <a:rPr lang="nl-NL" sz="1700" dirty="0" smtClean="0">
                <a:solidFill>
                  <a:srgbClr val="0070C0"/>
                </a:solidFill>
                <a:latin typeface="Verdana" panose="020B0604030504040204" pitchFamily="34" charset="0"/>
                <a:ea typeface="Verdana" panose="020B0604030504040204" pitchFamily="34" charset="0"/>
                <a:cs typeface="Verdana" panose="020B0604030504040204" pitchFamily="34" charset="0"/>
              </a:rPr>
              <a:t> Minimumtarieven Hulp bij Huishouden</a:t>
            </a:r>
            <a:endParaRPr lang="nl-NL" sz="1700" dirty="0">
              <a:solidFill>
                <a:srgbClr val="0070C0"/>
              </a:solidFill>
              <a:latin typeface="Verdana" panose="020B0604030504040204" pitchFamily="34" charset="0"/>
              <a:ea typeface="Verdana" panose="020B0604030504040204" pitchFamily="34" charset="0"/>
              <a:cs typeface="Verdana" panose="020B0604030504040204" pitchFamily="34" charset="0"/>
            </a:endParaRPr>
          </a:p>
          <a:p>
            <a:pPr marL="342900" lvl="0" indent="-342900">
              <a:lnSpc>
                <a:spcPct val="70000"/>
              </a:lnSpc>
              <a:spcBef>
                <a:spcPts val="600"/>
              </a:spcBef>
              <a:defRPr/>
            </a:pPr>
            <a:endParaRPr lang="nl-NL" sz="1700" dirty="0" smtClean="0">
              <a:solidFill>
                <a:schemeClr val="tx2"/>
              </a:solidFill>
              <a:latin typeface="Verdana" panose="020B0604030504040204" pitchFamily="34" charset="0"/>
              <a:ea typeface="Verdana" panose="020B0604030504040204" pitchFamily="34" charset="0"/>
              <a:cs typeface="Verdana" panose="020B0604030504040204" pitchFamily="34" charset="0"/>
            </a:endParaRPr>
          </a:p>
          <a:p>
            <a:pPr marL="342900" lvl="0" indent="-342900">
              <a:lnSpc>
                <a:spcPct val="70000"/>
              </a:lnSpc>
              <a:spcBef>
                <a:spcPts val="600"/>
              </a:spcBef>
              <a:buFont typeface="Arial" pitchFamily="34" charset="0"/>
              <a:buChar char="•"/>
              <a:defRPr/>
            </a:pPr>
            <a:r>
              <a:rPr lang="nl-NL" sz="2400" dirty="0" smtClean="0">
                <a:solidFill>
                  <a:srgbClr val="0070C0"/>
                </a:solidFill>
                <a:latin typeface="Verdana" panose="020B0604030504040204" pitchFamily="34" charset="0"/>
                <a:ea typeface="Verdana" panose="020B0604030504040204" pitchFamily="34" charset="0"/>
                <a:cs typeface="Verdana" panose="020B0604030504040204" pitchFamily="34" charset="0"/>
              </a:rPr>
              <a:t>Beschermd wonen</a:t>
            </a:r>
          </a:p>
          <a:p>
            <a:pPr marL="342900" lvl="0" indent="17463">
              <a:lnSpc>
                <a:spcPct val="70000"/>
              </a:lnSpc>
              <a:spcBef>
                <a:spcPts val="600"/>
              </a:spcBef>
              <a:defRPr/>
            </a:pPr>
            <a:r>
              <a:rPr lang="nl-NL" sz="1600" dirty="0" smtClean="0">
                <a:solidFill>
                  <a:srgbClr val="0070C0"/>
                </a:solidFill>
                <a:latin typeface="Verdana" panose="020B0604030504040204" pitchFamily="34" charset="0"/>
                <a:ea typeface="Verdana" panose="020B0604030504040204" pitchFamily="34" charset="0"/>
                <a:cs typeface="Verdana" panose="020B0604030504040204" pitchFamily="34" charset="0"/>
              </a:rPr>
              <a:t>- Taak voor alle gemeenten</a:t>
            </a:r>
          </a:p>
          <a:p>
            <a:pPr marL="342900" lvl="0" indent="17463">
              <a:lnSpc>
                <a:spcPct val="70000"/>
              </a:lnSpc>
              <a:spcBef>
                <a:spcPts val="600"/>
              </a:spcBef>
              <a:defRPr/>
            </a:pPr>
            <a:r>
              <a:rPr lang="nl-NL" sz="1600" dirty="0" smtClean="0">
                <a:solidFill>
                  <a:srgbClr val="0070C0"/>
                </a:solidFill>
                <a:latin typeface="Verdana" panose="020B0604030504040204" pitchFamily="34" charset="0"/>
                <a:ea typeface="Verdana" panose="020B0604030504040204" pitchFamily="34" charset="0"/>
                <a:cs typeface="Verdana" panose="020B0604030504040204" pitchFamily="34" charset="0"/>
              </a:rPr>
              <a:t>- Mogelijke risico-afwenteling op centrumgemeenten</a:t>
            </a:r>
          </a:p>
          <a:p>
            <a:pPr marL="342900" lvl="0" indent="17463">
              <a:lnSpc>
                <a:spcPct val="70000"/>
              </a:lnSpc>
              <a:spcBef>
                <a:spcPts val="600"/>
              </a:spcBef>
              <a:defRPr/>
            </a:pPr>
            <a:r>
              <a:rPr lang="nl-NL" sz="1600" dirty="0" smtClean="0">
                <a:solidFill>
                  <a:srgbClr val="0070C0"/>
                </a:solidFill>
                <a:latin typeface="Verdana" panose="020B0604030504040204" pitchFamily="34" charset="0"/>
                <a:ea typeface="Verdana" panose="020B0604030504040204" pitchFamily="34" charset="0"/>
                <a:cs typeface="Verdana" panose="020B0604030504040204" pitchFamily="34" charset="0"/>
              </a:rPr>
              <a:t>- Desondanks gekozen voor centrumgemeente-constructie</a:t>
            </a:r>
          </a:p>
          <a:p>
            <a:pPr marL="342900" lvl="0" indent="-342900">
              <a:lnSpc>
                <a:spcPct val="90000"/>
              </a:lnSpc>
              <a:spcBef>
                <a:spcPts val="1000"/>
              </a:spcBef>
              <a:buFont typeface="Arial" panose="020B0604020202020204" pitchFamily="34" charset="0"/>
              <a:buChar char="•"/>
              <a:defRPr/>
            </a:pPr>
            <a:endParaRPr lang="nl-NL" sz="1700" dirty="0" smtClean="0">
              <a:solidFill>
                <a:schemeClr val="tx2"/>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xmlns="" val="41047737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4294967295"/>
          </p:nvPr>
        </p:nvSpPr>
        <p:spPr>
          <a:xfrm>
            <a:off x="749029" y="992221"/>
            <a:ext cx="10972801" cy="5739319"/>
          </a:xfrm>
        </p:spPr>
        <p:txBody>
          <a:bodyPr>
            <a:noAutofit/>
          </a:bodyPr>
          <a:lstStyle/>
          <a:p>
            <a:pPr>
              <a:lnSpc>
                <a:spcPct val="140000"/>
              </a:lnSpc>
              <a:spcBef>
                <a:spcPts val="600"/>
              </a:spcBef>
              <a:buFont typeface="Arial" pitchFamily="34" charset="0"/>
              <a:buChar char="•"/>
            </a:pPr>
            <a:r>
              <a:rPr lang="nl-NL" sz="2400" dirty="0" smtClean="0">
                <a:solidFill>
                  <a:srgbClr val="0070C0"/>
                </a:solidFill>
                <a:cs typeface="Arial" pitchFamily="34" charset="0"/>
              </a:rPr>
              <a:t> Bepalen en betalen sporen niet meer</a:t>
            </a:r>
            <a:endParaRPr lang="nl-NL" sz="2400" dirty="0" smtClean="0">
              <a:solidFill>
                <a:srgbClr val="0070C0"/>
              </a:solidFill>
            </a:endParaRPr>
          </a:p>
          <a:p>
            <a:pPr marL="273050">
              <a:lnSpc>
                <a:spcPct val="100000"/>
              </a:lnSpc>
              <a:spcBef>
                <a:spcPts val="600"/>
              </a:spcBef>
              <a:buFont typeface="Wingdings" pitchFamily="2" charset="2"/>
              <a:buChar char="Ø"/>
            </a:pPr>
            <a:r>
              <a:rPr lang="nl-NL" dirty="0" smtClean="0">
                <a:solidFill>
                  <a:srgbClr val="0070C0"/>
                </a:solidFill>
              </a:rPr>
              <a:t> De ene partij bepaalt, de andere betaalt (beschut werken, huishoudelijke hulp etc.)</a:t>
            </a:r>
          </a:p>
          <a:p>
            <a:pPr marL="273050">
              <a:lnSpc>
                <a:spcPct val="100000"/>
              </a:lnSpc>
              <a:spcBef>
                <a:spcPts val="600"/>
              </a:spcBef>
              <a:buFont typeface="Wingdings" pitchFamily="2" charset="2"/>
              <a:buChar char="Ø"/>
            </a:pPr>
            <a:r>
              <a:rPr lang="nl-NL" dirty="0" smtClean="0">
                <a:solidFill>
                  <a:srgbClr val="0070C0"/>
                </a:solidFill>
              </a:rPr>
              <a:t> Bestuurlijke keuzes zijn niet consequent doorgevoerd in de bekostiging (sociaal domein)</a:t>
            </a:r>
          </a:p>
          <a:p>
            <a:pPr marL="273050">
              <a:lnSpc>
                <a:spcPct val="100000"/>
              </a:lnSpc>
              <a:spcBef>
                <a:spcPts val="600"/>
              </a:spcBef>
              <a:buFont typeface="Wingdings" pitchFamily="2" charset="2"/>
              <a:buChar char="Ø"/>
            </a:pPr>
            <a:r>
              <a:rPr lang="nl-NL" dirty="0" smtClean="0">
                <a:solidFill>
                  <a:srgbClr val="0070C0"/>
                </a:solidFill>
              </a:rPr>
              <a:t> Inconsequente keuzes bij bekostiging regionale taken (beschermd wonen, veiligheidsregio)</a:t>
            </a:r>
          </a:p>
          <a:p>
            <a:pPr marL="273050">
              <a:lnSpc>
                <a:spcPct val="100000"/>
              </a:lnSpc>
              <a:spcBef>
                <a:spcPts val="600"/>
              </a:spcBef>
              <a:buFont typeface="Wingdings" pitchFamily="2" charset="2"/>
              <a:buChar char="Ø"/>
            </a:pPr>
            <a:r>
              <a:rPr lang="nl-NL" dirty="0" smtClean="0">
                <a:solidFill>
                  <a:srgbClr val="0070C0"/>
                </a:solidFill>
              </a:rPr>
              <a:t> Niet de opgaven, maar de bestuurlijke en financiële structuren zijn als uitgangspunt genomen (gemeentefonds als vehikel wensen landelijke politiek)</a:t>
            </a:r>
          </a:p>
          <a:p>
            <a:pPr marL="273050">
              <a:lnSpc>
                <a:spcPct val="140000"/>
              </a:lnSpc>
              <a:spcBef>
                <a:spcPts val="600"/>
              </a:spcBef>
            </a:pPr>
            <a:endParaRPr lang="nl-NL" sz="1600" dirty="0" smtClean="0">
              <a:solidFill>
                <a:srgbClr val="0070C0"/>
              </a:solidFill>
            </a:endParaRPr>
          </a:p>
          <a:p>
            <a:pPr>
              <a:lnSpc>
                <a:spcPct val="70000"/>
              </a:lnSpc>
              <a:spcBef>
                <a:spcPts val="600"/>
              </a:spcBef>
              <a:buFont typeface="Arial" pitchFamily="34" charset="0"/>
              <a:buChar char="•"/>
            </a:pPr>
            <a:r>
              <a:rPr lang="nl-NL" sz="2400" dirty="0" smtClean="0">
                <a:solidFill>
                  <a:srgbClr val="0070C0"/>
                </a:solidFill>
              </a:rPr>
              <a:t> Gevolgen:</a:t>
            </a:r>
          </a:p>
          <a:p>
            <a:pPr marL="360363" indent="-185738">
              <a:lnSpc>
                <a:spcPct val="100000"/>
              </a:lnSpc>
              <a:spcBef>
                <a:spcPts val="600"/>
              </a:spcBef>
              <a:buFont typeface="Wingdings" pitchFamily="2" charset="2"/>
              <a:buChar char="Ø"/>
            </a:pPr>
            <a:r>
              <a:rPr lang="nl-NL" dirty="0" smtClean="0">
                <a:solidFill>
                  <a:srgbClr val="0070C0"/>
                </a:solidFill>
              </a:rPr>
              <a:t>Langjarig beleid maken is lastig als inkomsten onvoorspelbaar zijn</a:t>
            </a:r>
          </a:p>
          <a:p>
            <a:pPr marL="360363" indent="-185738">
              <a:lnSpc>
                <a:spcPct val="100000"/>
              </a:lnSpc>
              <a:spcBef>
                <a:spcPts val="600"/>
              </a:spcBef>
              <a:buFont typeface="Wingdings" pitchFamily="2" charset="2"/>
              <a:buChar char="Ø"/>
            </a:pPr>
            <a:r>
              <a:rPr lang="nl-NL" dirty="0" smtClean="0">
                <a:solidFill>
                  <a:srgbClr val="0070C0"/>
                </a:solidFill>
              </a:rPr>
              <a:t>Financiële risico’s</a:t>
            </a:r>
          </a:p>
          <a:p>
            <a:pPr marL="360363" indent="-185738">
              <a:lnSpc>
                <a:spcPct val="100000"/>
              </a:lnSpc>
              <a:spcBef>
                <a:spcPts val="600"/>
              </a:spcBef>
              <a:buFont typeface="Wingdings" pitchFamily="2" charset="2"/>
              <a:buChar char="Ø"/>
            </a:pPr>
            <a:r>
              <a:rPr lang="nl-NL" dirty="0" smtClean="0">
                <a:solidFill>
                  <a:srgbClr val="0070C0"/>
                </a:solidFill>
              </a:rPr>
              <a:t>Ondoorzichtige bekostigingswijzen ondermijnen draagvlak (‘black box’)</a:t>
            </a:r>
          </a:p>
          <a:p>
            <a:pPr marL="360363" indent="-185738">
              <a:lnSpc>
                <a:spcPct val="100000"/>
              </a:lnSpc>
              <a:spcBef>
                <a:spcPts val="600"/>
              </a:spcBef>
              <a:buFont typeface="Wingdings" pitchFamily="2" charset="2"/>
              <a:buChar char="Ø"/>
            </a:pPr>
            <a:r>
              <a:rPr lang="nl-NL" dirty="0" smtClean="0">
                <a:solidFill>
                  <a:srgbClr val="0070C0"/>
                </a:solidFill>
              </a:rPr>
              <a:t>Beeldvorming ondermijnt lokale keuzes (“zorggeld op de plank”)</a:t>
            </a:r>
          </a:p>
          <a:p>
            <a:pPr>
              <a:lnSpc>
                <a:spcPct val="210000"/>
              </a:lnSpc>
              <a:spcBef>
                <a:spcPts val="600"/>
              </a:spcBef>
            </a:pPr>
            <a:endParaRPr lang="nl-NL" sz="1600" dirty="0" smtClean="0">
              <a:solidFill>
                <a:srgbClr val="0070C0"/>
              </a:solidFill>
            </a:endParaRPr>
          </a:p>
        </p:txBody>
      </p:sp>
      <p:sp>
        <p:nvSpPr>
          <p:cNvPr id="3" name="Titel 2"/>
          <p:cNvSpPr>
            <a:spLocks noGrp="1"/>
          </p:cNvSpPr>
          <p:nvPr>
            <p:ph type="title" idx="4294967295"/>
          </p:nvPr>
        </p:nvSpPr>
        <p:spPr>
          <a:xfrm>
            <a:off x="1556088" y="399037"/>
            <a:ext cx="9095699" cy="535531"/>
          </a:xfrm>
        </p:spPr>
        <p:txBody>
          <a:bodyPr/>
          <a:lstStyle/>
          <a:p>
            <a:pPr algn="ctr"/>
            <a:r>
              <a:rPr lang="nl-NL" dirty="0" smtClean="0">
                <a:solidFill>
                  <a:srgbClr val="0070C0"/>
                </a:solidFill>
                <a:latin typeface="+mj-lt"/>
                <a:cs typeface="Arial" pitchFamily="34" charset="0"/>
              </a:rPr>
              <a:t>Kortom:</a:t>
            </a:r>
            <a:endParaRPr lang="nl-NL" dirty="0">
              <a:solidFill>
                <a:srgbClr val="0070C0"/>
              </a:solidFill>
              <a:latin typeface="+mj-lt"/>
              <a:cs typeface="Arial"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voettekst 5"/>
          <p:cNvSpPr>
            <a:spLocks noGrp="1"/>
          </p:cNvSpPr>
          <p:nvPr>
            <p:ph type="ftr" sz="quarter" idx="3"/>
          </p:nvPr>
        </p:nvSpPr>
        <p:spPr/>
        <p:txBody>
          <a:bodyPr/>
          <a:lstStyle/>
          <a:p>
            <a:pPr algn="r"/>
            <a:r>
              <a:rPr lang="nl-NL" sz="1800" dirty="0" smtClean="0">
                <a:solidFill>
                  <a:schemeClr val="tx2"/>
                </a:solidFill>
              </a:rPr>
              <a:t>5</a:t>
            </a:r>
            <a:endParaRPr lang="nl-NL" sz="1800" dirty="0">
              <a:solidFill>
                <a:schemeClr val="tx2"/>
              </a:solidFill>
            </a:endParaRPr>
          </a:p>
        </p:txBody>
      </p:sp>
      <p:sp>
        <p:nvSpPr>
          <p:cNvPr id="3" name="Titel 2"/>
          <p:cNvSpPr>
            <a:spLocks noGrp="1"/>
          </p:cNvSpPr>
          <p:nvPr>
            <p:ph type="title" idx="4294967295"/>
          </p:nvPr>
        </p:nvSpPr>
        <p:spPr>
          <a:xfrm>
            <a:off x="2519464" y="116732"/>
            <a:ext cx="8414426" cy="632298"/>
          </a:xfrm>
        </p:spPr>
        <p:txBody>
          <a:bodyPr/>
          <a:lstStyle/>
          <a:p>
            <a:pPr algn="ctr">
              <a:lnSpc>
                <a:spcPct val="120000"/>
              </a:lnSpc>
            </a:pPr>
            <a:r>
              <a:rPr lang="nl-NL" dirty="0" smtClean="0">
                <a:solidFill>
                  <a:srgbClr val="0070C0"/>
                </a:solidFill>
                <a:latin typeface="Arial" pitchFamily="34" charset="0"/>
                <a:cs typeface="Arial" pitchFamily="34" charset="0"/>
              </a:rPr>
              <a:t>Waar hebben we het over?</a:t>
            </a:r>
            <a:endParaRPr lang="nl-NL" dirty="0">
              <a:solidFill>
                <a:srgbClr val="0070C0"/>
              </a:solidFill>
              <a:latin typeface="Arial" pitchFamily="34" charset="0"/>
              <a:cs typeface="Arial" pitchFamily="34" charset="0"/>
            </a:endParaRPr>
          </a:p>
        </p:txBody>
      </p:sp>
      <p:graphicFrame>
        <p:nvGraphicFramePr>
          <p:cNvPr id="9" name="Tabel 8"/>
          <p:cNvGraphicFramePr>
            <a:graphicFrameLocks noGrp="1"/>
          </p:cNvGraphicFramePr>
          <p:nvPr/>
        </p:nvGraphicFramePr>
        <p:xfrm>
          <a:off x="1595335" y="943588"/>
          <a:ext cx="7908587" cy="5370285"/>
        </p:xfrm>
        <a:graphic>
          <a:graphicData uri="http://schemas.openxmlformats.org/drawingml/2006/table">
            <a:tbl>
              <a:tblPr firstRow="1" bandRow="1">
                <a:tableStyleId>{5C22544A-7EE6-4342-B048-85BDC9FD1C3A}</a:tableStyleId>
              </a:tblPr>
              <a:tblGrid>
                <a:gridCol w="6526979"/>
                <a:gridCol w="1381608"/>
              </a:tblGrid>
              <a:tr h="439880">
                <a:tc>
                  <a:txBody>
                    <a:bodyPr/>
                    <a:lstStyle/>
                    <a:p>
                      <a:r>
                        <a:rPr lang="nl-NL" dirty="0" smtClean="0"/>
                        <a:t>Inkomsten gemeenten</a:t>
                      </a:r>
                      <a:r>
                        <a:rPr lang="nl-NL" baseline="0" dirty="0" smtClean="0"/>
                        <a:t> 2016 in mrd euro</a:t>
                      </a:r>
                      <a:endParaRPr lang="nl-NL" dirty="0"/>
                    </a:p>
                  </a:txBody>
                  <a:tcPr/>
                </a:tc>
                <a:tc>
                  <a:txBody>
                    <a:bodyPr/>
                    <a:lstStyle/>
                    <a:p>
                      <a:endParaRPr lang="nl-NL" dirty="0"/>
                    </a:p>
                  </a:txBody>
                  <a:tcPr/>
                </a:tc>
              </a:tr>
              <a:tr h="439880">
                <a:tc>
                  <a:txBody>
                    <a:bodyPr/>
                    <a:lstStyle/>
                    <a:p>
                      <a:pPr indent="180340">
                        <a:lnSpc>
                          <a:spcPts val="1400"/>
                        </a:lnSpc>
                        <a:spcAft>
                          <a:spcPts val="0"/>
                        </a:spcAft>
                      </a:pPr>
                      <a:r>
                        <a:rPr lang="nl-NL" sz="1600" b="0" i="0" dirty="0">
                          <a:solidFill>
                            <a:srgbClr val="0070C0"/>
                          </a:solidFill>
                          <a:latin typeface="Verdana"/>
                          <a:ea typeface="DejaVu Sans"/>
                          <a:cs typeface="Lohit Hindi"/>
                        </a:rPr>
                        <a:t>Gemeentefonds</a:t>
                      </a:r>
                    </a:p>
                  </a:txBody>
                  <a:tcPr marL="36195" marR="36195" marT="0" marB="0" anchor="ctr"/>
                </a:tc>
                <a:tc>
                  <a:txBody>
                    <a:bodyPr/>
                    <a:lstStyle/>
                    <a:p>
                      <a:pPr algn="r"/>
                      <a:r>
                        <a:rPr lang="nl-NL" sz="1600" dirty="0" smtClean="0">
                          <a:solidFill>
                            <a:srgbClr val="0070C0"/>
                          </a:solidFill>
                        </a:rPr>
                        <a:t>27</a:t>
                      </a:r>
                      <a:endParaRPr lang="nl-NL" sz="1600" dirty="0">
                        <a:solidFill>
                          <a:srgbClr val="0070C0"/>
                        </a:solidFill>
                      </a:endParaRPr>
                    </a:p>
                  </a:txBody>
                  <a:tcPr anchor="ctr"/>
                </a:tc>
              </a:tr>
              <a:tr h="439880">
                <a:tc>
                  <a:txBody>
                    <a:bodyPr/>
                    <a:lstStyle/>
                    <a:p>
                      <a:pPr lvl="1">
                        <a:lnSpc>
                          <a:spcPts val="1400"/>
                        </a:lnSpc>
                        <a:spcAft>
                          <a:spcPts val="0"/>
                        </a:spcAft>
                      </a:pPr>
                      <a:r>
                        <a:rPr lang="nl-NL" sz="1600" i="1" dirty="0">
                          <a:solidFill>
                            <a:srgbClr val="0070C0"/>
                          </a:solidFill>
                          <a:latin typeface="Verdana"/>
                          <a:ea typeface="DejaVu Sans"/>
                          <a:cs typeface="Lohit Hindi"/>
                        </a:rPr>
                        <a:t>  </a:t>
                      </a:r>
                      <a:r>
                        <a:rPr lang="nl-NL" sz="1600" i="1" dirty="0" smtClean="0">
                          <a:solidFill>
                            <a:srgbClr val="0070C0"/>
                          </a:solidFill>
                          <a:latin typeface="Verdana"/>
                          <a:ea typeface="DejaVu Sans"/>
                          <a:cs typeface="Lohit Hindi"/>
                        </a:rPr>
                        <a:t>Waarvan </a:t>
                      </a:r>
                      <a:r>
                        <a:rPr lang="nl-NL" sz="1600" i="1" dirty="0">
                          <a:solidFill>
                            <a:srgbClr val="0070C0"/>
                          </a:solidFill>
                          <a:latin typeface="Verdana"/>
                          <a:ea typeface="DejaVu Sans"/>
                          <a:cs typeface="Lohit Hindi"/>
                        </a:rPr>
                        <a:t>algemene uitkering</a:t>
                      </a:r>
                      <a:endParaRPr lang="nl-NL" sz="1600" dirty="0">
                        <a:solidFill>
                          <a:srgbClr val="0070C0"/>
                        </a:solidFill>
                        <a:latin typeface="Verdana"/>
                        <a:ea typeface="DejaVu Sans"/>
                        <a:cs typeface="Lohit Hindi"/>
                      </a:endParaRPr>
                    </a:p>
                  </a:txBody>
                  <a:tcPr marL="36195" marR="36195" marT="0" marB="0" anchor="ctr"/>
                </a:tc>
                <a:tc>
                  <a:txBody>
                    <a:bodyPr/>
                    <a:lstStyle/>
                    <a:p>
                      <a:pPr algn="l"/>
                      <a:r>
                        <a:rPr lang="nl-NL" sz="1600" i="1" dirty="0" smtClean="0">
                          <a:solidFill>
                            <a:srgbClr val="0070C0"/>
                          </a:solidFill>
                        </a:rPr>
                        <a:t>15</a:t>
                      </a:r>
                      <a:endParaRPr lang="nl-NL" sz="1600" i="1" dirty="0">
                        <a:solidFill>
                          <a:srgbClr val="0070C0"/>
                        </a:solidFill>
                      </a:endParaRPr>
                    </a:p>
                  </a:txBody>
                  <a:tcPr anchor="ctr"/>
                </a:tc>
              </a:tr>
              <a:tr h="439880">
                <a:tc>
                  <a:txBody>
                    <a:bodyPr/>
                    <a:lstStyle/>
                    <a:p>
                      <a:pPr lvl="1" indent="180340">
                        <a:lnSpc>
                          <a:spcPts val="1400"/>
                        </a:lnSpc>
                        <a:spcAft>
                          <a:spcPts val="0"/>
                        </a:spcAft>
                      </a:pPr>
                      <a:r>
                        <a:rPr lang="nl-NL" sz="1600" i="1" dirty="0" smtClean="0">
                          <a:solidFill>
                            <a:srgbClr val="0070C0"/>
                          </a:solidFill>
                          <a:latin typeface="Verdana"/>
                          <a:ea typeface="DejaVu Sans"/>
                          <a:cs typeface="Lohit Hindi"/>
                        </a:rPr>
                        <a:t>Waarvan </a:t>
                      </a:r>
                      <a:r>
                        <a:rPr lang="nl-NL" sz="1600" i="1" dirty="0">
                          <a:solidFill>
                            <a:srgbClr val="0070C0"/>
                          </a:solidFill>
                          <a:latin typeface="Verdana"/>
                          <a:ea typeface="DejaVu Sans"/>
                          <a:cs typeface="Lohit Hindi"/>
                        </a:rPr>
                        <a:t>integratie-uitkering sociaal </a:t>
                      </a:r>
                      <a:r>
                        <a:rPr lang="nl-NL" sz="1600" i="1" dirty="0" smtClean="0">
                          <a:solidFill>
                            <a:srgbClr val="0070C0"/>
                          </a:solidFill>
                          <a:latin typeface="Verdana"/>
                          <a:ea typeface="DejaVu Sans"/>
                          <a:cs typeface="Lohit Hindi"/>
                        </a:rPr>
                        <a:t>domein</a:t>
                      </a:r>
                      <a:endParaRPr lang="nl-NL" sz="1600" dirty="0">
                        <a:solidFill>
                          <a:srgbClr val="0070C0"/>
                        </a:solidFill>
                        <a:latin typeface="Verdana"/>
                        <a:ea typeface="DejaVu Sans"/>
                        <a:cs typeface="Lohit Hindi"/>
                      </a:endParaRPr>
                    </a:p>
                  </a:txBody>
                  <a:tcPr marL="36195" marR="36195" marT="0" marB="0" anchor="ctr"/>
                </a:tc>
                <a:tc>
                  <a:txBody>
                    <a:bodyPr/>
                    <a:lstStyle/>
                    <a:p>
                      <a:pPr algn="l"/>
                      <a:r>
                        <a:rPr lang="nl-NL" sz="1600" i="1" dirty="0" smtClean="0">
                          <a:solidFill>
                            <a:srgbClr val="0070C0"/>
                          </a:solidFill>
                        </a:rPr>
                        <a:t>10</a:t>
                      </a:r>
                      <a:endParaRPr lang="nl-NL" sz="1600" i="1" dirty="0">
                        <a:solidFill>
                          <a:srgbClr val="0070C0"/>
                        </a:solidFill>
                      </a:endParaRPr>
                    </a:p>
                  </a:txBody>
                  <a:tcPr anchor="ctr"/>
                </a:tc>
              </a:tr>
              <a:tr h="439880">
                <a:tc>
                  <a:txBody>
                    <a:bodyPr/>
                    <a:lstStyle/>
                    <a:p>
                      <a:pPr lvl="1" indent="180340">
                        <a:lnSpc>
                          <a:spcPts val="1400"/>
                        </a:lnSpc>
                        <a:spcAft>
                          <a:spcPts val="0"/>
                        </a:spcAft>
                      </a:pPr>
                      <a:r>
                        <a:rPr lang="nl-NL" sz="1600" i="1" dirty="0" smtClean="0">
                          <a:solidFill>
                            <a:srgbClr val="0070C0"/>
                          </a:solidFill>
                          <a:latin typeface="Verdana"/>
                          <a:ea typeface="DejaVu Sans"/>
                          <a:cs typeface="Lohit Hindi"/>
                        </a:rPr>
                        <a:t>Waarvan overig</a:t>
                      </a:r>
                      <a:endParaRPr lang="nl-NL" sz="1600" i="1" dirty="0">
                        <a:solidFill>
                          <a:srgbClr val="0070C0"/>
                        </a:solidFill>
                        <a:latin typeface="Verdana"/>
                        <a:ea typeface="DejaVu Sans"/>
                        <a:cs typeface="Lohit Hindi"/>
                      </a:endParaRPr>
                    </a:p>
                  </a:txBody>
                  <a:tcPr marL="36195" marR="36195" marT="0" marB="0" anchor="ctr"/>
                </a:tc>
                <a:tc>
                  <a:txBody>
                    <a:bodyPr/>
                    <a:lstStyle/>
                    <a:p>
                      <a:pPr algn="l"/>
                      <a:r>
                        <a:rPr lang="nl-NL" sz="1600" i="1" dirty="0" smtClean="0">
                          <a:solidFill>
                            <a:srgbClr val="0070C0"/>
                          </a:solidFill>
                        </a:rPr>
                        <a:t>2</a:t>
                      </a:r>
                      <a:endParaRPr lang="nl-NL" sz="1600" i="1" dirty="0">
                        <a:solidFill>
                          <a:srgbClr val="0070C0"/>
                        </a:solidFill>
                      </a:endParaRPr>
                    </a:p>
                  </a:txBody>
                  <a:tcPr anchor="ctr"/>
                </a:tc>
              </a:tr>
              <a:tr h="439880">
                <a:tc>
                  <a:txBody>
                    <a:bodyPr/>
                    <a:lstStyle/>
                    <a:p>
                      <a:pPr lvl="0" indent="180340">
                        <a:lnSpc>
                          <a:spcPts val="1400"/>
                        </a:lnSpc>
                        <a:spcAft>
                          <a:spcPts val="0"/>
                        </a:spcAft>
                      </a:pPr>
                      <a:r>
                        <a:rPr lang="nl-NL" sz="1600" i="0" dirty="0">
                          <a:solidFill>
                            <a:srgbClr val="0070C0"/>
                          </a:solidFill>
                          <a:latin typeface="Verdana"/>
                          <a:ea typeface="DejaVu Sans"/>
                          <a:cs typeface="Lohit Hindi"/>
                        </a:rPr>
                        <a:t>Specifieke uitkeringen</a:t>
                      </a:r>
                    </a:p>
                  </a:txBody>
                  <a:tcPr marL="36195" marR="36195" marT="0" marB="0" anchor="ctr"/>
                </a:tc>
                <a:tc>
                  <a:txBody>
                    <a:bodyPr/>
                    <a:lstStyle/>
                    <a:p>
                      <a:pPr algn="r"/>
                      <a:r>
                        <a:rPr lang="nl-NL" sz="1600" dirty="0" smtClean="0">
                          <a:solidFill>
                            <a:srgbClr val="0070C0"/>
                          </a:solidFill>
                        </a:rPr>
                        <a:t>6</a:t>
                      </a:r>
                      <a:endParaRPr lang="nl-NL" sz="1600" dirty="0">
                        <a:solidFill>
                          <a:srgbClr val="0070C0"/>
                        </a:solidFill>
                      </a:endParaRPr>
                    </a:p>
                  </a:txBody>
                  <a:tcPr anchor="ctr"/>
                </a:tc>
              </a:tr>
              <a:tr h="400521">
                <a:tc>
                  <a:txBody>
                    <a:bodyPr/>
                    <a:lstStyle/>
                    <a:p>
                      <a:pPr indent="180340">
                        <a:lnSpc>
                          <a:spcPts val="1400"/>
                        </a:lnSpc>
                        <a:spcAft>
                          <a:spcPts val="0"/>
                        </a:spcAft>
                      </a:pPr>
                      <a:r>
                        <a:rPr lang="nl-NL" sz="1600" i="0" dirty="0" smtClean="0">
                          <a:solidFill>
                            <a:srgbClr val="0070C0"/>
                          </a:solidFill>
                          <a:latin typeface="Verdana"/>
                          <a:ea typeface="DejaVu Sans"/>
                          <a:cs typeface="Lohit Hindi"/>
                        </a:rPr>
                        <a:t>Onroerende</a:t>
                      </a:r>
                      <a:r>
                        <a:rPr lang="nl-NL" sz="1600" i="0" baseline="0" dirty="0" smtClean="0">
                          <a:solidFill>
                            <a:srgbClr val="0070C0"/>
                          </a:solidFill>
                          <a:latin typeface="Verdana"/>
                          <a:ea typeface="DejaVu Sans"/>
                          <a:cs typeface="Lohit Hindi"/>
                        </a:rPr>
                        <a:t>zaakbelasting (OZB)</a:t>
                      </a:r>
                      <a:endParaRPr lang="nl-NL" sz="1600" i="0" dirty="0">
                        <a:solidFill>
                          <a:srgbClr val="0070C0"/>
                        </a:solidFill>
                        <a:latin typeface="Verdana"/>
                        <a:ea typeface="DejaVu Sans"/>
                        <a:cs typeface="Lohit Hindi"/>
                      </a:endParaRPr>
                    </a:p>
                  </a:txBody>
                  <a:tcPr marL="36195" marR="36195" marT="0" marB="0" anchor="ctr"/>
                </a:tc>
                <a:tc>
                  <a:txBody>
                    <a:bodyPr/>
                    <a:lstStyle/>
                    <a:p>
                      <a:pPr algn="r"/>
                      <a:r>
                        <a:rPr lang="nl-NL" sz="1600" dirty="0" smtClean="0">
                          <a:solidFill>
                            <a:srgbClr val="0070C0"/>
                          </a:solidFill>
                        </a:rPr>
                        <a:t>3,3</a:t>
                      </a:r>
                      <a:endParaRPr lang="nl-NL" sz="1600" dirty="0">
                        <a:solidFill>
                          <a:srgbClr val="0070C0"/>
                        </a:solidFill>
                      </a:endParaRPr>
                    </a:p>
                  </a:txBody>
                  <a:tcPr anchor="ctr"/>
                </a:tc>
              </a:tr>
              <a:tr h="439880">
                <a:tc>
                  <a:txBody>
                    <a:bodyPr/>
                    <a:lstStyle/>
                    <a:p>
                      <a:pPr indent="180340">
                        <a:lnSpc>
                          <a:spcPts val="1400"/>
                        </a:lnSpc>
                        <a:spcAft>
                          <a:spcPts val="0"/>
                        </a:spcAft>
                      </a:pPr>
                      <a:r>
                        <a:rPr lang="nl-NL" sz="1600" i="0" dirty="0" smtClean="0">
                          <a:solidFill>
                            <a:srgbClr val="0070C0"/>
                          </a:solidFill>
                          <a:latin typeface="Verdana"/>
                          <a:ea typeface="DejaVu Sans"/>
                          <a:cs typeface="Lohit Hindi"/>
                        </a:rPr>
                        <a:t>Overige </a:t>
                      </a:r>
                      <a:r>
                        <a:rPr lang="nl-NL" sz="1600" i="0" dirty="0">
                          <a:solidFill>
                            <a:srgbClr val="0070C0"/>
                          </a:solidFill>
                          <a:latin typeface="Verdana"/>
                          <a:ea typeface="DejaVu Sans"/>
                          <a:cs typeface="Lohit Hindi"/>
                        </a:rPr>
                        <a:t>belastingen </a:t>
                      </a:r>
                    </a:p>
                  </a:txBody>
                  <a:tcPr marL="36195" marR="36195" marT="0" marB="0" anchor="ctr"/>
                </a:tc>
                <a:tc>
                  <a:txBody>
                    <a:bodyPr/>
                    <a:lstStyle/>
                    <a:p>
                      <a:pPr algn="r"/>
                      <a:r>
                        <a:rPr lang="nl-NL" sz="1600" dirty="0" smtClean="0">
                          <a:solidFill>
                            <a:srgbClr val="0070C0"/>
                          </a:solidFill>
                        </a:rPr>
                        <a:t>1,7</a:t>
                      </a:r>
                      <a:endParaRPr lang="nl-NL" sz="1600" dirty="0">
                        <a:solidFill>
                          <a:srgbClr val="0070C0"/>
                        </a:solidFill>
                      </a:endParaRPr>
                    </a:p>
                  </a:txBody>
                  <a:tcPr anchor="ctr"/>
                </a:tc>
              </a:tr>
              <a:tr h="439880">
                <a:tc>
                  <a:txBody>
                    <a:bodyPr/>
                    <a:lstStyle/>
                    <a:p>
                      <a:pPr indent="180340">
                        <a:lnSpc>
                          <a:spcPts val="1400"/>
                        </a:lnSpc>
                        <a:spcAft>
                          <a:spcPts val="0"/>
                        </a:spcAft>
                      </a:pPr>
                      <a:r>
                        <a:rPr lang="nl-NL" sz="1600" i="0" dirty="0" smtClean="0">
                          <a:solidFill>
                            <a:srgbClr val="0070C0"/>
                          </a:solidFill>
                          <a:latin typeface="Verdana"/>
                          <a:ea typeface="DejaVu Sans"/>
                          <a:cs typeface="Lohit Hindi"/>
                        </a:rPr>
                        <a:t>Retributies (rioolheffing, paspoortleges</a:t>
                      </a:r>
                      <a:r>
                        <a:rPr lang="nl-NL" sz="1600" i="0" baseline="0" dirty="0" smtClean="0">
                          <a:solidFill>
                            <a:srgbClr val="0070C0"/>
                          </a:solidFill>
                          <a:latin typeface="Verdana"/>
                          <a:ea typeface="DejaVu Sans"/>
                          <a:cs typeface="Lohit Hindi"/>
                        </a:rPr>
                        <a:t> etc.)</a:t>
                      </a:r>
                      <a:endParaRPr lang="nl-NL" sz="1600" i="0" dirty="0">
                        <a:solidFill>
                          <a:srgbClr val="0070C0"/>
                        </a:solidFill>
                        <a:latin typeface="Verdana"/>
                        <a:ea typeface="DejaVu Sans"/>
                        <a:cs typeface="Lohit Hindi"/>
                      </a:endParaRPr>
                    </a:p>
                  </a:txBody>
                  <a:tcPr marL="36195" marR="36195" marT="0" marB="0" anchor="ctr"/>
                </a:tc>
                <a:tc>
                  <a:txBody>
                    <a:bodyPr/>
                    <a:lstStyle/>
                    <a:p>
                      <a:pPr algn="r"/>
                      <a:r>
                        <a:rPr lang="nl-NL" sz="1600" dirty="0" smtClean="0">
                          <a:solidFill>
                            <a:srgbClr val="0070C0"/>
                          </a:solidFill>
                        </a:rPr>
                        <a:t>4</a:t>
                      </a:r>
                      <a:endParaRPr lang="nl-NL" sz="1600" dirty="0">
                        <a:solidFill>
                          <a:srgbClr val="0070C0"/>
                        </a:solidFill>
                      </a:endParaRPr>
                    </a:p>
                  </a:txBody>
                  <a:tcPr anchor="ctr"/>
                </a:tc>
              </a:tr>
              <a:tr h="439880">
                <a:tc>
                  <a:txBody>
                    <a:bodyPr/>
                    <a:lstStyle/>
                    <a:p>
                      <a:pPr indent="180340">
                        <a:lnSpc>
                          <a:spcPts val="1400"/>
                        </a:lnSpc>
                        <a:spcAft>
                          <a:spcPts val="0"/>
                        </a:spcAft>
                      </a:pPr>
                      <a:r>
                        <a:rPr lang="nl-NL" sz="1600" i="0" dirty="0">
                          <a:solidFill>
                            <a:srgbClr val="0070C0"/>
                          </a:solidFill>
                          <a:latin typeface="Verdana"/>
                          <a:ea typeface="DejaVu Sans"/>
                          <a:cs typeface="Lohit Hindi"/>
                        </a:rPr>
                        <a:t>Grondexploitatie</a:t>
                      </a:r>
                    </a:p>
                  </a:txBody>
                  <a:tcPr marL="36195" marR="36195" marT="0" marB="0" anchor="ctr"/>
                </a:tc>
                <a:tc>
                  <a:txBody>
                    <a:bodyPr/>
                    <a:lstStyle/>
                    <a:p>
                      <a:pPr algn="r"/>
                      <a:r>
                        <a:rPr lang="nl-NL" sz="1600" dirty="0" smtClean="0">
                          <a:solidFill>
                            <a:srgbClr val="0070C0"/>
                          </a:solidFill>
                        </a:rPr>
                        <a:t>4</a:t>
                      </a:r>
                      <a:endParaRPr lang="nl-NL" sz="1600" dirty="0">
                        <a:solidFill>
                          <a:srgbClr val="0070C0"/>
                        </a:solidFill>
                      </a:endParaRPr>
                    </a:p>
                  </a:txBody>
                  <a:tcPr anchor="ctr"/>
                </a:tc>
              </a:tr>
              <a:tr h="439880">
                <a:tc>
                  <a:txBody>
                    <a:bodyPr/>
                    <a:lstStyle/>
                    <a:p>
                      <a:pPr indent="180340">
                        <a:lnSpc>
                          <a:spcPts val="1400"/>
                        </a:lnSpc>
                        <a:spcAft>
                          <a:spcPts val="0"/>
                        </a:spcAft>
                      </a:pPr>
                      <a:r>
                        <a:rPr lang="nl-NL" sz="1600" i="0" dirty="0">
                          <a:solidFill>
                            <a:srgbClr val="0070C0"/>
                          </a:solidFill>
                          <a:latin typeface="Verdana"/>
                          <a:ea typeface="DejaVu Sans"/>
                          <a:cs typeface="Lohit Hindi"/>
                        </a:rPr>
                        <a:t>Overig</a:t>
                      </a:r>
                    </a:p>
                  </a:txBody>
                  <a:tcPr marL="36195" marR="36195" marT="0" marB="0" anchor="ctr"/>
                </a:tc>
                <a:tc>
                  <a:txBody>
                    <a:bodyPr/>
                    <a:lstStyle/>
                    <a:p>
                      <a:pPr algn="r"/>
                      <a:r>
                        <a:rPr lang="nl-NL" sz="1600" dirty="0" smtClean="0">
                          <a:solidFill>
                            <a:srgbClr val="0070C0"/>
                          </a:solidFill>
                        </a:rPr>
                        <a:t>10</a:t>
                      </a:r>
                      <a:endParaRPr lang="nl-NL" sz="1600" dirty="0">
                        <a:solidFill>
                          <a:srgbClr val="0070C0"/>
                        </a:solidFill>
                      </a:endParaRPr>
                    </a:p>
                  </a:txBody>
                  <a:tcPr anchor="ctr"/>
                </a:tc>
              </a:tr>
              <a:tr h="570964">
                <a:tc>
                  <a:txBody>
                    <a:bodyPr/>
                    <a:lstStyle/>
                    <a:p>
                      <a:pPr indent="180340">
                        <a:lnSpc>
                          <a:spcPts val="1400"/>
                        </a:lnSpc>
                        <a:spcAft>
                          <a:spcPts val="0"/>
                        </a:spcAft>
                      </a:pPr>
                      <a:r>
                        <a:rPr lang="nl-NL" sz="1600" b="1" i="0" dirty="0">
                          <a:solidFill>
                            <a:srgbClr val="0070C0"/>
                          </a:solidFill>
                          <a:latin typeface="Verdana"/>
                          <a:ea typeface="DejaVu Sans"/>
                          <a:cs typeface="Lohit Hindi"/>
                        </a:rPr>
                        <a:t>Totaal</a:t>
                      </a:r>
                      <a:endParaRPr lang="nl-NL" sz="1600" i="0" dirty="0">
                        <a:solidFill>
                          <a:srgbClr val="0070C0"/>
                        </a:solidFill>
                        <a:latin typeface="Verdana"/>
                        <a:ea typeface="DejaVu Sans"/>
                        <a:cs typeface="Lohit Hindi"/>
                      </a:endParaRPr>
                    </a:p>
                  </a:txBody>
                  <a:tcPr marL="36195" marR="36195" marT="0" marB="0" anchor="ctr"/>
                </a:tc>
                <a:tc>
                  <a:txBody>
                    <a:bodyPr/>
                    <a:lstStyle/>
                    <a:p>
                      <a:pPr algn="r"/>
                      <a:r>
                        <a:rPr lang="nl-NL" sz="1600" b="1" dirty="0" smtClean="0">
                          <a:solidFill>
                            <a:srgbClr val="0070C0"/>
                          </a:solidFill>
                        </a:rPr>
                        <a:t>56</a:t>
                      </a:r>
                      <a:endParaRPr lang="nl-NL" sz="1600" b="1" dirty="0">
                        <a:solidFill>
                          <a:srgbClr val="0070C0"/>
                        </a:solidFill>
                      </a:endParaRPr>
                    </a:p>
                  </a:txBody>
                  <a:tcPr anchor="ctr"/>
                </a:tc>
              </a:tr>
            </a:tbl>
          </a:graphicData>
        </a:graphic>
      </p:graphicFrame>
      <p:sp>
        <p:nvSpPr>
          <p:cNvPr id="10" name="Ovaal 9"/>
          <p:cNvSpPr/>
          <p:nvPr/>
        </p:nvSpPr>
        <p:spPr>
          <a:xfrm>
            <a:off x="8668512" y="5913120"/>
            <a:ext cx="890016" cy="463296"/>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11" name="Ovaal 10"/>
          <p:cNvSpPr/>
          <p:nvPr/>
        </p:nvSpPr>
        <p:spPr>
          <a:xfrm>
            <a:off x="8791470" y="3552800"/>
            <a:ext cx="890016" cy="463296"/>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12" name="Toelichting met afgeronde rechthoek 11"/>
          <p:cNvSpPr/>
          <p:nvPr/>
        </p:nvSpPr>
        <p:spPr>
          <a:xfrm>
            <a:off x="10058400" y="2295728"/>
            <a:ext cx="1731264" cy="1108953"/>
          </a:xfrm>
          <a:prstGeom prst="wedgeRoundRectCallout">
            <a:avLst>
              <a:gd name="adj1" fmla="val -81669"/>
              <a:gd name="adj2" fmla="val 73377"/>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solidFill>
                  <a:srgbClr val="0070C0"/>
                </a:solidFill>
              </a:rPr>
              <a:t>1,5% totale overheids-inkomsten</a:t>
            </a:r>
            <a:endParaRPr lang="nl-NL" dirty="0">
              <a:solidFill>
                <a:srgbClr val="0070C0"/>
              </a:solidFill>
            </a:endParaRPr>
          </a:p>
        </p:txBody>
      </p:sp>
      <p:sp>
        <p:nvSpPr>
          <p:cNvPr id="13" name="Toelichting met afgeronde rechthoek 12"/>
          <p:cNvSpPr/>
          <p:nvPr/>
        </p:nvSpPr>
        <p:spPr>
          <a:xfrm>
            <a:off x="10040112" y="4535424"/>
            <a:ext cx="1731264" cy="1188720"/>
          </a:xfrm>
          <a:prstGeom prst="wedgeRoundRectCallout">
            <a:avLst>
              <a:gd name="adj1" fmla="val -81669"/>
              <a:gd name="adj2" fmla="val 73377"/>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solidFill>
                  <a:srgbClr val="0070C0"/>
                </a:solidFill>
              </a:rPr>
              <a:t>Dekt ruim 20% overheids-uitgaven</a:t>
            </a:r>
            <a:endParaRPr lang="nl-NL" dirty="0">
              <a:solidFill>
                <a:srgbClr val="0070C0"/>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voettekst 5"/>
          <p:cNvSpPr>
            <a:spLocks noGrp="1"/>
          </p:cNvSpPr>
          <p:nvPr>
            <p:ph type="ftr" sz="quarter" idx="3"/>
          </p:nvPr>
        </p:nvSpPr>
        <p:spPr/>
        <p:txBody>
          <a:bodyPr/>
          <a:lstStyle/>
          <a:p>
            <a:pPr algn="r"/>
            <a:r>
              <a:rPr lang="nl-NL" sz="1800" dirty="0" smtClean="0">
                <a:solidFill>
                  <a:schemeClr val="tx2"/>
                </a:solidFill>
              </a:rPr>
              <a:t>4</a:t>
            </a:r>
            <a:endParaRPr lang="nl-NL" sz="1800" dirty="0">
              <a:solidFill>
                <a:schemeClr val="tx2"/>
              </a:solidFill>
            </a:endParaRPr>
          </a:p>
        </p:txBody>
      </p:sp>
      <p:sp>
        <p:nvSpPr>
          <p:cNvPr id="2" name="Tijdelijke aanduiding voor inhoud 1"/>
          <p:cNvSpPr>
            <a:spLocks noGrp="1"/>
          </p:cNvSpPr>
          <p:nvPr>
            <p:ph idx="4294967295"/>
          </p:nvPr>
        </p:nvSpPr>
        <p:spPr>
          <a:xfrm>
            <a:off x="1173163" y="2043113"/>
            <a:ext cx="11018837" cy="3894137"/>
          </a:xfrm>
        </p:spPr>
        <p:txBody>
          <a:bodyPr>
            <a:noAutofit/>
          </a:bodyPr>
          <a:lstStyle/>
          <a:p>
            <a:pPr>
              <a:lnSpc>
                <a:spcPct val="120000"/>
              </a:lnSpc>
            </a:pPr>
            <a:r>
              <a:rPr lang="nl-NL" sz="2000" dirty="0" smtClean="0">
                <a:solidFill>
                  <a:srgbClr val="0070C0"/>
                </a:solidFill>
              </a:rPr>
              <a:t>FV zijn er niet alleen tussen rijk en gemeenten, maar ook tussen gemeenten en regio’s (bijv. veiligheidsregio’s)</a:t>
            </a:r>
          </a:p>
          <a:p>
            <a:pPr>
              <a:lnSpc>
                <a:spcPct val="110000"/>
              </a:lnSpc>
            </a:pPr>
            <a:r>
              <a:rPr lang="nl-NL" sz="2000" dirty="0" smtClean="0">
                <a:solidFill>
                  <a:srgbClr val="0070C0"/>
                </a:solidFill>
              </a:rPr>
              <a:t>Meer dan alleen verdeelprobleem</a:t>
            </a:r>
          </a:p>
          <a:p>
            <a:pPr>
              <a:lnSpc>
                <a:spcPct val="110000"/>
              </a:lnSpc>
            </a:pPr>
            <a:r>
              <a:rPr lang="nl-NL" sz="2000" dirty="0" smtClean="0">
                <a:solidFill>
                  <a:srgbClr val="0070C0"/>
                </a:solidFill>
              </a:rPr>
              <a:t>In toenemende mate horizontale verhoudingen</a:t>
            </a:r>
          </a:p>
          <a:p>
            <a:pPr>
              <a:lnSpc>
                <a:spcPct val="130000"/>
              </a:lnSpc>
            </a:pPr>
            <a:r>
              <a:rPr lang="nl-NL" sz="2000" dirty="0" smtClean="0">
                <a:solidFill>
                  <a:srgbClr val="0070C0"/>
                </a:solidFill>
              </a:rPr>
              <a:t>Niet alleen gemeentefonds, maar stelsel als geheel: belastinggebied, bekostiging regionale samenwerking, rol van eigen inkomsten, mate van verevening van kosten én inkomsten</a:t>
            </a:r>
          </a:p>
        </p:txBody>
      </p:sp>
      <p:sp>
        <p:nvSpPr>
          <p:cNvPr id="3" name="Titel 2"/>
          <p:cNvSpPr>
            <a:spLocks noGrp="1"/>
          </p:cNvSpPr>
          <p:nvPr>
            <p:ph type="title" idx="4294967295"/>
          </p:nvPr>
        </p:nvSpPr>
        <p:spPr>
          <a:xfrm>
            <a:off x="2024063" y="261938"/>
            <a:ext cx="10167937" cy="1371600"/>
          </a:xfrm>
        </p:spPr>
        <p:txBody>
          <a:bodyPr/>
          <a:lstStyle/>
          <a:p>
            <a:pPr algn="ctr">
              <a:lnSpc>
                <a:spcPct val="120000"/>
              </a:lnSpc>
              <a:tabLst>
                <a:tab pos="4932363" algn="l"/>
              </a:tabLst>
            </a:pPr>
            <a:r>
              <a:rPr lang="nl-NL" dirty="0" smtClean="0">
                <a:solidFill>
                  <a:srgbClr val="0070C0"/>
                </a:solidFill>
                <a:latin typeface="Arial" pitchFamily="34" charset="0"/>
                <a:cs typeface="Arial" pitchFamily="34" charset="0"/>
              </a:rPr>
              <a:t>Financiële verhoudingen zijn veel breder dan alleen gemeentefonds</a:t>
            </a:r>
            <a:endParaRPr lang="nl-NL" dirty="0">
              <a:solidFill>
                <a:srgbClr val="0070C0"/>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4294967295"/>
          </p:nvPr>
        </p:nvSpPr>
        <p:spPr>
          <a:xfrm>
            <a:off x="1173163" y="1771650"/>
            <a:ext cx="11018837" cy="3476625"/>
          </a:xfrm>
        </p:spPr>
        <p:txBody>
          <a:bodyPr>
            <a:normAutofit/>
          </a:bodyPr>
          <a:lstStyle/>
          <a:p>
            <a:endParaRPr lang="nl-NL" dirty="0" smtClean="0">
              <a:latin typeface="Arial" pitchFamily="34" charset="0"/>
              <a:cs typeface="Arial" pitchFamily="34" charset="0"/>
            </a:endParaRPr>
          </a:p>
          <a:p>
            <a:pPr marL="457200" indent="-457200">
              <a:lnSpc>
                <a:spcPct val="70000"/>
              </a:lnSpc>
            </a:pPr>
            <a:r>
              <a:rPr lang="nl-NL" dirty="0" smtClean="0">
                <a:solidFill>
                  <a:srgbClr val="0070C0"/>
                </a:solidFill>
                <a:latin typeface="Arial" pitchFamily="34" charset="0"/>
                <a:cs typeface="Arial" pitchFamily="34" charset="0"/>
              </a:rPr>
              <a:t>Financiële verhoudingen vergen fundamentele politiek-maatschappelijke keuzes</a:t>
            </a:r>
          </a:p>
          <a:p>
            <a:pPr marL="457200" indent="-457200">
              <a:lnSpc>
                <a:spcPct val="70000"/>
              </a:lnSpc>
            </a:pPr>
            <a:endParaRPr lang="nl-NL" dirty="0" smtClean="0">
              <a:solidFill>
                <a:srgbClr val="0070C0"/>
              </a:solidFill>
              <a:latin typeface="Arial" pitchFamily="34" charset="0"/>
              <a:cs typeface="Arial" pitchFamily="34" charset="0"/>
            </a:endParaRPr>
          </a:p>
          <a:p>
            <a:pPr marL="457200" indent="-457200">
              <a:lnSpc>
                <a:spcPct val="70000"/>
              </a:lnSpc>
            </a:pPr>
            <a:r>
              <a:rPr lang="nl-NL" i="1" dirty="0" smtClean="0">
                <a:solidFill>
                  <a:srgbClr val="0070C0"/>
                </a:solidFill>
                <a:latin typeface="Arial" pitchFamily="34" charset="0"/>
                <a:cs typeface="Arial" pitchFamily="34" charset="0"/>
              </a:rPr>
              <a:t>Daarna</a:t>
            </a:r>
            <a:r>
              <a:rPr lang="nl-NL" dirty="0" smtClean="0">
                <a:solidFill>
                  <a:srgbClr val="0070C0"/>
                </a:solidFill>
                <a:latin typeface="Arial" pitchFamily="34" charset="0"/>
                <a:cs typeface="Arial" pitchFamily="34" charset="0"/>
              </a:rPr>
              <a:t> moet pas de techniek aan bod komen</a:t>
            </a:r>
          </a:p>
          <a:p>
            <a:pPr marL="457200" indent="-457200">
              <a:lnSpc>
                <a:spcPct val="70000"/>
              </a:lnSpc>
            </a:pPr>
            <a:endParaRPr lang="nl-NL" dirty="0" smtClean="0">
              <a:solidFill>
                <a:srgbClr val="0070C0"/>
              </a:solidFill>
              <a:latin typeface="Arial" pitchFamily="34" charset="0"/>
              <a:cs typeface="Arial" pitchFamily="34" charset="0"/>
            </a:endParaRPr>
          </a:p>
          <a:p>
            <a:pPr marL="457200" indent="-457200">
              <a:lnSpc>
                <a:spcPct val="70000"/>
              </a:lnSpc>
            </a:pPr>
            <a:r>
              <a:rPr lang="nl-NL" dirty="0" smtClean="0">
                <a:solidFill>
                  <a:srgbClr val="0070C0"/>
                </a:solidFill>
                <a:latin typeface="Arial" pitchFamily="34" charset="0"/>
                <a:cs typeface="Arial" pitchFamily="34" charset="0"/>
              </a:rPr>
              <a:t>Eerst de politiek, dan de techniek!</a:t>
            </a:r>
          </a:p>
          <a:p>
            <a:endParaRPr lang="nl-NL" dirty="0"/>
          </a:p>
        </p:txBody>
      </p:sp>
      <p:sp>
        <p:nvSpPr>
          <p:cNvPr id="3" name="Titel 2"/>
          <p:cNvSpPr>
            <a:spLocks noGrp="1"/>
          </p:cNvSpPr>
          <p:nvPr>
            <p:ph type="title" idx="4294967295"/>
          </p:nvPr>
        </p:nvSpPr>
        <p:spPr>
          <a:xfrm>
            <a:off x="3190875" y="165100"/>
            <a:ext cx="9001125" cy="923925"/>
          </a:xfrm>
        </p:spPr>
        <p:txBody>
          <a:bodyPr/>
          <a:lstStyle/>
          <a:p>
            <a:pPr algn="ctr"/>
            <a:r>
              <a:rPr lang="nl-NL" dirty="0" smtClean="0">
                <a:solidFill>
                  <a:srgbClr val="0070C0"/>
                </a:solidFill>
                <a:latin typeface="Arial" pitchFamily="34" charset="0"/>
                <a:cs typeface="Arial" pitchFamily="34" charset="0"/>
              </a:rPr>
              <a:t>Probleem (1): </a:t>
            </a:r>
            <a:br>
              <a:rPr lang="nl-NL" dirty="0" smtClean="0">
                <a:solidFill>
                  <a:srgbClr val="0070C0"/>
                </a:solidFill>
                <a:latin typeface="Arial" pitchFamily="34" charset="0"/>
                <a:cs typeface="Arial" pitchFamily="34" charset="0"/>
              </a:rPr>
            </a:br>
            <a:r>
              <a:rPr lang="nl-NL" dirty="0" smtClean="0">
                <a:solidFill>
                  <a:srgbClr val="0070C0"/>
                </a:solidFill>
                <a:latin typeface="Arial" pitchFamily="34" charset="0"/>
                <a:cs typeface="Arial" pitchFamily="34" charset="0"/>
              </a:rPr>
              <a:t>Discussie gaat te vaak over techniek</a:t>
            </a:r>
            <a:endParaRPr lang="nl-NL"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4294967295"/>
          </p:nvPr>
        </p:nvSpPr>
        <p:spPr>
          <a:xfrm>
            <a:off x="1173163" y="2058988"/>
            <a:ext cx="11018837" cy="3189287"/>
          </a:xfrm>
        </p:spPr>
        <p:txBody>
          <a:bodyPr>
            <a:normAutofit/>
          </a:bodyPr>
          <a:lstStyle/>
          <a:p>
            <a:pPr marL="457200" indent="-457200"/>
            <a:endParaRPr lang="nl-NL" dirty="0" smtClean="0">
              <a:latin typeface="Arial" pitchFamily="34" charset="0"/>
              <a:cs typeface="Arial" pitchFamily="34" charset="0"/>
            </a:endParaRPr>
          </a:p>
          <a:p>
            <a:pPr marL="457200" indent="-457200"/>
            <a:r>
              <a:rPr lang="nl-NL" dirty="0" smtClean="0">
                <a:solidFill>
                  <a:srgbClr val="0070C0"/>
                </a:solidFill>
                <a:latin typeface="Arial" pitchFamily="34" charset="0"/>
                <a:cs typeface="Arial" pitchFamily="34" charset="0"/>
              </a:rPr>
              <a:t>Gemeentefonds (AU; DU)</a:t>
            </a:r>
          </a:p>
          <a:p>
            <a:pPr marL="457200" indent="-457200"/>
            <a:r>
              <a:rPr lang="nl-NL" dirty="0" smtClean="0">
                <a:solidFill>
                  <a:srgbClr val="0070C0"/>
                </a:solidFill>
                <a:latin typeface="Arial" pitchFamily="34" charset="0"/>
                <a:cs typeface="Arial" pitchFamily="34" charset="0"/>
              </a:rPr>
              <a:t>Lokaal belastinggebied</a:t>
            </a:r>
          </a:p>
          <a:p>
            <a:pPr marL="457200" indent="-457200"/>
            <a:r>
              <a:rPr lang="nl-NL" dirty="0" smtClean="0">
                <a:solidFill>
                  <a:srgbClr val="0070C0"/>
                </a:solidFill>
                <a:latin typeface="Arial" pitchFamily="34" charset="0"/>
                <a:cs typeface="Arial" pitchFamily="34" charset="0"/>
              </a:rPr>
              <a:t>Specifieke uitkeringen</a:t>
            </a:r>
          </a:p>
          <a:p>
            <a:pPr marL="457200" indent="-457200"/>
            <a:r>
              <a:rPr lang="nl-NL" dirty="0" smtClean="0">
                <a:solidFill>
                  <a:srgbClr val="0070C0"/>
                </a:solidFill>
                <a:latin typeface="Arial" pitchFamily="34" charset="0"/>
                <a:cs typeface="Arial" pitchFamily="34" charset="0"/>
              </a:rPr>
              <a:t>Decentralisaties </a:t>
            </a:r>
          </a:p>
          <a:p>
            <a:pPr marL="457200" indent="-457200"/>
            <a:endParaRPr lang="nl-NL" dirty="0" smtClean="0">
              <a:solidFill>
                <a:srgbClr val="0070C0"/>
              </a:solidFill>
              <a:latin typeface="Arial" pitchFamily="34" charset="0"/>
              <a:cs typeface="Arial" pitchFamily="34" charset="0"/>
            </a:endParaRPr>
          </a:p>
          <a:p>
            <a:r>
              <a:rPr lang="nl-NL" dirty="0" smtClean="0">
                <a:solidFill>
                  <a:srgbClr val="0070C0"/>
                </a:solidFill>
                <a:latin typeface="Arial" pitchFamily="34" charset="0"/>
                <a:cs typeface="Arial" pitchFamily="34" charset="0"/>
              </a:rPr>
              <a:t>Maar:  het één hangt met ander samen - partiële analyse werkt niet</a:t>
            </a:r>
          </a:p>
          <a:p>
            <a:endParaRPr lang="nl-NL" dirty="0"/>
          </a:p>
        </p:txBody>
      </p:sp>
      <p:sp>
        <p:nvSpPr>
          <p:cNvPr id="3" name="Titel 2"/>
          <p:cNvSpPr>
            <a:spLocks noGrp="1"/>
          </p:cNvSpPr>
          <p:nvPr>
            <p:ph type="title" idx="4294967295"/>
          </p:nvPr>
        </p:nvSpPr>
        <p:spPr>
          <a:xfrm>
            <a:off x="3227388" y="301625"/>
            <a:ext cx="8964612" cy="1254125"/>
          </a:xfrm>
        </p:spPr>
        <p:txBody>
          <a:bodyPr/>
          <a:lstStyle/>
          <a:p>
            <a:pPr algn="ctr"/>
            <a:r>
              <a:rPr lang="nl-NL" dirty="0" smtClean="0">
                <a:solidFill>
                  <a:srgbClr val="0070C0"/>
                </a:solidFill>
                <a:latin typeface="Arial" pitchFamily="34" charset="0"/>
                <a:cs typeface="Arial" pitchFamily="34" charset="0"/>
              </a:rPr>
              <a:t>Probleem (2): </a:t>
            </a:r>
            <a:br>
              <a:rPr lang="nl-NL" dirty="0" smtClean="0">
                <a:solidFill>
                  <a:srgbClr val="0070C0"/>
                </a:solidFill>
                <a:latin typeface="Arial" pitchFamily="34" charset="0"/>
                <a:cs typeface="Arial" pitchFamily="34" charset="0"/>
              </a:rPr>
            </a:br>
            <a:r>
              <a:rPr lang="nl-NL" dirty="0" smtClean="0">
                <a:solidFill>
                  <a:srgbClr val="0070C0"/>
                </a:solidFill>
                <a:latin typeface="Arial" pitchFamily="34" charset="0"/>
                <a:cs typeface="Arial" pitchFamily="34" charset="0"/>
              </a:rPr>
              <a:t>Discussie gaat te vaak alleen over </a:t>
            </a:r>
            <a:r>
              <a:rPr lang="nl-NL" i="1" dirty="0" smtClean="0">
                <a:solidFill>
                  <a:srgbClr val="0070C0"/>
                </a:solidFill>
                <a:latin typeface="Arial" pitchFamily="34" charset="0"/>
                <a:cs typeface="Arial" pitchFamily="34" charset="0"/>
              </a:rPr>
              <a:t>onderdelen</a:t>
            </a:r>
            <a:br>
              <a:rPr lang="nl-NL" i="1" dirty="0" smtClean="0">
                <a:solidFill>
                  <a:srgbClr val="0070C0"/>
                </a:solidFill>
                <a:latin typeface="Arial" pitchFamily="34" charset="0"/>
                <a:cs typeface="Arial" pitchFamily="34" charset="0"/>
              </a:rPr>
            </a:br>
            <a:endParaRPr lang="nl-NL"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Kantoorthema">
  <a:themeElements>
    <a:clrScheme name="Gro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Verdana">
      <a:majorFont>
        <a:latin typeface="Verdana"/>
        <a:ea typeface=""/>
        <a:cs typeface=""/>
      </a:majorFont>
      <a:minorFont>
        <a:latin typeface="Verdana"/>
        <a:ea typeface=""/>
        <a:cs typeface=""/>
      </a:minorFont>
    </a:fontScheme>
    <a:fmtScheme name="Kantoor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Presentatie1" id="{ED4F7137-0B05-4C89-BF81-B7BA72EDBF52}" vid="{954441DF-3136-4F83-8ED4-3A294384F077}"/>
    </a:ext>
  </a:extLst>
</a:theme>
</file>

<file path=ppt/theme/theme2.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docProps/app.xml><?xml version="1.0" encoding="utf-8"?>
<Properties xmlns="http://schemas.openxmlformats.org/officeDocument/2006/extended-properties" xmlns:vt="http://schemas.openxmlformats.org/officeDocument/2006/docPropsVTypes">
  <Template/>
  <TotalTime>1949</TotalTime>
  <Words>2058</Words>
  <Application>Microsoft Office PowerPoint</Application>
  <PresentationFormat>Aangepast</PresentationFormat>
  <Paragraphs>399</Paragraphs>
  <Slides>36</Slides>
  <Notes>25</Notes>
  <HiddenSlides>0</HiddenSlides>
  <MMClips>2</MMClips>
  <ScaleCrop>false</ScaleCrop>
  <HeadingPairs>
    <vt:vector size="4" baseType="variant">
      <vt:variant>
        <vt:lpstr>Thema</vt:lpstr>
      </vt:variant>
      <vt:variant>
        <vt:i4>1</vt:i4>
      </vt:variant>
      <vt:variant>
        <vt:lpstr>Diatitels</vt:lpstr>
      </vt:variant>
      <vt:variant>
        <vt:i4>36</vt:i4>
      </vt:variant>
    </vt:vector>
  </HeadingPairs>
  <TitlesOfParts>
    <vt:vector size="37" baseType="lpstr">
      <vt:lpstr>Kantoorthema</vt:lpstr>
      <vt:lpstr>Eerst de politiek, dan de techniek</vt:lpstr>
      <vt:lpstr>Besturen kan niet zonder geld:  daarom zijn er financiële verhoudingen</vt:lpstr>
      <vt:lpstr>Waarom herbezinning nodig?  ..er is veel veranderd sinds 1997  </vt:lpstr>
      <vt:lpstr>Waar gaat het mis? </vt:lpstr>
      <vt:lpstr>Kortom:</vt:lpstr>
      <vt:lpstr>Waar hebben we het over?</vt:lpstr>
      <vt:lpstr>Financiële verhoudingen zijn veel breder dan alleen gemeentefonds</vt:lpstr>
      <vt:lpstr>Probleem (1):  Discussie gaat te vaak over techniek</vt:lpstr>
      <vt:lpstr>Probleem (2):  Discussie gaat te vaak alleen over onderdelen </vt:lpstr>
      <vt:lpstr>Financiële verhoudingen hangen af van maatschappelijke voorkeuren </vt:lpstr>
      <vt:lpstr>http://www.rob-rfv.nl/rfv/actueel/nieuwsbericht/170/Gemeentefinanci%C3%ABn%3A+politiek+herstel+het+vertrouwen%21</vt:lpstr>
      <vt:lpstr>Beslisboom Rfv: de politieke keuzes </vt:lpstr>
      <vt:lpstr>Keuze 1:  mate van gemeentelijke beleidsvrijheid</vt:lpstr>
      <vt:lpstr>Wanneer weinig beleidsvrijheid?</vt:lpstr>
      <vt:lpstr>Keuze 2: mate van verevening </vt:lpstr>
      <vt:lpstr>Keuze 2: mate van verevening </vt:lpstr>
      <vt:lpstr>Keuze 2: mate van verevening </vt:lpstr>
      <vt:lpstr>Dia 18</vt:lpstr>
      <vt:lpstr>Taken met weinig beleidsvrijheid  </vt:lpstr>
      <vt:lpstr>Dia 20</vt:lpstr>
      <vt:lpstr>Gegeven de politieke keuzes, ligt de financiële verhouding vast met adagium: ‘wie bepaalt, betaalt’</vt:lpstr>
      <vt:lpstr>Taken met veel beleidsvrijheid </vt:lpstr>
      <vt:lpstr>Randvoorwaarden lokale belastingen </vt:lpstr>
      <vt:lpstr>Randvoorwaarden gemeentefonds </vt:lpstr>
      <vt:lpstr>Politiek: fundamentele keuzes maken </vt:lpstr>
      <vt:lpstr>Dia 26</vt:lpstr>
      <vt:lpstr>Toepassen beslisboom leidt tot andere uitkomsten </vt:lpstr>
      <vt:lpstr>Is verandering nodig ?</vt:lpstr>
      <vt:lpstr>Verwachtingen</vt:lpstr>
      <vt:lpstr>Wat zou geregeld moeten worden?</vt:lpstr>
      <vt:lpstr>Wat zou verder geregeld moeten worden? </vt:lpstr>
      <vt:lpstr>Bijlage: vindplaatsen adviezen Rfv en Rob</vt:lpstr>
      <vt:lpstr>Dia 33</vt:lpstr>
      <vt:lpstr>Dia 34</vt:lpstr>
      <vt:lpstr>Dia 35</vt:lpstr>
      <vt:lpstr>Dia 36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Caroline van Dijk</dc:creator>
  <cp:lastModifiedBy>Nijendaal</cp:lastModifiedBy>
  <cp:revision>314</cp:revision>
  <cp:lastPrinted>2016-11-25T15:43:20Z</cp:lastPrinted>
  <dcterms:created xsi:type="dcterms:W3CDTF">2015-09-28T11:54:44Z</dcterms:created>
  <dcterms:modified xsi:type="dcterms:W3CDTF">2017-04-13T12:06:29Z</dcterms:modified>
</cp:coreProperties>
</file>